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4E8C8B-C2DE-30A8-FD79-05DE81527872}" v="77" dt="2026-07-24T14:21:19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4682"/>
  </p:normalViewPr>
  <p:slideViewPr>
    <p:cSldViewPr snapToGrid="0">
      <p:cViewPr varScale="1">
        <p:scale>
          <a:sx n="119" d="100"/>
          <a:sy n="119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3B8B4-ECF8-D127-CE52-36C425AAF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1C29D-B323-4529-3B97-882E0F40A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0A12BA-432F-7654-544A-3AEB917E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CC4F-031C-1EC2-E03A-3954571F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DCC2-F971-ED1D-59AF-E503747EA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8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BAC7A-C50D-93AB-1D8F-D2EC39D9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E003F-A0CF-4A91-E41F-C21D4AA61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A90C-A44B-757A-FFAD-B79643B1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9760B-0D3A-3164-4ED9-C6AACEAF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3C38C-3CB9-421C-AADD-964B89E3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8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DFA43-D927-A74B-9263-CE92DDAF5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9C1B1-ABCB-9926-F74D-DCE14F965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C318D-B8DB-5DB1-CB48-909E4913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78BE4-A8FF-C8E5-A20E-C15500BB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A318C-1E84-747B-398B-44A445C2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8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0B7E-F114-ECB0-A08E-A9374C6AC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E510-0356-1552-B299-627B57E96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6F751-4B33-96B9-7133-6F64BE53D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1FEE3-4A11-9826-1108-6F030885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29203-2B13-3973-A2CB-CEEB5489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7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2B245-3C3E-455B-53FD-259E9D6C4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C632C-E891-44BF-1934-7D40CF4D7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6E48F-0166-C68F-FEB0-C9377C99F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4F548-B5DE-30AA-DA59-B0115CC4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B1AC9-5F3C-65C8-6F63-C9257AFB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81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423F3-98A7-97BE-6B19-2734D706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85AB1-8022-0A63-63B3-B1D3D31D3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9828A-289C-F21C-EFB5-E48B4578A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ADAA8-B380-BAE0-2FB8-00EDF7FF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58AE7-AF98-20C7-13B7-4B4E3BB4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4CB66-1FDB-2720-5DE2-23BD2D1B6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4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35842-7952-A83B-9383-2E321328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C383B-4234-8B43-7210-CA65DE0E1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59FDF-749D-BF6C-74E7-F35AD9BDE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265F82-D36F-0D64-8AA3-7FAB1D427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DCF20-9F21-8927-DB17-68978DA43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894A1-1039-43ED-FCAB-4A35A927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044EE4-F7F8-5465-9D9C-27FCD5BF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A5ADC-99F3-E32D-10A2-5765BBA3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8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8B480-4CE4-1AB5-BC1F-89CF68BE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0E38E-3A00-ABEB-7A87-E410E70A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ED94FC-E9ED-2660-D777-64434104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A8AA9-FE34-4141-DC27-29C133E8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5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93F678-5DE6-E534-A1EB-0E63EB44A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D9121-E08B-D0EA-4A3D-643105AA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93726-B23C-4EAB-CB08-E9DA2E1D8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8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E626-E0E6-6FE8-39AD-AF78D49C4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1708-6081-F529-028F-C53101223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11F98-AC59-67B8-6C4B-23DF71636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11514-C5F5-8CC4-B0F2-29C0BE4EB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2469B5-43BD-E3C8-EF84-DEF10310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22319-F531-ACFF-60D9-84E76E509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C3D62-6E71-D5B7-BB7D-0DC8ACBC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603A2E-18D4-F6B1-67FF-9E8CF5AA1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C456FF-7B1F-4266-735E-0719CC252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0E958-43EB-EAB1-0203-8D0422B4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E2C86-AB33-2DB1-36C1-947945DED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9647A-D19D-528F-EA27-9D52F773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5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7DA9F-AA34-72D5-AB2E-A4B7ABE8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68A4D-0CFD-0787-F7F9-62A6007C6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16372-2923-777D-A733-19CD97321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092DCB-3799-4597-AD13-A359C3352D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669F6-DC9C-7934-EA84-58590FF31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7DE3B-F4D6-00DA-AF1B-25E52E0F3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0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3F39AC-68DC-7701-0250-A94792E26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708674"/>
              </p:ext>
            </p:extLst>
          </p:nvPr>
        </p:nvGraphicFramePr>
        <p:xfrm>
          <a:off x="304801" y="282072"/>
          <a:ext cx="11561007" cy="6297012"/>
        </p:xfrm>
        <a:graphic>
          <a:graphicData uri="http://schemas.openxmlformats.org/drawingml/2006/table">
            <a:tbl>
              <a:tblPr/>
              <a:tblGrid>
                <a:gridCol w="743283">
                  <a:extLst>
                    <a:ext uri="{9D8B030D-6E8A-4147-A177-3AD203B41FA5}">
                      <a16:colId xmlns:a16="http://schemas.microsoft.com/office/drawing/2014/main" val="132827824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97713183"/>
                    </a:ext>
                  </a:extLst>
                </a:gridCol>
                <a:gridCol w="2154989">
                  <a:extLst>
                    <a:ext uri="{9D8B030D-6E8A-4147-A177-3AD203B41FA5}">
                      <a16:colId xmlns:a16="http://schemas.microsoft.com/office/drawing/2014/main" val="3158459199"/>
                    </a:ext>
                  </a:extLst>
                </a:gridCol>
                <a:gridCol w="1695115">
                  <a:extLst>
                    <a:ext uri="{9D8B030D-6E8A-4147-A177-3AD203B41FA5}">
                      <a16:colId xmlns:a16="http://schemas.microsoft.com/office/drawing/2014/main" val="1063476941"/>
                    </a:ext>
                  </a:extLst>
                </a:gridCol>
                <a:gridCol w="1876927">
                  <a:extLst>
                    <a:ext uri="{9D8B030D-6E8A-4147-A177-3AD203B41FA5}">
                      <a16:colId xmlns:a16="http://schemas.microsoft.com/office/drawing/2014/main" val="2130340247"/>
                    </a:ext>
                  </a:extLst>
                </a:gridCol>
                <a:gridCol w="1768928">
                  <a:extLst>
                    <a:ext uri="{9D8B030D-6E8A-4147-A177-3AD203B41FA5}">
                      <a16:colId xmlns:a16="http://schemas.microsoft.com/office/drawing/2014/main" val="1070136149"/>
                    </a:ext>
                  </a:extLst>
                </a:gridCol>
                <a:gridCol w="1049134">
                  <a:extLst>
                    <a:ext uri="{9D8B030D-6E8A-4147-A177-3AD203B41FA5}">
                      <a16:colId xmlns:a16="http://schemas.microsoft.com/office/drawing/2014/main" val="2989992305"/>
                    </a:ext>
                  </a:extLst>
                </a:gridCol>
                <a:gridCol w="1053431">
                  <a:extLst>
                    <a:ext uri="{9D8B030D-6E8A-4147-A177-3AD203B41FA5}">
                      <a16:colId xmlns:a16="http://schemas.microsoft.com/office/drawing/2014/main" val="1793299332"/>
                    </a:ext>
                  </a:extLst>
                </a:gridCol>
              </a:tblGrid>
              <a:tr h="5698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Agency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Risk Factor 1 (FTRPs)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Risk Factor 2 (Foreign Funding)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Risk Factor 3 (Patents)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Risk Factor 4 (U.S. Prohibited Lists)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Collaboration/Co-authorship Considered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How Far Back?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Agency Resources &amp; Policies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36477"/>
                  </a:ext>
                </a:extLst>
              </a:tr>
              <a:tr h="8625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DoD (including DARPA)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Funding from an FCOC within the past 5 years (mitigation measures required)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Patent applications or patents from US-funded research filed in FCOC or on behalf of FCOC entity before filed in the US.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Affiliation with Prohibited Entites or if PI's co-authors are affiliated with a Prohibited Entity at time of review 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Yes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5 years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509046"/>
                  </a:ext>
                </a:extLst>
              </a:tr>
              <a:tr h="8328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US Army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Affiliation with entities on the Prohibited Entities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Active conflict of commitment or funding from strategic competitors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Active affiliation, association,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or collaboration with strategic competitors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Yes, including participating in a Panel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Not specified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868540"/>
                  </a:ext>
                </a:extLst>
              </a:tr>
              <a:tr h="9801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DOE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Foreign ownership or control, criminal or regulatory issues, supply chain of sensitive equipment/supplies, ties to entities on specified lists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Affiliations, associations or collaborations with Prohibited Entites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Whether the project involves a critical and emerging technolgy area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Yes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Not clearly specified but 2019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661742"/>
                  </a:ext>
                </a:extLst>
              </a:tr>
              <a:tr h="90714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NIH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Undisclosed or incompletely disclosed foreign funding, particularly from FCOC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Undisclosed active affiliations with institutions or entities from a FCOC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N/A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Possibly, NIH does require approval of foreign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components. Co-authorship could be considered foreign component.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/>
                        </a:rPr>
                        <a:t>5 years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562483"/>
                  </a:ext>
                </a:extLst>
              </a:tr>
              <a:tr h="10977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NSF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Receiving research support from an Prohibited Entity, nondisclosure of such support, supply chain of equipment/supplies ties to entities on specified lists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N/A</a:t>
                      </a:r>
                    </a:p>
                  </a:txBody>
                  <a:tcPr marT="91440" marB="91440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Key/critical technologies and national security applications (e.g. Quantum)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Active appointments, collaborations, and positions with restricted entities prohibited; nondisclosure of such activities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Undisclosed information will be examined from January 2022 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374492"/>
                  </a:ext>
                </a:extLst>
              </a:tr>
              <a:tr h="9801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SemiBold" pitchFamily="2" charset="0"/>
                        </a:rPr>
                        <a:t>USDA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MFTRP participation is prohibited; any FTRP participation is a risk factor.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Foreign ownership or control, criminal or regulatory issues, supply chain of equipment/supplies, ties to entities on specified lists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N/A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See Foreign Ownership or Control prohibition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No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10 year MFTRP prohibition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itchFamily="2" charset="0"/>
                      </a:endParaRP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130394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AAE06E-B5B4-F72A-0ED2-337C6606EA83}"/>
              </a:ext>
            </a:extLst>
          </p:cNvPr>
          <p:cNvSpPr/>
          <p:nvPr/>
        </p:nvSpPr>
        <p:spPr>
          <a:xfrm>
            <a:off x="299454" y="272717"/>
            <a:ext cx="11571706" cy="6267905"/>
          </a:xfrm>
          <a:prstGeom prst="roundRect">
            <a:avLst>
              <a:gd name="adj" fmla="val 941"/>
            </a:avLst>
          </a:prstGeom>
          <a:noFill/>
          <a:ln w="635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6F60E9-D9C0-9AFF-032B-DD3FF293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7165" y="929444"/>
            <a:ext cx="768191" cy="7611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3753CA-FE0A-E109-A2BB-F2B01E716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7165" y="1784824"/>
            <a:ext cx="780794" cy="7864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553D0B-D7C1-96DE-AEA2-82ED72D6B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165" y="2715133"/>
            <a:ext cx="789350" cy="7864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35CF40-2A19-20B8-2058-AB5DDBC12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9570" y="3640093"/>
            <a:ext cx="776945" cy="7783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900D47-52C0-D525-7856-3C6F54B88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9570" y="4618899"/>
            <a:ext cx="805555" cy="802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B3D4B6-8E18-3A25-A968-9CF9AE99E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3901" y="5648721"/>
            <a:ext cx="801224" cy="8070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B86976-3112-1BD8-E8B8-282B44AC1724}"/>
              </a:ext>
            </a:extLst>
          </p:cNvPr>
          <p:cNvSpPr txBox="1"/>
          <p:nvPr/>
        </p:nvSpPr>
        <p:spPr>
          <a:xfrm>
            <a:off x="385385" y="6549977"/>
            <a:ext cx="555283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/>
              <a:t>*Adapted from NSF SECURE Center &amp; Vanderbilt Risk Matrix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97612B-02DF-AFC3-B0DE-87D92AFA556D}"/>
              </a:ext>
            </a:extLst>
          </p:cNvPr>
          <p:cNvSpPr txBox="1"/>
          <p:nvPr/>
        </p:nvSpPr>
        <p:spPr>
          <a:xfrm>
            <a:off x="6121101" y="70570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48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dc030a-ff85-492a-8b11-954e139f2c11">
      <Terms xmlns="http://schemas.microsoft.com/office/infopath/2007/PartnerControls"/>
    </lcf76f155ced4ddcb4097134ff3c332f>
    <Date_x0020_and_x0020_Time xmlns="abdc030a-ff85-492a-8b11-954e139f2c11" xsi:nil="true"/>
    <TaxCatchAll xmlns="bd8a3657-8942-4411-898f-4efe354c6d08" xsi:nil="true"/>
  </documentManagement>
</p:properties>
</file>

<file path=customXml/item2.xml><?xml version="1.0" encoding="utf-8"?>
<?mso-contentType ?>
<FormTemplates xmlns="http://schemas.microsoft.com/sharepoint/v3/contenttype/form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F9A7D2600A449896BFA4D99C18217" ma:contentTypeVersion="18" ma:contentTypeDescription="Create a new document." ma:contentTypeScope="" ma:versionID="3db71fd2cd4d2306966db526548d0ada">
  <xsd:schema xmlns:xsd="http://www.w3.org/2001/XMLSchema" xmlns:xs="http://www.w3.org/2001/XMLSchema" xmlns:p="http://schemas.microsoft.com/office/2006/metadata/properties" xmlns:ns2="abdc030a-ff85-492a-8b11-954e139f2c11" xmlns:ns3="bd8a3657-8942-4411-898f-4efe354c6d08" targetNamespace="http://schemas.microsoft.com/office/2006/metadata/properties" ma:root="true" ma:fieldsID="6db5f2e93436e353f9cf976715363eae" ns2:_="" ns3:_="">
    <xsd:import namespace="abdc030a-ff85-492a-8b11-954e139f2c11"/>
    <xsd:import namespace="bd8a3657-8942-4411-898f-4efe354c6d08"/>
    <xsd:element name="properties">
      <xsd:complexType>
        <xsd:sequence>
          <xsd:element name="documentManagement">
            <xsd:complexType>
              <xsd:all>
                <xsd:element ref="ns2:Date_x0020_and_x0020_Tim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c030a-ff85-492a-8b11-954e139f2c11" elementFormDefault="qualified">
    <xsd:import namespace="http://schemas.microsoft.com/office/2006/documentManagement/types"/>
    <xsd:import namespace="http://schemas.microsoft.com/office/infopath/2007/PartnerControls"/>
    <xsd:element name="Date_x0020_and_x0020_Time" ma:index="5" nillable="true" ma:displayName="Date and Time" ma:format="DateOnly" ma:internalName="Date_x0020_and_x0020_Time" ma:readOnly="false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7fa96fb-b0ee-4967-af60-c778f60915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a3657-8942-4411-898f-4efe354c6d0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4e34c6-626f-4928-8de4-bc5a25d6090b}" ma:internalName="TaxCatchAll" ma:showField="CatchAllData" ma:web="bd8a3657-8942-4411-898f-4efe354c6d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637577-3EA3-4792-A105-E96359D51876}">
  <ds:schemaRefs>
    <ds:schemaRef ds:uri="http://schemas.microsoft.com/office/2006/metadata/properties"/>
    <ds:schemaRef ds:uri="http://schemas.microsoft.com/office/infopath/2007/PartnerControls"/>
    <ds:schemaRef ds:uri="abdc030a-ff85-492a-8b11-954e139f2c11"/>
    <ds:schemaRef ds:uri="bd8a3657-8942-4411-898f-4efe354c6d08"/>
  </ds:schemaRefs>
</ds:datastoreItem>
</file>

<file path=customXml/itemProps2.xml><?xml version="1.0" encoding="utf-8"?>
<ds:datastoreItem xmlns:ds="http://schemas.openxmlformats.org/officeDocument/2006/customXml" ds:itemID="{85634F0C-E1EB-48BB-8D6D-BAB6BAA45E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C7EBFB-C303-4B82-9F7F-6C2AD2E5DD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dc030a-ff85-492a-8b11-954e139f2c11"/>
    <ds:schemaRef ds:uri="bd8a3657-8942-4411-898f-4efe354c6d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419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Joel Brehm</dc:creator>
  <cp:lastModifiedBy>Sara Quinn</cp:lastModifiedBy>
  <cp:revision>12</cp:revision>
  <dcterms:created xsi:type="dcterms:W3CDTF">2026-07-21T11:06:57Z</dcterms:created>
  <dcterms:modified xsi:type="dcterms:W3CDTF">2026-07-24T14:21:31Z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0x01010092FF9A7D2600A449896BFA4D99C18217</vt:lpwstr>
  </property>
  <property fmtid="{D5CDD505-2E9C-101B-9397-08002B2CF9AE}" pid="3" name="MediaServiceImageTags">
    <vt:lpwstr/>
  </property>
</Properties>
</file>