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4E8C8B-C2DE-30A8-FD79-05DE81527872}" v="77" dt="2026-07-24T14:21:19.4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4" autoAdjust="0"/>
    <p:restoredTop sz="94682"/>
  </p:normalViewPr>
  <p:slideViewPr>
    <p:cSldViewPr snapToGrid="0">
      <p:cViewPr>
        <p:scale>
          <a:sx n="102" d="100"/>
          <a:sy n="102" d="100"/>
        </p:scale>
        <p:origin x="82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3B8B4-ECF8-D127-CE52-36C425AAF5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F1C29D-B323-4529-3B97-882E0F40A9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0A12BA-432F-7654-544A-3AEB917E6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5CC4F-031C-1EC2-E03A-3954571F6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BDCC2-F971-ED1D-59AF-E503747EA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81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BAC7A-C50D-93AB-1D8F-D2EC39D9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AE003F-A0CF-4A91-E41F-C21D4AA61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A90C-A44B-757A-FFAD-B79643B1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9760B-0D3A-3164-4ED9-C6AACEAF2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3C38C-3CB9-421C-AADD-964B89E3C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889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FDFA43-D927-A74B-9263-CE92DDAF5E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79C1B1-ABCB-9926-F74D-DCE14F9652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C318D-B8DB-5DB1-CB48-909E49131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78BE4-A8FF-C8E5-A20E-C15500BB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A318C-1E84-747B-398B-44A445C26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981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40B7E-F114-ECB0-A08E-A9374C6AC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2E510-0356-1552-B299-627B57E96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6F751-4B33-96B9-7133-6F64BE53D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21FEE3-4A11-9826-1108-6F0308854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29203-2B13-3973-A2CB-CEEB5489E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574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2B245-3C3E-455B-53FD-259E9D6C4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C632C-E891-44BF-1934-7D40CF4D7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6E48F-0166-C68F-FEB0-C9377C99F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4F548-B5DE-30AA-DA59-B0115CC4B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B1AC9-5F3C-65C8-6F63-C9257AFB0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81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423F3-98A7-97BE-6B19-2734D706E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85AB1-8022-0A63-63B3-B1D3D31D3F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39828A-289C-F21C-EFB5-E48B4578A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7ADAA8-B380-BAE0-2FB8-00EDF7FF6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D58AE7-AF98-20C7-13B7-4B4E3BB4B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4CB66-1FDB-2720-5DE2-23BD2D1B6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84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35842-7952-A83B-9383-2E321328E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DC383B-4234-8B43-7210-CA65DE0E1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C59FDF-749D-BF6C-74E7-F35AD9BDE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265F82-D36F-0D64-8AA3-7FAB1D427C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CDCF20-9F21-8927-DB17-68978DA43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3894A1-1039-43ED-FCAB-4A35A9274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044EE4-F7F8-5465-9D9C-27FCD5BF2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7A5ADC-99F3-E32D-10A2-5765BBA3B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88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8B480-4CE4-1AB5-BC1F-89CF68BE8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90E38E-3A00-ABEB-7A87-E410E70A0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ED94FC-E9ED-2660-D777-644341044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EA8AA9-FE34-4141-DC27-29C133E88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154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93F678-5DE6-E534-A1EB-0E63EB44A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8D9121-E08B-D0EA-4A3D-643105AAC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93726-B23C-4EAB-CB08-E9DA2E1D8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78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9E626-E0E6-6FE8-39AD-AF78D49C4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C1708-6081-F529-028F-C53101223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11F98-AC59-67B8-6C4B-23DF716360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11514-C5F5-8CC4-B0F2-29C0BE4EB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2469B5-43BD-E3C8-EF84-DEF103103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722319-F531-ACFF-60D9-84E76E509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6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C3D62-6E71-D5B7-BB7D-0DC8ACBC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603A2E-18D4-F6B1-67FF-9E8CF5AA10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C456FF-7B1F-4266-735E-0719CC252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40E958-43EB-EAB1-0203-8D0422B40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2DCB-3799-4597-AD13-A359C3352D8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E2C86-AB33-2DB1-36C1-947945DED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9647A-D19D-528F-EA27-9D52F7734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054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87DA9F-AA34-72D5-AB2E-A4B7ABE8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68A4D-0CFD-0787-F7F9-62A6007C6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16372-2923-777D-A733-19CD973211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092DCB-3799-4597-AD13-A359C3352D8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669F6-DC9C-7934-EA84-58590FF31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7DE3B-F4D6-00DA-AF1B-25E52E0F34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74A76A-262D-4DDF-BDE3-6481DDE2A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0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53F39AC-68DC-7701-0250-A94792E26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460655"/>
              </p:ext>
            </p:extLst>
          </p:nvPr>
        </p:nvGraphicFramePr>
        <p:xfrm>
          <a:off x="304800" y="282072"/>
          <a:ext cx="11566359" cy="6258550"/>
        </p:xfrm>
        <a:graphic>
          <a:graphicData uri="http://schemas.openxmlformats.org/drawingml/2006/table">
            <a:tbl>
              <a:tblPr/>
              <a:tblGrid>
                <a:gridCol w="5534526">
                  <a:extLst>
                    <a:ext uri="{9D8B030D-6E8A-4147-A177-3AD203B41FA5}">
                      <a16:colId xmlns:a16="http://schemas.microsoft.com/office/drawing/2014/main" val="1328278243"/>
                    </a:ext>
                  </a:extLst>
                </a:gridCol>
                <a:gridCol w="1138990">
                  <a:extLst>
                    <a:ext uri="{9D8B030D-6E8A-4147-A177-3AD203B41FA5}">
                      <a16:colId xmlns:a16="http://schemas.microsoft.com/office/drawing/2014/main" val="1997713183"/>
                    </a:ext>
                  </a:extLst>
                </a:gridCol>
                <a:gridCol w="1138989">
                  <a:extLst>
                    <a:ext uri="{9D8B030D-6E8A-4147-A177-3AD203B41FA5}">
                      <a16:colId xmlns:a16="http://schemas.microsoft.com/office/drawing/2014/main" val="3158459199"/>
                    </a:ext>
                  </a:extLst>
                </a:gridCol>
                <a:gridCol w="1176421">
                  <a:extLst>
                    <a:ext uri="{9D8B030D-6E8A-4147-A177-3AD203B41FA5}">
                      <a16:colId xmlns:a16="http://schemas.microsoft.com/office/drawing/2014/main" val="1063476941"/>
                    </a:ext>
                  </a:extLst>
                </a:gridCol>
                <a:gridCol w="1331495">
                  <a:extLst>
                    <a:ext uri="{9D8B030D-6E8A-4147-A177-3AD203B41FA5}">
                      <a16:colId xmlns:a16="http://schemas.microsoft.com/office/drawing/2014/main" val="2130340247"/>
                    </a:ext>
                  </a:extLst>
                </a:gridCol>
                <a:gridCol w="1245938">
                  <a:extLst>
                    <a:ext uri="{9D8B030D-6E8A-4147-A177-3AD203B41FA5}">
                      <a16:colId xmlns:a16="http://schemas.microsoft.com/office/drawing/2014/main" val="1070136149"/>
                    </a:ext>
                  </a:extLst>
                </a:gridCol>
              </a:tblGrid>
              <a:tr h="5266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1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Type of Entity or Activity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1" i="0" u="none" strike="noStrike" dirty="0" err="1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NuRamp</a:t>
                      </a:r>
                      <a:r>
                        <a:rPr lang="en-US" sz="800" b="1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 COI/COC Disclosure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1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Biographical Sketch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1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Current &amp; Pending (Other) Support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1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Facilities, Equipment, &amp; Other Resources*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1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Project Reports**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36477"/>
                  </a:ext>
                </a:extLst>
              </a:tr>
              <a:tr h="4293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Work Sans" pitchFamily="2" charset="0"/>
                        </a:rPr>
                        <a:t>Financial interests &amp; Outside Activities, i.e. compensation from outside entities, equity in companies, royalties, reimbursed/sponsored travel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532439"/>
                  </a:ext>
                </a:extLst>
              </a:tr>
              <a:tr h="3066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Professional preparation, i.e. undergraduate, graduate, and postdoctoral training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283315"/>
                  </a:ext>
                </a:extLst>
              </a:tr>
              <a:tr h="3066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Academic, professional, and institutional appointments, paid and unpaid, at UNL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902117"/>
                  </a:ext>
                </a:extLst>
              </a:tr>
              <a:tr h="3066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Serving as key personnel for research, paid and unpaid, outside of UNL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348887"/>
                  </a:ext>
                </a:extLst>
              </a:tr>
              <a:tr h="3066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Teaching, paid and unpaid, outside of UNL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93857"/>
                  </a:ext>
                </a:extLst>
              </a:tr>
              <a:tr h="3066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Academic appointments, paid and unpaid, outside of UNL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094798"/>
                  </a:ext>
                </a:extLst>
              </a:tr>
              <a:tr h="3066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Research achievements and products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571512"/>
                  </a:ext>
                </a:extLst>
              </a:tr>
              <a:tr h="3066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Any research support that did not go through Sponsored Research or Alumni Relations and Development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869581"/>
                  </a:ext>
                </a:extLst>
              </a:tr>
              <a:tr h="3066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Sponsored research at UNL and all proposals currently under consideration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515237"/>
                  </a:ext>
                </a:extLst>
              </a:tr>
              <a:tr h="3066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In-kind contributions to research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587635"/>
                  </a:ext>
                </a:extLst>
              </a:tr>
              <a:tr h="3776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External support for students, postdocs, and visiting scholars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509046"/>
                  </a:ext>
                </a:extLst>
              </a:tr>
              <a:tr h="4293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Consulting agreements if research is part of the consulting work or if it may affect funding, time commitment, or scientific integrity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868540"/>
                  </a:ext>
                </a:extLst>
              </a:tr>
              <a:tr h="4290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Travel to perform research (paid by external entity)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661742"/>
                  </a:ext>
                </a:extLst>
              </a:tr>
              <a:tr h="3971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Startup companies based on non-UNL-licensed IP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562483"/>
                  </a:ext>
                </a:extLst>
              </a:tr>
              <a:tr h="4805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Startup packages other than from UNL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 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374492"/>
                  </a:ext>
                </a:extLst>
              </a:tr>
              <a:tr h="4290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Participation in foreign talent recruitment programs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342F2E"/>
                          </a:solidFill>
                          <a:effectLst/>
                          <a:latin typeface="Work Sans" pitchFamily="2" charset="0"/>
                        </a:rPr>
                        <a:t>✓</a:t>
                      </a:r>
                    </a:p>
                  </a:txBody>
                  <a:tcPr marT="91440" marB="9144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130394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2AAE06E-B5B4-F72A-0ED2-337C6606EA83}"/>
              </a:ext>
            </a:extLst>
          </p:cNvPr>
          <p:cNvSpPr/>
          <p:nvPr/>
        </p:nvSpPr>
        <p:spPr>
          <a:xfrm>
            <a:off x="299454" y="272717"/>
            <a:ext cx="11571706" cy="6267905"/>
          </a:xfrm>
          <a:prstGeom prst="roundRect">
            <a:avLst>
              <a:gd name="adj" fmla="val 941"/>
            </a:avLst>
          </a:prstGeom>
          <a:noFill/>
          <a:ln w="6350"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97612B-02DF-AFC3-B0DE-87D92AFA556D}"/>
              </a:ext>
            </a:extLst>
          </p:cNvPr>
          <p:cNvSpPr txBox="1"/>
          <p:nvPr/>
        </p:nvSpPr>
        <p:spPr>
          <a:xfrm>
            <a:off x="6121101" y="70570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48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bdc030a-ff85-492a-8b11-954e139f2c11">
      <Terms xmlns="http://schemas.microsoft.com/office/infopath/2007/PartnerControls"/>
    </lcf76f155ced4ddcb4097134ff3c332f>
    <Date_x0020_and_x0020_Time xmlns="abdc030a-ff85-492a-8b11-954e139f2c11" xsi:nil="true"/>
    <TaxCatchAll xmlns="bd8a3657-8942-4411-898f-4efe354c6d0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FF9A7D2600A449896BFA4D99C18217" ma:contentTypeVersion="18" ma:contentTypeDescription="Create a new document." ma:contentTypeScope="" ma:versionID="3db71fd2cd4d2306966db526548d0ada">
  <xsd:schema xmlns:xsd="http://www.w3.org/2001/XMLSchema" xmlns:xs="http://www.w3.org/2001/XMLSchema" xmlns:p="http://schemas.microsoft.com/office/2006/metadata/properties" xmlns:ns2="abdc030a-ff85-492a-8b11-954e139f2c11" xmlns:ns3="bd8a3657-8942-4411-898f-4efe354c6d08" targetNamespace="http://schemas.microsoft.com/office/2006/metadata/properties" ma:root="true" ma:fieldsID="6db5f2e93436e353f9cf976715363eae" ns2:_="" ns3:_="">
    <xsd:import namespace="abdc030a-ff85-492a-8b11-954e139f2c11"/>
    <xsd:import namespace="bd8a3657-8942-4411-898f-4efe354c6d08"/>
    <xsd:element name="properties">
      <xsd:complexType>
        <xsd:sequence>
          <xsd:element name="documentManagement">
            <xsd:complexType>
              <xsd:all>
                <xsd:element ref="ns2:Date_x0020_and_x0020_Tim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dc030a-ff85-492a-8b11-954e139f2c11" elementFormDefault="qualified">
    <xsd:import namespace="http://schemas.microsoft.com/office/2006/documentManagement/types"/>
    <xsd:import namespace="http://schemas.microsoft.com/office/infopath/2007/PartnerControls"/>
    <xsd:element name="Date_x0020_and_x0020_Time" ma:index="5" nillable="true" ma:displayName="Date and Time" ma:format="DateOnly" ma:internalName="Date_x0020_and_x0020_Time" ma:readOnly="false">
      <xsd:simpleType>
        <xsd:restriction base="dms:DateTim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37fa96fb-b0ee-4967-af60-c778f60915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8a3657-8942-4411-898f-4efe354c6d0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34e34c6-626f-4928-8de4-bc5a25d6090b}" ma:internalName="TaxCatchAll" ma:showField="CatchAllData" ma:web="bd8a3657-8942-4411-898f-4efe354c6d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634F0C-E1EB-48BB-8D6D-BAB6BAA45E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637577-3EA3-4792-A105-E96359D51876}">
  <ds:schemaRefs>
    <ds:schemaRef ds:uri="http://schemas.microsoft.com/office/2006/metadata/properties"/>
    <ds:schemaRef ds:uri="http://schemas.microsoft.com/office/infopath/2007/PartnerControls"/>
    <ds:schemaRef ds:uri="abdc030a-ff85-492a-8b11-954e139f2c11"/>
    <ds:schemaRef ds:uri="bd8a3657-8942-4411-898f-4efe354c6d08"/>
  </ds:schemaRefs>
</ds:datastoreItem>
</file>

<file path=customXml/itemProps3.xml><?xml version="1.0" encoding="utf-8"?>
<ds:datastoreItem xmlns:ds="http://schemas.openxmlformats.org/officeDocument/2006/customXml" ds:itemID="{A4C7EBFB-C303-4B82-9F7F-6C2AD2E5DD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dc030a-ff85-492a-8b11-954e139f2c11"/>
    <ds:schemaRef ds:uri="bd8a3657-8942-4411-898f-4efe354c6d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290</Words>
  <Application>Microsoft Office PowerPoint</Application>
  <PresentationFormat>Widescreen</PresentationFormat>
  <Paragraphs>102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Work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Joel Brehm</dc:creator>
  <cp:lastModifiedBy>Joel Brehm</cp:lastModifiedBy>
  <cp:revision>13</cp:revision>
  <dcterms:created xsi:type="dcterms:W3CDTF">2026-07-21T11:06:57Z</dcterms:created>
  <dcterms:modified xsi:type="dcterms:W3CDTF">2026-07-27T12:39:50Z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0x01010092FF9A7D2600A449896BFA4D99C18217</vt:lpwstr>
  </property>
  <property fmtid="{D5CDD505-2E9C-101B-9397-08002B2CF9AE}" pid="3" name="MediaServiceImageTags">
    <vt:lpwstr/>
  </property>
</Properties>
</file>