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00" r:id="rId3"/>
    <p:sldId id="294" r:id="rId4"/>
    <p:sldId id="301" r:id="rId5"/>
    <p:sldId id="275" r:id="rId6"/>
    <p:sldId id="299" r:id="rId7"/>
    <p:sldId id="273" r:id="rId8"/>
    <p:sldId id="289" r:id="rId9"/>
    <p:sldId id="298" r:id="rId10"/>
    <p:sldId id="291" r:id="rId11"/>
    <p:sldId id="296" r:id="rId12"/>
    <p:sldId id="297" r:id="rId13"/>
    <p:sldId id="295" r:id="rId14"/>
  </p:sldIdLst>
  <p:sldSz cx="16256000" cy="9144000"/>
  <p:notesSz cx="16256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BFE3"/>
    <a:srgbClr val="B70000"/>
    <a:srgbClr val="E8DBA1"/>
    <a:srgbClr val="E8D27D"/>
    <a:srgbClr val="E8CB34"/>
    <a:srgbClr val="E8E663"/>
    <a:srgbClr val="F68108"/>
    <a:srgbClr val="C70000"/>
    <a:srgbClr val="D1D3D4"/>
    <a:srgbClr val="DD20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9" autoAdjust="0"/>
    <p:restoredTop sz="94616"/>
  </p:normalViewPr>
  <p:slideViewPr>
    <p:cSldViewPr snapToGrid="0">
      <p:cViewPr varScale="1">
        <p:scale>
          <a:sx n="62" d="100"/>
          <a:sy n="62" d="100"/>
        </p:scale>
        <p:origin x="256" y="8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B5DF70-445F-A34D-A693-E5D63157FFC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CA9286-FED1-254B-8AF0-C6F30E94819F}">
      <dgm:prSet phldrT="[Text]" custT="1"/>
      <dgm:spPr>
        <a:solidFill>
          <a:srgbClr val="D1D3D4"/>
        </a:solidFill>
        <a:ln>
          <a:noFill/>
        </a:ln>
      </dgm:spPr>
      <dgm:t>
        <a:bodyPr/>
        <a:lstStyle/>
        <a:p>
          <a:r>
            <a:rPr lang="en-US" sz="5000" b="0" dirty="0">
              <a:solidFill>
                <a:schemeClr val="tx1"/>
              </a:solidFill>
            </a:rPr>
            <a:t>Intergroup Dialogue</a:t>
          </a:r>
        </a:p>
      </dgm:t>
    </dgm:pt>
    <dgm:pt modelId="{6F447DED-4D94-8845-AF13-EFF3D692C911}" type="parTrans" cxnId="{64AEA1AC-CC64-0A47-8FDC-C3B6747D93D0}">
      <dgm:prSet/>
      <dgm:spPr/>
      <dgm:t>
        <a:bodyPr/>
        <a:lstStyle/>
        <a:p>
          <a:endParaRPr lang="en-US"/>
        </a:p>
      </dgm:t>
    </dgm:pt>
    <dgm:pt modelId="{97470F38-C2EA-214C-9137-586A53F58045}" type="sibTrans" cxnId="{64AEA1AC-CC64-0A47-8FDC-C3B6747D93D0}">
      <dgm:prSet/>
      <dgm:spPr/>
      <dgm:t>
        <a:bodyPr/>
        <a:lstStyle/>
        <a:p>
          <a:endParaRPr lang="en-US"/>
        </a:p>
      </dgm:t>
    </dgm:pt>
    <dgm:pt modelId="{82559E44-9CAF-774D-91F0-25A994B2191B}">
      <dgm:prSet custT="1"/>
      <dgm:spPr>
        <a:solidFill>
          <a:schemeClr val="accent4">
            <a:lumMod val="60000"/>
            <a:lumOff val="40000"/>
            <a:alpha val="66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en-US" sz="5000" b="0" dirty="0">
              <a:solidFill>
                <a:schemeClr val="tx1"/>
              </a:solidFill>
            </a:rPr>
            <a:t>Intergroup Contact</a:t>
          </a:r>
        </a:p>
      </dgm:t>
    </dgm:pt>
    <dgm:pt modelId="{C08FF64C-2B0D-174A-9DF6-E46C2C470B4E}" type="parTrans" cxnId="{F88684A9-B819-644A-98AE-47F4B1882249}">
      <dgm:prSet/>
      <dgm:spPr/>
      <dgm:t>
        <a:bodyPr/>
        <a:lstStyle/>
        <a:p>
          <a:endParaRPr lang="en-US"/>
        </a:p>
      </dgm:t>
    </dgm:pt>
    <dgm:pt modelId="{E04C30F8-044B-E843-95B1-BC24070D9E11}" type="sibTrans" cxnId="{F88684A9-B819-644A-98AE-47F4B1882249}">
      <dgm:prSet/>
      <dgm:spPr/>
      <dgm:t>
        <a:bodyPr/>
        <a:lstStyle/>
        <a:p>
          <a:endParaRPr lang="en-US"/>
        </a:p>
      </dgm:t>
    </dgm:pt>
    <dgm:pt modelId="{F425D226-C4D7-F24F-8096-9CABF5DFAA78}" type="pres">
      <dgm:prSet presAssocID="{0CB5DF70-445F-A34D-A693-E5D63157FFC1}" presName="compositeShape" presStyleCnt="0">
        <dgm:presLayoutVars>
          <dgm:chMax val="7"/>
          <dgm:dir/>
          <dgm:resizeHandles val="exact"/>
        </dgm:presLayoutVars>
      </dgm:prSet>
      <dgm:spPr/>
    </dgm:pt>
    <dgm:pt modelId="{122B5179-CC61-514C-9085-0E69763119D3}" type="pres">
      <dgm:prSet presAssocID="{EACA9286-FED1-254B-8AF0-C6F30E94819F}" presName="circ1" presStyleLbl="vennNode1" presStyleIdx="0" presStyleCnt="2" custLinFactNeighborX="-23334" custLinFactNeighborY="7157"/>
      <dgm:spPr/>
    </dgm:pt>
    <dgm:pt modelId="{1972891B-6BEB-EF41-8101-61CA38E49447}" type="pres">
      <dgm:prSet presAssocID="{EACA9286-FED1-254B-8AF0-C6F30E94819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197FCC3-3870-974E-8DE5-213ECBF91C6D}" type="pres">
      <dgm:prSet presAssocID="{82559E44-9CAF-774D-91F0-25A994B2191B}" presName="circ2" presStyleLbl="vennNode1" presStyleIdx="1" presStyleCnt="2" custLinFactNeighborX="-5881" custLinFactNeighborY="-1323"/>
      <dgm:spPr/>
    </dgm:pt>
    <dgm:pt modelId="{7B07587D-0FAE-E543-9E86-80762456F53D}" type="pres">
      <dgm:prSet presAssocID="{82559E44-9CAF-774D-91F0-25A994B2191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561BEE1F-32B0-3A47-B5D7-821F77BA3AA2}" type="presOf" srcId="{EACA9286-FED1-254B-8AF0-C6F30E94819F}" destId="{1972891B-6BEB-EF41-8101-61CA38E49447}" srcOrd="1" destOrd="0" presId="urn:microsoft.com/office/officeart/2005/8/layout/venn1"/>
    <dgm:cxn modelId="{2382815D-E5F5-4E49-A6AD-03515B9028F3}" type="presOf" srcId="{EACA9286-FED1-254B-8AF0-C6F30E94819F}" destId="{122B5179-CC61-514C-9085-0E69763119D3}" srcOrd="0" destOrd="0" presId="urn:microsoft.com/office/officeart/2005/8/layout/venn1"/>
    <dgm:cxn modelId="{227FD080-CA28-6E49-BE44-0C4577739B8D}" type="presOf" srcId="{0CB5DF70-445F-A34D-A693-E5D63157FFC1}" destId="{F425D226-C4D7-F24F-8096-9CABF5DFAA78}" srcOrd="0" destOrd="0" presId="urn:microsoft.com/office/officeart/2005/8/layout/venn1"/>
    <dgm:cxn modelId="{61F05E98-C7FB-3041-99FF-591D34A80F69}" type="presOf" srcId="{82559E44-9CAF-774D-91F0-25A994B2191B}" destId="{4197FCC3-3870-974E-8DE5-213ECBF91C6D}" srcOrd="0" destOrd="0" presId="urn:microsoft.com/office/officeart/2005/8/layout/venn1"/>
    <dgm:cxn modelId="{468D61A9-24C3-4749-AD9B-E833356B1238}" type="presOf" srcId="{82559E44-9CAF-774D-91F0-25A994B2191B}" destId="{7B07587D-0FAE-E543-9E86-80762456F53D}" srcOrd="1" destOrd="0" presId="urn:microsoft.com/office/officeart/2005/8/layout/venn1"/>
    <dgm:cxn modelId="{F88684A9-B819-644A-98AE-47F4B1882249}" srcId="{0CB5DF70-445F-A34D-A693-E5D63157FFC1}" destId="{82559E44-9CAF-774D-91F0-25A994B2191B}" srcOrd="1" destOrd="0" parTransId="{C08FF64C-2B0D-174A-9DF6-E46C2C470B4E}" sibTransId="{E04C30F8-044B-E843-95B1-BC24070D9E11}"/>
    <dgm:cxn modelId="{64AEA1AC-CC64-0A47-8FDC-C3B6747D93D0}" srcId="{0CB5DF70-445F-A34D-A693-E5D63157FFC1}" destId="{EACA9286-FED1-254B-8AF0-C6F30E94819F}" srcOrd="0" destOrd="0" parTransId="{6F447DED-4D94-8845-AF13-EFF3D692C911}" sibTransId="{97470F38-C2EA-214C-9137-586A53F58045}"/>
    <dgm:cxn modelId="{ACF5EC2B-6431-8146-A8C6-231E23AAB744}" type="presParOf" srcId="{F425D226-C4D7-F24F-8096-9CABF5DFAA78}" destId="{122B5179-CC61-514C-9085-0E69763119D3}" srcOrd="0" destOrd="0" presId="urn:microsoft.com/office/officeart/2005/8/layout/venn1"/>
    <dgm:cxn modelId="{7C6F652D-5AE9-5642-9D0E-809916602AAE}" type="presParOf" srcId="{F425D226-C4D7-F24F-8096-9CABF5DFAA78}" destId="{1972891B-6BEB-EF41-8101-61CA38E49447}" srcOrd="1" destOrd="0" presId="urn:microsoft.com/office/officeart/2005/8/layout/venn1"/>
    <dgm:cxn modelId="{26CBE4C2-1974-6144-B7C6-0CFF430C51F8}" type="presParOf" srcId="{F425D226-C4D7-F24F-8096-9CABF5DFAA78}" destId="{4197FCC3-3870-974E-8DE5-213ECBF91C6D}" srcOrd="2" destOrd="0" presId="urn:microsoft.com/office/officeart/2005/8/layout/venn1"/>
    <dgm:cxn modelId="{2E0BA059-1621-734C-82BC-2AFAC67E7C13}" type="presParOf" srcId="{F425D226-C4D7-F24F-8096-9CABF5DFAA78}" destId="{7B07587D-0FAE-E543-9E86-80762456F53D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B5DF70-445F-A34D-A693-E5D63157FFC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CA9286-FED1-254B-8AF0-C6F30E94819F}">
      <dgm:prSet phldrT="[Text]"/>
      <dgm:spPr>
        <a:solidFill>
          <a:srgbClr val="D1D3D4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b="0" dirty="0">
              <a:solidFill>
                <a:schemeClr val="tx1"/>
              </a:solidFill>
            </a:rPr>
            <a:t>Intergroup Dialogue</a:t>
          </a:r>
        </a:p>
      </dgm:t>
    </dgm:pt>
    <dgm:pt modelId="{6F447DED-4D94-8845-AF13-EFF3D692C911}" type="parTrans" cxnId="{64AEA1AC-CC64-0A47-8FDC-C3B6747D93D0}">
      <dgm:prSet/>
      <dgm:spPr/>
      <dgm:t>
        <a:bodyPr/>
        <a:lstStyle/>
        <a:p>
          <a:endParaRPr lang="en-US"/>
        </a:p>
      </dgm:t>
    </dgm:pt>
    <dgm:pt modelId="{97470F38-C2EA-214C-9137-586A53F58045}" type="sibTrans" cxnId="{64AEA1AC-CC64-0A47-8FDC-C3B6747D93D0}">
      <dgm:prSet/>
      <dgm:spPr/>
      <dgm:t>
        <a:bodyPr/>
        <a:lstStyle/>
        <a:p>
          <a:endParaRPr lang="en-US"/>
        </a:p>
      </dgm:t>
    </dgm:pt>
    <dgm:pt modelId="{82559E44-9CAF-774D-91F0-25A994B2191B}">
      <dgm:prSet/>
      <dgm:spPr>
        <a:solidFill>
          <a:schemeClr val="accent4">
            <a:lumMod val="60000"/>
            <a:lumOff val="40000"/>
            <a:alpha val="7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en-US" b="0" dirty="0">
              <a:solidFill>
                <a:schemeClr val="tx1"/>
              </a:solidFill>
            </a:rPr>
            <a:t>Intergroup Contact</a:t>
          </a:r>
        </a:p>
      </dgm:t>
    </dgm:pt>
    <dgm:pt modelId="{C08FF64C-2B0D-174A-9DF6-E46C2C470B4E}" type="parTrans" cxnId="{F88684A9-B819-644A-98AE-47F4B1882249}">
      <dgm:prSet/>
      <dgm:spPr/>
      <dgm:t>
        <a:bodyPr/>
        <a:lstStyle/>
        <a:p>
          <a:endParaRPr lang="en-US"/>
        </a:p>
      </dgm:t>
    </dgm:pt>
    <dgm:pt modelId="{E04C30F8-044B-E843-95B1-BC24070D9E11}" type="sibTrans" cxnId="{F88684A9-B819-644A-98AE-47F4B1882249}">
      <dgm:prSet/>
      <dgm:spPr/>
      <dgm:t>
        <a:bodyPr/>
        <a:lstStyle/>
        <a:p>
          <a:endParaRPr lang="en-US"/>
        </a:p>
      </dgm:t>
    </dgm:pt>
    <dgm:pt modelId="{F425D226-C4D7-F24F-8096-9CABF5DFAA78}" type="pres">
      <dgm:prSet presAssocID="{0CB5DF70-445F-A34D-A693-E5D63157FFC1}" presName="compositeShape" presStyleCnt="0">
        <dgm:presLayoutVars>
          <dgm:chMax val="7"/>
          <dgm:dir/>
          <dgm:resizeHandles val="exact"/>
        </dgm:presLayoutVars>
      </dgm:prSet>
      <dgm:spPr/>
    </dgm:pt>
    <dgm:pt modelId="{122B5179-CC61-514C-9085-0E69763119D3}" type="pres">
      <dgm:prSet presAssocID="{EACA9286-FED1-254B-8AF0-C6F30E94819F}" presName="circ1" presStyleLbl="vennNode1" presStyleIdx="0" presStyleCnt="2" custLinFactNeighborX="-23334" custLinFactNeighborY="7157"/>
      <dgm:spPr/>
    </dgm:pt>
    <dgm:pt modelId="{1972891B-6BEB-EF41-8101-61CA38E49447}" type="pres">
      <dgm:prSet presAssocID="{EACA9286-FED1-254B-8AF0-C6F30E94819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197FCC3-3870-974E-8DE5-213ECBF91C6D}" type="pres">
      <dgm:prSet presAssocID="{82559E44-9CAF-774D-91F0-25A994B2191B}" presName="circ2" presStyleLbl="vennNode1" presStyleIdx="1" presStyleCnt="2" custLinFactNeighborX="992" custLinFactNeighborY="8678"/>
      <dgm:spPr/>
    </dgm:pt>
    <dgm:pt modelId="{7B07587D-0FAE-E543-9E86-80762456F53D}" type="pres">
      <dgm:prSet presAssocID="{82559E44-9CAF-774D-91F0-25A994B2191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561BEE1F-32B0-3A47-B5D7-821F77BA3AA2}" type="presOf" srcId="{EACA9286-FED1-254B-8AF0-C6F30E94819F}" destId="{1972891B-6BEB-EF41-8101-61CA38E49447}" srcOrd="1" destOrd="0" presId="urn:microsoft.com/office/officeart/2005/8/layout/venn1"/>
    <dgm:cxn modelId="{2382815D-E5F5-4E49-A6AD-03515B9028F3}" type="presOf" srcId="{EACA9286-FED1-254B-8AF0-C6F30E94819F}" destId="{122B5179-CC61-514C-9085-0E69763119D3}" srcOrd="0" destOrd="0" presId="urn:microsoft.com/office/officeart/2005/8/layout/venn1"/>
    <dgm:cxn modelId="{227FD080-CA28-6E49-BE44-0C4577739B8D}" type="presOf" srcId="{0CB5DF70-445F-A34D-A693-E5D63157FFC1}" destId="{F425D226-C4D7-F24F-8096-9CABF5DFAA78}" srcOrd="0" destOrd="0" presId="urn:microsoft.com/office/officeart/2005/8/layout/venn1"/>
    <dgm:cxn modelId="{61F05E98-C7FB-3041-99FF-591D34A80F69}" type="presOf" srcId="{82559E44-9CAF-774D-91F0-25A994B2191B}" destId="{4197FCC3-3870-974E-8DE5-213ECBF91C6D}" srcOrd="0" destOrd="0" presId="urn:microsoft.com/office/officeart/2005/8/layout/venn1"/>
    <dgm:cxn modelId="{468D61A9-24C3-4749-AD9B-E833356B1238}" type="presOf" srcId="{82559E44-9CAF-774D-91F0-25A994B2191B}" destId="{7B07587D-0FAE-E543-9E86-80762456F53D}" srcOrd="1" destOrd="0" presId="urn:microsoft.com/office/officeart/2005/8/layout/venn1"/>
    <dgm:cxn modelId="{F88684A9-B819-644A-98AE-47F4B1882249}" srcId="{0CB5DF70-445F-A34D-A693-E5D63157FFC1}" destId="{82559E44-9CAF-774D-91F0-25A994B2191B}" srcOrd="1" destOrd="0" parTransId="{C08FF64C-2B0D-174A-9DF6-E46C2C470B4E}" sibTransId="{E04C30F8-044B-E843-95B1-BC24070D9E11}"/>
    <dgm:cxn modelId="{64AEA1AC-CC64-0A47-8FDC-C3B6747D93D0}" srcId="{0CB5DF70-445F-A34D-A693-E5D63157FFC1}" destId="{EACA9286-FED1-254B-8AF0-C6F30E94819F}" srcOrd="0" destOrd="0" parTransId="{6F447DED-4D94-8845-AF13-EFF3D692C911}" sibTransId="{97470F38-C2EA-214C-9137-586A53F58045}"/>
    <dgm:cxn modelId="{ACF5EC2B-6431-8146-A8C6-231E23AAB744}" type="presParOf" srcId="{F425D226-C4D7-F24F-8096-9CABF5DFAA78}" destId="{122B5179-CC61-514C-9085-0E69763119D3}" srcOrd="0" destOrd="0" presId="urn:microsoft.com/office/officeart/2005/8/layout/venn1"/>
    <dgm:cxn modelId="{7C6F652D-5AE9-5642-9D0E-809916602AAE}" type="presParOf" srcId="{F425D226-C4D7-F24F-8096-9CABF5DFAA78}" destId="{1972891B-6BEB-EF41-8101-61CA38E49447}" srcOrd="1" destOrd="0" presId="urn:microsoft.com/office/officeart/2005/8/layout/venn1"/>
    <dgm:cxn modelId="{26CBE4C2-1974-6144-B7C6-0CFF430C51F8}" type="presParOf" srcId="{F425D226-C4D7-F24F-8096-9CABF5DFAA78}" destId="{4197FCC3-3870-974E-8DE5-213ECBF91C6D}" srcOrd="2" destOrd="0" presId="urn:microsoft.com/office/officeart/2005/8/layout/venn1"/>
    <dgm:cxn modelId="{2E0BA059-1621-734C-82BC-2AFAC67E7C13}" type="presParOf" srcId="{F425D226-C4D7-F24F-8096-9CABF5DFAA78}" destId="{7B07587D-0FAE-E543-9E86-80762456F53D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B5DF70-445F-A34D-A693-E5D63157FFC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CA9286-FED1-254B-8AF0-C6F30E94819F}">
      <dgm:prSet phldrT="[Text]"/>
      <dgm:spPr>
        <a:solidFill>
          <a:srgbClr val="D1D3D4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b="0" dirty="0">
              <a:solidFill>
                <a:schemeClr val="tx1"/>
              </a:solidFill>
            </a:rPr>
            <a:t>Intergroup Dialogue</a:t>
          </a:r>
        </a:p>
      </dgm:t>
    </dgm:pt>
    <dgm:pt modelId="{6F447DED-4D94-8845-AF13-EFF3D692C911}" type="parTrans" cxnId="{64AEA1AC-CC64-0A47-8FDC-C3B6747D93D0}">
      <dgm:prSet/>
      <dgm:spPr/>
      <dgm:t>
        <a:bodyPr/>
        <a:lstStyle/>
        <a:p>
          <a:endParaRPr lang="en-US"/>
        </a:p>
      </dgm:t>
    </dgm:pt>
    <dgm:pt modelId="{97470F38-C2EA-214C-9137-586A53F58045}" type="sibTrans" cxnId="{64AEA1AC-CC64-0A47-8FDC-C3B6747D93D0}">
      <dgm:prSet/>
      <dgm:spPr/>
      <dgm:t>
        <a:bodyPr/>
        <a:lstStyle/>
        <a:p>
          <a:endParaRPr lang="en-US"/>
        </a:p>
      </dgm:t>
    </dgm:pt>
    <dgm:pt modelId="{82559E44-9CAF-774D-91F0-25A994B2191B}">
      <dgm:prSet/>
      <dgm:spPr>
        <a:solidFill>
          <a:schemeClr val="accent4">
            <a:lumMod val="60000"/>
            <a:lumOff val="40000"/>
            <a:alpha val="7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en-US" b="0" dirty="0">
              <a:solidFill>
                <a:schemeClr val="tx1"/>
              </a:solidFill>
            </a:rPr>
            <a:t>Intergroup Contact</a:t>
          </a:r>
        </a:p>
      </dgm:t>
    </dgm:pt>
    <dgm:pt modelId="{C08FF64C-2B0D-174A-9DF6-E46C2C470B4E}" type="parTrans" cxnId="{F88684A9-B819-644A-98AE-47F4B1882249}">
      <dgm:prSet/>
      <dgm:spPr/>
      <dgm:t>
        <a:bodyPr/>
        <a:lstStyle/>
        <a:p>
          <a:endParaRPr lang="en-US"/>
        </a:p>
      </dgm:t>
    </dgm:pt>
    <dgm:pt modelId="{E04C30F8-044B-E843-95B1-BC24070D9E11}" type="sibTrans" cxnId="{F88684A9-B819-644A-98AE-47F4B1882249}">
      <dgm:prSet/>
      <dgm:spPr/>
      <dgm:t>
        <a:bodyPr/>
        <a:lstStyle/>
        <a:p>
          <a:endParaRPr lang="en-US"/>
        </a:p>
      </dgm:t>
    </dgm:pt>
    <dgm:pt modelId="{F425D226-C4D7-F24F-8096-9CABF5DFAA78}" type="pres">
      <dgm:prSet presAssocID="{0CB5DF70-445F-A34D-A693-E5D63157FFC1}" presName="compositeShape" presStyleCnt="0">
        <dgm:presLayoutVars>
          <dgm:chMax val="7"/>
          <dgm:dir/>
          <dgm:resizeHandles val="exact"/>
        </dgm:presLayoutVars>
      </dgm:prSet>
      <dgm:spPr/>
    </dgm:pt>
    <dgm:pt modelId="{122B5179-CC61-514C-9085-0E69763119D3}" type="pres">
      <dgm:prSet presAssocID="{EACA9286-FED1-254B-8AF0-C6F30E94819F}" presName="circ1" presStyleLbl="vennNode1" presStyleIdx="0" presStyleCnt="2" custLinFactNeighborX="-23334" custLinFactNeighborY="7157"/>
      <dgm:spPr/>
    </dgm:pt>
    <dgm:pt modelId="{1972891B-6BEB-EF41-8101-61CA38E49447}" type="pres">
      <dgm:prSet presAssocID="{EACA9286-FED1-254B-8AF0-C6F30E94819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197FCC3-3870-974E-8DE5-213ECBF91C6D}" type="pres">
      <dgm:prSet presAssocID="{82559E44-9CAF-774D-91F0-25A994B2191B}" presName="circ2" presStyleLbl="vennNode1" presStyleIdx="1" presStyleCnt="2" custLinFactNeighborX="992" custLinFactNeighborY="8678"/>
      <dgm:spPr/>
    </dgm:pt>
    <dgm:pt modelId="{7B07587D-0FAE-E543-9E86-80762456F53D}" type="pres">
      <dgm:prSet presAssocID="{82559E44-9CAF-774D-91F0-25A994B2191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561BEE1F-32B0-3A47-B5D7-821F77BA3AA2}" type="presOf" srcId="{EACA9286-FED1-254B-8AF0-C6F30E94819F}" destId="{1972891B-6BEB-EF41-8101-61CA38E49447}" srcOrd="1" destOrd="0" presId="urn:microsoft.com/office/officeart/2005/8/layout/venn1"/>
    <dgm:cxn modelId="{2382815D-E5F5-4E49-A6AD-03515B9028F3}" type="presOf" srcId="{EACA9286-FED1-254B-8AF0-C6F30E94819F}" destId="{122B5179-CC61-514C-9085-0E69763119D3}" srcOrd="0" destOrd="0" presId="urn:microsoft.com/office/officeart/2005/8/layout/venn1"/>
    <dgm:cxn modelId="{227FD080-CA28-6E49-BE44-0C4577739B8D}" type="presOf" srcId="{0CB5DF70-445F-A34D-A693-E5D63157FFC1}" destId="{F425D226-C4D7-F24F-8096-9CABF5DFAA78}" srcOrd="0" destOrd="0" presId="urn:microsoft.com/office/officeart/2005/8/layout/venn1"/>
    <dgm:cxn modelId="{61F05E98-C7FB-3041-99FF-591D34A80F69}" type="presOf" srcId="{82559E44-9CAF-774D-91F0-25A994B2191B}" destId="{4197FCC3-3870-974E-8DE5-213ECBF91C6D}" srcOrd="0" destOrd="0" presId="urn:microsoft.com/office/officeart/2005/8/layout/venn1"/>
    <dgm:cxn modelId="{468D61A9-24C3-4749-AD9B-E833356B1238}" type="presOf" srcId="{82559E44-9CAF-774D-91F0-25A994B2191B}" destId="{7B07587D-0FAE-E543-9E86-80762456F53D}" srcOrd="1" destOrd="0" presId="urn:microsoft.com/office/officeart/2005/8/layout/venn1"/>
    <dgm:cxn modelId="{F88684A9-B819-644A-98AE-47F4B1882249}" srcId="{0CB5DF70-445F-A34D-A693-E5D63157FFC1}" destId="{82559E44-9CAF-774D-91F0-25A994B2191B}" srcOrd="1" destOrd="0" parTransId="{C08FF64C-2B0D-174A-9DF6-E46C2C470B4E}" sibTransId="{E04C30F8-044B-E843-95B1-BC24070D9E11}"/>
    <dgm:cxn modelId="{64AEA1AC-CC64-0A47-8FDC-C3B6747D93D0}" srcId="{0CB5DF70-445F-A34D-A693-E5D63157FFC1}" destId="{EACA9286-FED1-254B-8AF0-C6F30E94819F}" srcOrd="0" destOrd="0" parTransId="{6F447DED-4D94-8845-AF13-EFF3D692C911}" sibTransId="{97470F38-C2EA-214C-9137-586A53F58045}"/>
    <dgm:cxn modelId="{ACF5EC2B-6431-8146-A8C6-231E23AAB744}" type="presParOf" srcId="{F425D226-C4D7-F24F-8096-9CABF5DFAA78}" destId="{122B5179-CC61-514C-9085-0E69763119D3}" srcOrd="0" destOrd="0" presId="urn:microsoft.com/office/officeart/2005/8/layout/venn1"/>
    <dgm:cxn modelId="{7C6F652D-5AE9-5642-9D0E-809916602AAE}" type="presParOf" srcId="{F425D226-C4D7-F24F-8096-9CABF5DFAA78}" destId="{1972891B-6BEB-EF41-8101-61CA38E49447}" srcOrd="1" destOrd="0" presId="urn:microsoft.com/office/officeart/2005/8/layout/venn1"/>
    <dgm:cxn modelId="{26CBE4C2-1974-6144-B7C6-0CFF430C51F8}" type="presParOf" srcId="{F425D226-C4D7-F24F-8096-9CABF5DFAA78}" destId="{4197FCC3-3870-974E-8DE5-213ECBF91C6D}" srcOrd="2" destOrd="0" presId="urn:microsoft.com/office/officeart/2005/8/layout/venn1"/>
    <dgm:cxn modelId="{2E0BA059-1621-734C-82BC-2AFAC67E7C13}" type="presParOf" srcId="{F425D226-C4D7-F24F-8096-9CABF5DFAA78}" destId="{7B07587D-0FAE-E543-9E86-80762456F53D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CB5DF70-445F-A34D-A693-E5D63157FFC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CA9286-FED1-254B-8AF0-C6F30E94819F}">
      <dgm:prSet phldrT="[Text]"/>
      <dgm:spPr>
        <a:solidFill>
          <a:srgbClr val="D1D3D4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b="0" dirty="0">
              <a:solidFill>
                <a:schemeClr val="tx1"/>
              </a:solidFill>
            </a:rPr>
            <a:t>Intergroup Dialogue</a:t>
          </a:r>
        </a:p>
      </dgm:t>
    </dgm:pt>
    <dgm:pt modelId="{6F447DED-4D94-8845-AF13-EFF3D692C911}" type="parTrans" cxnId="{64AEA1AC-CC64-0A47-8FDC-C3B6747D93D0}">
      <dgm:prSet/>
      <dgm:spPr/>
      <dgm:t>
        <a:bodyPr/>
        <a:lstStyle/>
        <a:p>
          <a:endParaRPr lang="en-US"/>
        </a:p>
      </dgm:t>
    </dgm:pt>
    <dgm:pt modelId="{97470F38-C2EA-214C-9137-586A53F58045}" type="sibTrans" cxnId="{64AEA1AC-CC64-0A47-8FDC-C3B6747D93D0}">
      <dgm:prSet/>
      <dgm:spPr/>
      <dgm:t>
        <a:bodyPr/>
        <a:lstStyle/>
        <a:p>
          <a:endParaRPr lang="en-US"/>
        </a:p>
      </dgm:t>
    </dgm:pt>
    <dgm:pt modelId="{82559E44-9CAF-774D-91F0-25A994B2191B}">
      <dgm:prSet/>
      <dgm:spPr>
        <a:solidFill>
          <a:schemeClr val="accent4">
            <a:lumMod val="60000"/>
            <a:lumOff val="40000"/>
            <a:alpha val="67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en-US" b="0" dirty="0">
              <a:solidFill>
                <a:schemeClr val="tx1"/>
              </a:solidFill>
            </a:rPr>
            <a:t>Intergroup Contact</a:t>
          </a:r>
        </a:p>
      </dgm:t>
    </dgm:pt>
    <dgm:pt modelId="{C08FF64C-2B0D-174A-9DF6-E46C2C470B4E}" type="parTrans" cxnId="{F88684A9-B819-644A-98AE-47F4B1882249}">
      <dgm:prSet/>
      <dgm:spPr/>
      <dgm:t>
        <a:bodyPr/>
        <a:lstStyle/>
        <a:p>
          <a:endParaRPr lang="en-US"/>
        </a:p>
      </dgm:t>
    </dgm:pt>
    <dgm:pt modelId="{E04C30F8-044B-E843-95B1-BC24070D9E11}" type="sibTrans" cxnId="{F88684A9-B819-644A-98AE-47F4B1882249}">
      <dgm:prSet/>
      <dgm:spPr/>
      <dgm:t>
        <a:bodyPr/>
        <a:lstStyle/>
        <a:p>
          <a:endParaRPr lang="en-US"/>
        </a:p>
      </dgm:t>
    </dgm:pt>
    <dgm:pt modelId="{F425D226-C4D7-F24F-8096-9CABF5DFAA78}" type="pres">
      <dgm:prSet presAssocID="{0CB5DF70-445F-A34D-A693-E5D63157FFC1}" presName="compositeShape" presStyleCnt="0">
        <dgm:presLayoutVars>
          <dgm:chMax val="7"/>
          <dgm:dir/>
          <dgm:resizeHandles val="exact"/>
        </dgm:presLayoutVars>
      </dgm:prSet>
      <dgm:spPr/>
    </dgm:pt>
    <dgm:pt modelId="{122B5179-CC61-514C-9085-0E69763119D3}" type="pres">
      <dgm:prSet presAssocID="{EACA9286-FED1-254B-8AF0-C6F30E94819F}" presName="circ1" presStyleLbl="vennNode1" presStyleIdx="0" presStyleCnt="2" custLinFactNeighborX="-23334" custLinFactNeighborY="7157"/>
      <dgm:spPr/>
    </dgm:pt>
    <dgm:pt modelId="{1972891B-6BEB-EF41-8101-61CA38E49447}" type="pres">
      <dgm:prSet presAssocID="{EACA9286-FED1-254B-8AF0-C6F30E94819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197FCC3-3870-974E-8DE5-213ECBF91C6D}" type="pres">
      <dgm:prSet presAssocID="{82559E44-9CAF-774D-91F0-25A994B2191B}" presName="circ2" presStyleLbl="vennNode1" presStyleIdx="1" presStyleCnt="2" custLinFactNeighborX="992" custLinFactNeighborY="8678"/>
      <dgm:spPr/>
    </dgm:pt>
    <dgm:pt modelId="{7B07587D-0FAE-E543-9E86-80762456F53D}" type="pres">
      <dgm:prSet presAssocID="{82559E44-9CAF-774D-91F0-25A994B2191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561BEE1F-32B0-3A47-B5D7-821F77BA3AA2}" type="presOf" srcId="{EACA9286-FED1-254B-8AF0-C6F30E94819F}" destId="{1972891B-6BEB-EF41-8101-61CA38E49447}" srcOrd="1" destOrd="0" presId="urn:microsoft.com/office/officeart/2005/8/layout/venn1"/>
    <dgm:cxn modelId="{2382815D-E5F5-4E49-A6AD-03515B9028F3}" type="presOf" srcId="{EACA9286-FED1-254B-8AF0-C6F30E94819F}" destId="{122B5179-CC61-514C-9085-0E69763119D3}" srcOrd="0" destOrd="0" presId="urn:microsoft.com/office/officeart/2005/8/layout/venn1"/>
    <dgm:cxn modelId="{227FD080-CA28-6E49-BE44-0C4577739B8D}" type="presOf" srcId="{0CB5DF70-445F-A34D-A693-E5D63157FFC1}" destId="{F425D226-C4D7-F24F-8096-9CABF5DFAA78}" srcOrd="0" destOrd="0" presId="urn:microsoft.com/office/officeart/2005/8/layout/venn1"/>
    <dgm:cxn modelId="{61F05E98-C7FB-3041-99FF-591D34A80F69}" type="presOf" srcId="{82559E44-9CAF-774D-91F0-25A994B2191B}" destId="{4197FCC3-3870-974E-8DE5-213ECBF91C6D}" srcOrd="0" destOrd="0" presId="urn:microsoft.com/office/officeart/2005/8/layout/venn1"/>
    <dgm:cxn modelId="{468D61A9-24C3-4749-AD9B-E833356B1238}" type="presOf" srcId="{82559E44-9CAF-774D-91F0-25A994B2191B}" destId="{7B07587D-0FAE-E543-9E86-80762456F53D}" srcOrd="1" destOrd="0" presId="urn:microsoft.com/office/officeart/2005/8/layout/venn1"/>
    <dgm:cxn modelId="{F88684A9-B819-644A-98AE-47F4B1882249}" srcId="{0CB5DF70-445F-A34D-A693-E5D63157FFC1}" destId="{82559E44-9CAF-774D-91F0-25A994B2191B}" srcOrd="1" destOrd="0" parTransId="{C08FF64C-2B0D-174A-9DF6-E46C2C470B4E}" sibTransId="{E04C30F8-044B-E843-95B1-BC24070D9E11}"/>
    <dgm:cxn modelId="{64AEA1AC-CC64-0A47-8FDC-C3B6747D93D0}" srcId="{0CB5DF70-445F-A34D-A693-E5D63157FFC1}" destId="{EACA9286-FED1-254B-8AF0-C6F30E94819F}" srcOrd="0" destOrd="0" parTransId="{6F447DED-4D94-8845-AF13-EFF3D692C911}" sibTransId="{97470F38-C2EA-214C-9137-586A53F58045}"/>
    <dgm:cxn modelId="{ACF5EC2B-6431-8146-A8C6-231E23AAB744}" type="presParOf" srcId="{F425D226-C4D7-F24F-8096-9CABF5DFAA78}" destId="{122B5179-CC61-514C-9085-0E69763119D3}" srcOrd="0" destOrd="0" presId="urn:microsoft.com/office/officeart/2005/8/layout/venn1"/>
    <dgm:cxn modelId="{7C6F652D-5AE9-5642-9D0E-809916602AAE}" type="presParOf" srcId="{F425D226-C4D7-F24F-8096-9CABF5DFAA78}" destId="{1972891B-6BEB-EF41-8101-61CA38E49447}" srcOrd="1" destOrd="0" presId="urn:microsoft.com/office/officeart/2005/8/layout/venn1"/>
    <dgm:cxn modelId="{26CBE4C2-1974-6144-B7C6-0CFF430C51F8}" type="presParOf" srcId="{F425D226-C4D7-F24F-8096-9CABF5DFAA78}" destId="{4197FCC3-3870-974E-8DE5-213ECBF91C6D}" srcOrd="2" destOrd="0" presId="urn:microsoft.com/office/officeart/2005/8/layout/venn1"/>
    <dgm:cxn modelId="{2E0BA059-1621-734C-82BC-2AFAC67E7C13}" type="presParOf" srcId="{F425D226-C4D7-F24F-8096-9CABF5DFAA78}" destId="{7B07587D-0FAE-E543-9E86-80762456F53D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2B5179-CC61-514C-9085-0E69763119D3}">
      <dsp:nvSpPr>
        <dsp:cNvPr id="0" name=""/>
        <dsp:cNvSpPr/>
      </dsp:nvSpPr>
      <dsp:spPr>
        <a:xfrm>
          <a:off x="0" y="28187"/>
          <a:ext cx="5153412" cy="5153412"/>
        </a:xfrm>
        <a:prstGeom prst="ellipse">
          <a:avLst/>
        </a:prstGeom>
        <a:solidFill>
          <a:srgbClr val="D1D3D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b="0" kern="1200" dirty="0">
              <a:solidFill>
                <a:schemeClr val="tx1"/>
              </a:solidFill>
            </a:rPr>
            <a:t>Intergroup Dialogue</a:t>
          </a:r>
        </a:p>
      </dsp:txBody>
      <dsp:txXfrm>
        <a:off x="719620" y="635885"/>
        <a:ext cx="2971336" cy="3938016"/>
      </dsp:txXfrm>
    </dsp:sp>
    <dsp:sp modelId="{4197FCC3-3870-974E-8DE5-213ECBF91C6D}">
      <dsp:nvSpPr>
        <dsp:cNvPr id="0" name=""/>
        <dsp:cNvSpPr/>
      </dsp:nvSpPr>
      <dsp:spPr>
        <a:xfrm>
          <a:off x="3892207" y="0"/>
          <a:ext cx="5153412" cy="5153412"/>
        </a:xfrm>
        <a:prstGeom prst="ellipse">
          <a:avLst/>
        </a:prstGeom>
        <a:solidFill>
          <a:schemeClr val="accent4">
            <a:lumMod val="60000"/>
            <a:lumOff val="40000"/>
            <a:alpha val="6600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b="0" kern="1200" dirty="0">
              <a:solidFill>
                <a:schemeClr val="tx1"/>
              </a:solidFill>
            </a:rPr>
            <a:t>Intergroup Contact</a:t>
          </a:r>
        </a:p>
      </dsp:txBody>
      <dsp:txXfrm>
        <a:off x="5354662" y="607698"/>
        <a:ext cx="2971336" cy="39380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2B5179-CC61-514C-9085-0E69763119D3}">
      <dsp:nvSpPr>
        <dsp:cNvPr id="0" name=""/>
        <dsp:cNvSpPr/>
      </dsp:nvSpPr>
      <dsp:spPr>
        <a:xfrm>
          <a:off x="0" y="777535"/>
          <a:ext cx="3557143" cy="3557143"/>
        </a:xfrm>
        <a:prstGeom prst="ellipse">
          <a:avLst/>
        </a:prstGeom>
        <a:solidFill>
          <a:srgbClr val="D1D3D4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0" kern="1200" dirty="0">
              <a:solidFill>
                <a:schemeClr val="tx1"/>
              </a:solidFill>
            </a:rPr>
            <a:t>Intergroup Dialogue</a:t>
          </a:r>
        </a:p>
      </dsp:txBody>
      <dsp:txXfrm>
        <a:off x="496718" y="1196999"/>
        <a:ext cx="2050965" cy="2718215"/>
      </dsp:txXfrm>
    </dsp:sp>
    <dsp:sp modelId="{4197FCC3-3870-974E-8DE5-213ECBF91C6D}">
      <dsp:nvSpPr>
        <dsp:cNvPr id="0" name=""/>
        <dsp:cNvSpPr/>
      </dsp:nvSpPr>
      <dsp:spPr>
        <a:xfrm>
          <a:off x="2743202" y="831639"/>
          <a:ext cx="3557143" cy="3557143"/>
        </a:xfrm>
        <a:prstGeom prst="ellipse">
          <a:avLst/>
        </a:prstGeom>
        <a:solidFill>
          <a:schemeClr val="accent4">
            <a:lumMod val="60000"/>
            <a:lumOff val="40000"/>
            <a:alpha val="7000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0" kern="1200" dirty="0">
              <a:solidFill>
                <a:schemeClr val="tx1"/>
              </a:solidFill>
            </a:rPr>
            <a:t>Intergroup Contact</a:t>
          </a:r>
        </a:p>
      </dsp:txBody>
      <dsp:txXfrm>
        <a:off x="3752661" y="1251103"/>
        <a:ext cx="2050965" cy="27182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2B5179-CC61-514C-9085-0E69763119D3}">
      <dsp:nvSpPr>
        <dsp:cNvPr id="0" name=""/>
        <dsp:cNvSpPr/>
      </dsp:nvSpPr>
      <dsp:spPr>
        <a:xfrm>
          <a:off x="0" y="777535"/>
          <a:ext cx="3557143" cy="3557143"/>
        </a:xfrm>
        <a:prstGeom prst="ellipse">
          <a:avLst/>
        </a:prstGeom>
        <a:solidFill>
          <a:srgbClr val="D1D3D4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0" kern="1200" dirty="0">
              <a:solidFill>
                <a:schemeClr val="tx1"/>
              </a:solidFill>
            </a:rPr>
            <a:t>Intergroup Dialogue</a:t>
          </a:r>
        </a:p>
      </dsp:txBody>
      <dsp:txXfrm>
        <a:off x="496718" y="1196999"/>
        <a:ext cx="2050965" cy="2718215"/>
      </dsp:txXfrm>
    </dsp:sp>
    <dsp:sp modelId="{4197FCC3-3870-974E-8DE5-213ECBF91C6D}">
      <dsp:nvSpPr>
        <dsp:cNvPr id="0" name=""/>
        <dsp:cNvSpPr/>
      </dsp:nvSpPr>
      <dsp:spPr>
        <a:xfrm>
          <a:off x="2743202" y="831639"/>
          <a:ext cx="3557143" cy="3557143"/>
        </a:xfrm>
        <a:prstGeom prst="ellipse">
          <a:avLst/>
        </a:prstGeom>
        <a:solidFill>
          <a:schemeClr val="accent4">
            <a:lumMod val="60000"/>
            <a:lumOff val="40000"/>
            <a:alpha val="7000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0" kern="1200" dirty="0">
              <a:solidFill>
                <a:schemeClr val="tx1"/>
              </a:solidFill>
            </a:rPr>
            <a:t>Intergroup Contact</a:t>
          </a:r>
        </a:p>
      </dsp:txBody>
      <dsp:txXfrm>
        <a:off x="3752661" y="1251103"/>
        <a:ext cx="2050965" cy="27182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2B5179-CC61-514C-9085-0E69763119D3}">
      <dsp:nvSpPr>
        <dsp:cNvPr id="0" name=""/>
        <dsp:cNvSpPr/>
      </dsp:nvSpPr>
      <dsp:spPr>
        <a:xfrm>
          <a:off x="0" y="777535"/>
          <a:ext cx="3557143" cy="3557143"/>
        </a:xfrm>
        <a:prstGeom prst="ellipse">
          <a:avLst/>
        </a:prstGeom>
        <a:solidFill>
          <a:srgbClr val="D1D3D4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0" kern="1200" dirty="0">
              <a:solidFill>
                <a:schemeClr val="tx1"/>
              </a:solidFill>
            </a:rPr>
            <a:t>Intergroup Dialogue</a:t>
          </a:r>
        </a:p>
      </dsp:txBody>
      <dsp:txXfrm>
        <a:off x="496718" y="1196999"/>
        <a:ext cx="2050965" cy="2718215"/>
      </dsp:txXfrm>
    </dsp:sp>
    <dsp:sp modelId="{4197FCC3-3870-974E-8DE5-213ECBF91C6D}">
      <dsp:nvSpPr>
        <dsp:cNvPr id="0" name=""/>
        <dsp:cNvSpPr/>
      </dsp:nvSpPr>
      <dsp:spPr>
        <a:xfrm>
          <a:off x="2743202" y="831639"/>
          <a:ext cx="3557143" cy="3557143"/>
        </a:xfrm>
        <a:prstGeom prst="ellipse">
          <a:avLst/>
        </a:prstGeom>
        <a:solidFill>
          <a:schemeClr val="accent4">
            <a:lumMod val="60000"/>
            <a:lumOff val="40000"/>
            <a:alpha val="6700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0" kern="1200" dirty="0">
              <a:solidFill>
                <a:schemeClr val="tx1"/>
              </a:solidFill>
            </a:rPr>
            <a:t>Intergroup Contact</a:t>
          </a:r>
        </a:p>
      </dsp:txBody>
      <dsp:txXfrm>
        <a:off x="3752661" y="1251103"/>
        <a:ext cx="2050965" cy="27182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043738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9207500" y="0"/>
            <a:ext cx="7045325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169E9-3C52-4D43-B279-73258FC44CC0}" type="datetimeFigureOut">
              <a:rPr lang="en-US" smtClean="0"/>
              <a:t>10/4/21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84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625600" y="4400550"/>
            <a:ext cx="1300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7043738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9207500" y="8685213"/>
            <a:ext cx="704532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D8F77-848C-084F-88C8-BC33E7BC6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409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24A18E-5B3C-B44C-BE92-564A4EB00F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319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24A18E-5B3C-B44C-BE92-564A4EB00F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260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24A18E-5B3C-B44C-BE92-564A4EB00F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125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24A18E-5B3C-B44C-BE92-564A4EB00F8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590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AFC753C5-0550-4B8E-9995-97FFA63D6B68}"/>
              </a:ext>
            </a:extLst>
          </p:cNvPr>
          <p:cNvSpPr/>
          <p:nvPr userDrawn="1"/>
        </p:nvSpPr>
        <p:spPr>
          <a:xfrm>
            <a:off x="0" y="0"/>
            <a:ext cx="16256000" cy="914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978B3DE-85B1-468C-81BF-AF7CCF8C2296}"/>
              </a:ext>
            </a:extLst>
          </p:cNvPr>
          <p:cNvSpPr/>
          <p:nvPr userDrawn="1"/>
        </p:nvSpPr>
        <p:spPr>
          <a:xfrm>
            <a:off x="-113608" y="6187441"/>
            <a:ext cx="7057505" cy="276061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D764254-1AFA-4F28-B0CC-C49E9809B8F1}"/>
              </a:ext>
            </a:extLst>
          </p:cNvPr>
          <p:cNvSpPr/>
          <p:nvPr userDrawn="1"/>
        </p:nvSpPr>
        <p:spPr>
          <a:xfrm>
            <a:off x="0" y="266007"/>
            <a:ext cx="7057505" cy="566928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bject 7">
            <a:extLst>
              <a:ext uri="{FF2B5EF4-FFF2-40B4-BE49-F238E27FC236}">
                <a16:creationId xmlns:a16="http://schemas.microsoft.com/office/drawing/2014/main" id="{A64921BF-FF99-BC44-9F2F-FC64D631838A}"/>
              </a:ext>
            </a:extLst>
          </p:cNvPr>
          <p:cNvSpPr/>
          <p:nvPr userDrawn="1"/>
        </p:nvSpPr>
        <p:spPr>
          <a:xfrm>
            <a:off x="10718800" y="1638300"/>
            <a:ext cx="0" cy="4572000"/>
          </a:xfrm>
          <a:custGeom>
            <a:avLst/>
            <a:gdLst/>
            <a:ahLst/>
            <a:cxnLst/>
            <a:rect l="l" t="t" r="r" b="b"/>
            <a:pathLst>
              <a:path h="4572000">
                <a:moveTo>
                  <a:pt x="0" y="0"/>
                </a:moveTo>
                <a:lnTo>
                  <a:pt x="0" y="457200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4935654-4BF2-3749-B5BE-A2DF39E12C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000" y="8409244"/>
            <a:ext cx="4724400" cy="393700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D47BD7BE-CF9D-4922-A457-C59F4EA44D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591"/>
          <a:stretch/>
        </p:blipFill>
        <p:spPr>
          <a:xfrm>
            <a:off x="11281158" y="1237130"/>
            <a:ext cx="4594186" cy="3972645"/>
          </a:xfrm>
          <a:prstGeom prst="rect">
            <a:avLst/>
          </a:prstGeom>
        </p:spPr>
      </p:pic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C994CC16-D772-4413-91D6-339C2E506D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552" y="0"/>
            <a:ext cx="9318448" cy="9144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82138" y="3183784"/>
            <a:ext cx="6018415" cy="2339423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>
              <a:lnSpc>
                <a:spcPts val="6000"/>
              </a:lnSpc>
              <a:defRPr sz="7200" b="1" i="1">
                <a:solidFill>
                  <a:srgbClr val="C00000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F1026A8-029D-4947-9976-F4BD00BD32DA}"/>
              </a:ext>
            </a:extLst>
          </p:cNvPr>
          <p:cNvCxnSpPr/>
          <p:nvPr userDrawn="1"/>
        </p:nvCxnSpPr>
        <p:spPr>
          <a:xfrm>
            <a:off x="6891251" y="274320"/>
            <a:ext cx="0" cy="5627716"/>
          </a:xfrm>
          <a:prstGeom prst="line">
            <a:avLst/>
          </a:prstGeom>
          <a:ln w="76200">
            <a:solidFill>
              <a:srgbClr val="B7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9FAB341-9692-4E1C-A6F5-58CF8CFF33C1}"/>
              </a:ext>
            </a:extLst>
          </p:cNvPr>
          <p:cNvCxnSpPr>
            <a:cxnSpLocks/>
          </p:cNvCxnSpPr>
          <p:nvPr userDrawn="1"/>
        </p:nvCxnSpPr>
        <p:spPr>
          <a:xfrm>
            <a:off x="6885709" y="6184669"/>
            <a:ext cx="0" cy="2754283"/>
          </a:xfrm>
          <a:prstGeom prst="line">
            <a:avLst/>
          </a:prstGeom>
          <a:ln w="76200">
            <a:solidFill>
              <a:srgbClr val="B7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 - colo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F65EB4E-40AF-4958-A6F5-E24F1651A61D}"/>
              </a:ext>
            </a:extLst>
          </p:cNvPr>
          <p:cNvSpPr/>
          <p:nvPr userDrawn="1"/>
        </p:nvSpPr>
        <p:spPr>
          <a:xfrm>
            <a:off x="1344706" y="0"/>
            <a:ext cx="14911294" cy="914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400" y="609600"/>
            <a:ext cx="11963400" cy="485139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3200" b="0" i="0">
                <a:solidFill>
                  <a:schemeClr val="tx1"/>
                </a:solidFill>
                <a:latin typeface="+mn-lt"/>
                <a:cs typeface="Times New Roman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56000" y="1371599"/>
            <a:ext cx="11836400" cy="6244543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4800" b="1" i="0">
                <a:solidFill>
                  <a:srgbClr val="D00000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AD4D9A2A-33C0-6245-ADC5-02C6D5B1D4FA}"/>
              </a:ext>
            </a:extLst>
          </p:cNvPr>
          <p:cNvSpPr/>
          <p:nvPr userDrawn="1"/>
        </p:nvSpPr>
        <p:spPr>
          <a:xfrm>
            <a:off x="14528800" y="750568"/>
            <a:ext cx="1727200" cy="240031"/>
          </a:xfrm>
          <a:custGeom>
            <a:avLst/>
            <a:gdLst/>
            <a:ahLst/>
            <a:cxnLst/>
            <a:rect l="l" t="t" r="r" b="b"/>
            <a:pathLst>
              <a:path w="6096000" h="203200">
                <a:moveTo>
                  <a:pt x="0" y="203200"/>
                </a:moveTo>
                <a:lnTo>
                  <a:pt x="6096000" y="203200"/>
                </a:lnTo>
                <a:lnTo>
                  <a:pt x="6096000" y="0"/>
                </a:lnTo>
                <a:lnTo>
                  <a:pt x="0" y="0"/>
                </a:lnTo>
                <a:lnTo>
                  <a:pt x="0" y="203200"/>
                </a:lnTo>
                <a:close/>
              </a:path>
            </a:pathLst>
          </a:custGeom>
          <a:solidFill>
            <a:srgbClr val="D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EEB8FDD8-ABF1-4E18-AC17-55EEF8AF54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543"/>
          <a:stretch/>
        </p:blipFill>
        <p:spPr>
          <a:xfrm>
            <a:off x="14148261" y="7715730"/>
            <a:ext cx="1496921" cy="1295266"/>
          </a:xfrm>
          <a:prstGeom prst="rect">
            <a:avLst/>
          </a:prstGeom>
        </p:spPr>
      </p:pic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18CBF8FA-7964-4606-A31D-9C52F9099D5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736" y="0"/>
            <a:ext cx="1283234" cy="915762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B94D75A-7F73-4D1B-B028-D379C60B1FF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7070" y="8446838"/>
            <a:ext cx="5009827" cy="43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636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 - red/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98800" y="609600"/>
            <a:ext cx="11049000" cy="485139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3200" b="0" i="0">
                <a:solidFill>
                  <a:schemeClr val="tx1"/>
                </a:solidFill>
                <a:latin typeface="+mn-lt"/>
                <a:cs typeface="Times New Roman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56000" y="1371601"/>
            <a:ext cx="11836400" cy="6244542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4800" b="1" i="0">
                <a:solidFill>
                  <a:srgbClr val="D00000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46EC2DA8-1199-9745-A1F2-769683C88F3F}"/>
              </a:ext>
            </a:extLst>
          </p:cNvPr>
          <p:cNvSpPr/>
          <p:nvPr userDrawn="1"/>
        </p:nvSpPr>
        <p:spPr>
          <a:xfrm>
            <a:off x="14528800" y="750568"/>
            <a:ext cx="1727200" cy="240031"/>
          </a:xfrm>
          <a:custGeom>
            <a:avLst/>
            <a:gdLst/>
            <a:ahLst/>
            <a:cxnLst/>
            <a:rect l="l" t="t" r="r" b="b"/>
            <a:pathLst>
              <a:path w="6096000" h="203200">
                <a:moveTo>
                  <a:pt x="0" y="203200"/>
                </a:moveTo>
                <a:lnTo>
                  <a:pt x="6096000" y="203200"/>
                </a:lnTo>
                <a:lnTo>
                  <a:pt x="6096000" y="0"/>
                </a:lnTo>
                <a:lnTo>
                  <a:pt x="0" y="0"/>
                </a:lnTo>
                <a:lnTo>
                  <a:pt x="0" y="20320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F6A402E2-B918-491D-A3D0-562A8CD6D7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543"/>
          <a:stretch/>
        </p:blipFill>
        <p:spPr>
          <a:xfrm>
            <a:off x="14148261" y="7715730"/>
            <a:ext cx="1496921" cy="129526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8503E4C-1FCB-4B9E-AED0-FD61B088F5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7070" y="8446838"/>
            <a:ext cx="5009827" cy="43115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FD88FD9-C030-4438-BC06-91CEA466C9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12" y="348301"/>
            <a:ext cx="863201" cy="835512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 - red/white_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98800" y="609600"/>
            <a:ext cx="11049000" cy="485139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3200" b="0" i="0">
                <a:solidFill>
                  <a:schemeClr val="tx1"/>
                </a:solidFill>
                <a:latin typeface="+mn-lt"/>
                <a:cs typeface="Times New Roman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56000" y="1371601"/>
            <a:ext cx="11836400" cy="6244542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4800" b="1" i="0">
                <a:solidFill>
                  <a:srgbClr val="D00000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46EC2DA8-1199-9745-A1F2-769683C88F3F}"/>
              </a:ext>
            </a:extLst>
          </p:cNvPr>
          <p:cNvSpPr/>
          <p:nvPr userDrawn="1"/>
        </p:nvSpPr>
        <p:spPr>
          <a:xfrm>
            <a:off x="14528800" y="750568"/>
            <a:ext cx="1727200" cy="240031"/>
          </a:xfrm>
          <a:custGeom>
            <a:avLst/>
            <a:gdLst/>
            <a:ahLst/>
            <a:cxnLst/>
            <a:rect l="l" t="t" r="r" b="b"/>
            <a:pathLst>
              <a:path w="6096000" h="203200">
                <a:moveTo>
                  <a:pt x="0" y="203200"/>
                </a:moveTo>
                <a:lnTo>
                  <a:pt x="6096000" y="203200"/>
                </a:lnTo>
                <a:lnTo>
                  <a:pt x="6096000" y="0"/>
                </a:lnTo>
                <a:lnTo>
                  <a:pt x="0" y="0"/>
                </a:lnTo>
                <a:lnTo>
                  <a:pt x="0" y="20320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FD88FD9-C030-4438-BC06-91CEA466C9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12" y="348301"/>
            <a:ext cx="863201" cy="83551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A15BD7A-0842-421E-849B-6C397FA0404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2098" y="8446838"/>
            <a:ext cx="5009827" cy="431155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0986CB-A289-427F-AB44-0426E7AA711B}"/>
              </a:ext>
            </a:extLst>
          </p:cNvPr>
          <p:cNvCxnSpPr/>
          <p:nvPr userDrawn="1"/>
        </p:nvCxnSpPr>
        <p:spPr>
          <a:xfrm>
            <a:off x="1931836" y="0"/>
            <a:ext cx="0" cy="5627716"/>
          </a:xfrm>
          <a:prstGeom prst="line">
            <a:avLst/>
          </a:prstGeom>
          <a:ln w="38100">
            <a:solidFill>
              <a:srgbClr val="C7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4CA59B1-E44A-4DC6-AD6C-3E5C52D690E5}"/>
              </a:ext>
            </a:extLst>
          </p:cNvPr>
          <p:cNvCxnSpPr>
            <a:cxnSpLocks/>
          </p:cNvCxnSpPr>
          <p:nvPr userDrawn="1"/>
        </p:nvCxnSpPr>
        <p:spPr>
          <a:xfrm>
            <a:off x="9759142" y="8025880"/>
            <a:ext cx="6496858" cy="0"/>
          </a:xfrm>
          <a:prstGeom prst="line">
            <a:avLst/>
          </a:prstGeom>
          <a:ln w="38100">
            <a:solidFill>
              <a:srgbClr val="C7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0DC194A6-E145-4E33-955F-3F10BECE4C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543"/>
          <a:stretch/>
        </p:blipFill>
        <p:spPr>
          <a:xfrm>
            <a:off x="15175967" y="8249494"/>
            <a:ext cx="853417" cy="7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79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- Re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5B7A0D3-73E0-4B71-9635-D3B2420906D8}"/>
              </a:ext>
            </a:extLst>
          </p:cNvPr>
          <p:cNvSpPr/>
          <p:nvPr userDrawn="1"/>
        </p:nvSpPr>
        <p:spPr>
          <a:xfrm>
            <a:off x="1995055" y="0"/>
            <a:ext cx="14260945" cy="9144000"/>
          </a:xfrm>
          <a:prstGeom prst="rect">
            <a:avLst/>
          </a:prstGeom>
          <a:solidFill>
            <a:srgbClr val="C7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Logo&#10;&#10;Description automatically generated">
            <a:extLst>
              <a:ext uri="{FF2B5EF4-FFF2-40B4-BE49-F238E27FC236}">
                <a16:creationId xmlns:a16="http://schemas.microsoft.com/office/drawing/2014/main" id="{7775AD23-75D4-4319-B59B-CDD66429BB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1" b="24187"/>
          <a:stretch/>
        </p:blipFill>
        <p:spPr>
          <a:xfrm>
            <a:off x="2009165" y="6425322"/>
            <a:ext cx="13582996" cy="2718678"/>
          </a:xfrm>
          <a:prstGeom prst="rect">
            <a:avLst/>
          </a:prstGeom>
        </p:spPr>
      </p:pic>
      <p:sp>
        <p:nvSpPr>
          <p:cNvPr id="24" name="Holder 2">
            <a:extLst>
              <a:ext uri="{FF2B5EF4-FFF2-40B4-BE49-F238E27FC236}">
                <a16:creationId xmlns:a16="http://schemas.microsoft.com/office/drawing/2014/main" id="{1D413CF6-ED99-9F42-BCF6-9786CB973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5600" y="568961"/>
            <a:ext cx="6172200" cy="485139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3200" b="0" i="0">
                <a:solidFill>
                  <a:schemeClr val="bg1"/>
                </a:solidFill>
                <a:latin typeface="+mn-lt"/>
                <a:cs typeface="Times New Roman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5" name="Holder 3">
            <a:extLst>
              <a:ext uri="{FF2B5EF4-FFF2-40B4-BE49-F238E27FC236}">
                <a16:creationId xmlns:a16="http://schemas.microsoft.com/office/drawing/2014/main" id="{D8F191FF-9478-5941-B04B-88C08C936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56000" y="1804669"/>
            <a:ext cx="11836400" cy="6577332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48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3D4B7669-FE11-C34B-AA73-1780BFEFD19E}"/>
              </a:ext>
            </a:extLst>
          </p:cNvPr>
          <p:cNvSpPr/>
          <p:nvPr userDrawn="1"/>
        </p:nvSpPr>
        <p:spPr>
          <a:xfrm>
            <a:off x="14528800" y="750568"/>
            <a:ext cx="1727200" cy="240031"/>
          </a:xfrm>
          <a:custGeom>
            <a:avLst/>
            <a:gdLst/>
            <a:ahLst/>
            <a:cxnLst/>
            <a:rect l="l" t="t" r="r" b="b"/>
            <a:pathLst>
              <a:path w="6096000" h="203200">
                <a:moveTo>
                  <a:pt x="0" y="203200"/>
                </a:moveTo>
                <a:lnTo>
                  <a:pt x="6096000" y="203200"/>
                </a:lnTo>
                <a:lnTo>
                  <a:pt x="6096000" y="0"/>
                </a:lnTo>
                <a:lnTo>
                  <a:pt x="0" y="0"/>
                </a:lnTo>
                <a:lnTo>
                  <a:pt x="0" y="20320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712A2A6-9B62-4310-85FC-20B3B8C2F18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12" y="348301"/>
            <a:ext cx="863201" cy="835512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8D7F6D8-7152-49C3-8C61-655CFBF4C88A}"/>
              </a:ext>
            </a:extLst>
          </p:cNvPr>
          <p:cNvSpPr/>
          <p:nvPr userDrawn="1"/>
        </p:nvSpPr>
        <p:spPr>
          <a:xfrm>
            <a:off x="0" y="0"/>
            <a:ext cx="16256000" cy="914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BEE15C60-ACCC-4C9E-A798-5F9F1F788D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863" y="0"/>
            <a:ext cx="9318448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13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>
            <a:extLst>
              <a:ext uri="{FF2B5EF4-FFF2-40B4-BE49-F238E27FC236}">
                <a16:creationId xmlns:a16="http://schemas.microsoft.com/office/drawing/2014/main" id="{6BBD17BA-1C3D-4AFC-AC68-AF5EAB88FEB2}"/>
              </a:ext>
            </a:extLst>
          </p:cNvPr>
          <p:cNvSpPr txBox="1">
            <a:spLocks/>
          </p:cNvSpPr>
          <p:nvPr userDrawn="1"/>
        </p:nvSpPr>
        <p:spPr>
          <a:xfrm>
            <a:off x="3098800" y="609600"/>
            <a:ext cx="11049000" cy="485139"/>
          </a:xfrm>
          <a:prstGeom prst="rect">
            <a:avLst/>
          </a:prstGeom>
        </p:spPr>
        <p:txBody>
          <a:bodyPr lIns="0" tIns="0" rIns="0" bIns="0"/>
          <a:lstStyle>
            <a:lvl1pPr algn="r" eaLnBrk="1" hangingPunct="1">
              <a:defRPr sz="3200" b="0" i="0">
                <a:solidFill>
                  <a:schemeClr val="tx1"/>
                </a:solidFill>
                <a:latin typeface="+mn-lt"/>
                <a:ea typeface="+mj-ea"/>
                <a:cs typeface="Times New Roman"/>
              </a:defRPr>
            </a:lvl1pPr>
          </a:lstStyle>
          <a:p>
            <a:r>
              <a:rPr lang="en-US" kern="0"/>
              <a:t>Click to edit Master title style</a:t>
            </a:r>
            <a:endParaRPr lang="en-US" kern="0" dirty="0"/>
          </a:p>
        </p:txBody>
      </p:sp>
      <p:sp>
        <p:nvSpPr>
          <p:cNvPr id="3" name="Holder 3">
            <a:extLst>
              <a:ext uri="{FF2B5EF4-FFF2-40B4-BE49-F238E27FC236}">
                <a16:creationId xmlns:a16="http://schemas.microsoft.com/office/drawing/2014/main" id="{EF4E8D90-4FC4-4E9B-B94B-5E73156D76FD}"/>
              </a:ext>
            </a:extLst>
          </p:cNvPr>
          <p:cNvSpPr txBox="1">
            <a:spLocks/>
          </p:cNvSpPr>
          <p:nvPr userDrawn="1"/>
        </p:nvSpPr>
        <p:spPr>
          <a:xfrm>
            <a:off x="3556000" y="1371601"/>
            <a:ext cx="11836400" cy="6244542"/>
          </a:xfrm>
          <a:prstGeom prst="rect">
            <a:avLst/>
          </a:prstGeom>
        </p:spPr>
        <p:txBody>
          <a:bodyPr lIns="0" tIns="0" rIns="0" bIns="0" anchor="ctr"/>
          <a:lstStyle>
            <a:lvl1pPr marL="0" eaLnBrk="1" hangingPunct="1">
              <a:defRPr sz="4800" b="1" i="0">
                <a:solidFill>
                  <a:srgbClr val="D00000"/>
                </a:solidFill>
                <a:latin typeface="+mn-lt"/>
                <a:ea typeface="+mn-ea"/>
                <a:cs typeface="+mn-cs"/>
              </a:defRPr>
            </a:lvl1pPr>
            <a:lvl2pPr marL="457200" eaLnBrk="1" hangingPunct="1">
              <a:defRPr>
                <a:latin typeface="+mn-lt"/>
                <a:ea typeface="+mn-ea"/>
                <a:cs typeface="+mn-cs"/>
              </a:defRPr>
            </a:lvl2pPr>
            <a:lvl3pPr marL="914400" eaLnBrk="1" hangingPunct="1">
              <a:defRPr>
                <a:latin typeface="+mn-lt"/>
                <a:ea typeface="+mn-ea"/>
                <a:cs typeface="+mn-cs"/>
              </a:defRPr>
            </a:lvl3pPr>
            <a:lvl4pPr marL="1371600" eaLnBrk="1" hangingPunct="1">
              <a:defRPr>
                <a:latin typeface="+mn-lt"/>
                <a:ea typeface="+mn-ea"/>
                <a:cs typeface="+mn-cs"/>
              </a:defRPr>
            </a:lvl4pPr>
            <a:lvl5pPr marL="1828800" eaLnBrk="1" hangingPunct="1">
              <a:defRPr>
                <a:latin typeface="+mn-lt"/>
                <a:ea typeface="+mn-ea"/>
                <a:cs typeface="+mn-cs"/>
              </a:defRPr>
            </a:lvl5pPr>
            <a:lvl6pPr marL="2286000" eaLnBrk="1" hangingPunct="1">
              <a:defRPr>
                <a:latin typeface="+mn-lt"/>
                <a:ea typeface="+mn-ea"/>
                <a:cs typeface="+mn-cs"/>
              </a:defRPr>
            </a:lvl6pPr>
            <a:lvl7pPr marL="2743200" eaLnBrk="1" hangingPunct="1">
              <a:defRPr>
                <a:latin typeface="+mn-lt"/>
                <a:ea typeface="+mn-ea"/>
                <a:cs typeface="+mn-cs"/>
              </a:defRPr>
            </a:lvl7pPr>
            <a:lvl8pPr marL="3200400" eaLnBrk="1" hangingPunct="1">
              <a:defRPr>
                <a:latin typeface="+mn-lt"/>
                <a:ea typeface="+mn-ea"/>
                <a:cs typeface="+mn-cs"/>
              </a:defRPr>
            </a:lvl8pPr>
            <a:lvl9pPr marL="365760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kern="0"/>
              <a:t>Edit Master text styles</a:t>
            </a:r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33347817-1499-4303-9BD4-04B64304B4A2}"/>
              </a:ext>
            </a:extLst>
          </p:cNvPr>
          <p:cNvSpPr/>
          <p:nvPr userDrawn="1"/>
        </p:nvSpPr>
        <p:spPr>
          <a:xfrm>
            <a:off x="14528800" y="750568"/>
            <a:ext cx="1727200" cy="240031"/>
          </a:xfrm>
          <a:custGeom>
            <a:avLst/>
            <a:gdLst/>
            <a:ahLst/>
            <a:cxnLst/>
            <a:rect l="l" t="t" r="r" b="b"/>
            <a:pathLst>
              <a:path w="6096000" h="203200">
                <a:moveTo>
                  <a:pt x="0" y="203200"/>
                </a:moveTo>
                <a:lnTo>
                  <a:pt x="6096000" y="203200"/>
                </a:lnTo>
                <a:lnTo>
                  <a:pt x="6096000" y="0"/>
                </a:lnTo>
                <a:lnTo>
                  <a:pt x="0" y="0"/>
                </a:lnTo>
                <a:lnTo>
                  <a:pt x="0" y="20320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705A5A1-12D7-4772-A230-1359B959A1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543"/>
          <a:stretch/>
        </p:blipFill>
        <p:spPr>
          <a:xfrm>
            <a:off x="15175967" y="8249494"/>
            <a:ext cx="853417" cy="7384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A07E658-E606-46AB-A121-4250BB5DAC47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2098" y="8446838"/>
            <a:ext cx="5009827" cy="43115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0C623EC-F32C-4552-8F91-6C1296907BC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12" y="348301"/>
            <a:ext cx="863201" cy="8355126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8DF77F5-AD8F-4879-A8D3-4F8027BA8E68}"/>
              </a:ext>
            </a:extLst>
          </p:cNvPr>
          <p:cNvCxnSpPr/>
          <p:nvPr userDrawn="1"/>
        </p:nvCxnSpPr>
        <p:spPr>
          <a:xfrm>
            <a:off x="1931836" y="0"/>
            <a:ext cx="0" cy="5627716"/>
          </a:xfrm>
          <a:prstGeom prst="line">
            <a:avLst/>
          </a:prstGeom>
          <a:ln w="38100">
            <a:solidFill>
              <a:srgbClr val="C7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CEB0EFA-89AE-462C-9AB7-68AD93CBB9F4}"/>
              </a:ext>
            </a:extLst>
          </p:cNvPr>
          <p:cNvCxnSpPr>
            <a:cxnSpLocks/>
          </p:cNvCxnSpPr>
          <p:nvPr userDrawn="1"/>
        </p:nvCxnSpPr>
        <p:spPr>
          <a:xfrm>
            <a:off x="9759142" y="8025880"/>
            <a:ext cx="6496858" cy="0"/>
          </a:xfrm>
          <a:prstGeom prst="line">
            <a:avLst/>
          </a:prstGeom>
          <a:ln w="38100">
            <a:solidFill>
              <a:srgbClr val="C7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  <p:sldLayoutId id="2147483662" r:id="rId3"/>
    <p:sldLayoutId id="2147483669" r:id="rId4"/>
    <p:sldLayoutId id="2147483664" r:id="rId5"/>
    <p:sldLayoutId id="2147483668" r:id="rId6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4361814-6C76-944D-94BA-E049AD063971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36382" y="6340609"/>
            <a:ext cx="5987363" cy="836278"/>
          </a:xfrm>
          <a:prstGeom prst="rect">
            <a:avLst/>
          </a:prstGeom>
        </p:spPr>
        <p:txBody>
          <a:bodyPr/>
          <a:lstStyle/>
          <a:p>
            <a:r>
              <a:rPr lang="en-US" sz="2800" b="1" dirty="0"/>
              <a:t>Dr. Jordan Soliz</a:t>
            </a:r>
          </a:p>
          <a:p>
            <a:r>
              <a:rPr lang="en-US" sz="2800" b="1" dirty="0"/>
              <a:t>Department of Communication Studies</a:t>
            </a:r>
          </a:p>
          <a:p>
            <a:r>
              <a:rPr lang="en-US" sz="2800" b="1" dirty="0"/>
              <a:t>jsoliz2@unl.edu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C436D58-0733-9A4D-8354-1256CFA002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138" y="946570"/>
            <a:ext cx="6018415" cy="4576637"/>
          </a:xfrm>
        </p:spPr>
        <p:txBody>
          <a:bodyPr/>
          <a:lstStyle/>
          <a:p>
            <a:pPr algn="ctr"/>
            <a:r>
              <a:rPr lang="en-US" sz="4800" i="0" cap="small" dirty="0"/>
              <a:t>Reducing (Racial) Bias through Intergroup Contact and Dialogue: Opportunities for Interdisciplinary Collaboration</a:t>
            </a:r>
          </a:p>
        </p:txBody>
      </p:sp>
    </p:spTree>
    <p:extLst>
      <p:ext uri="{BB962C8B-B14F-4D97-AF65-F5344CB8AC3E}">
        <p14:creationId xmlns:p14="http://schemas.microsoft.com/office/powerpoint/2010/main" val="1670777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5271A7-7470-A943-9AB9-B5885466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B70000"/>
                </a:solidFill>
              </a:rPr>
              <a:t>INTERDISCIPLINARY CONNECTIONS AND OPPORTUNITIES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D7D527-9DFB-4D4A-BE57-4E347C9CFF48}"/>
              </a:ext>
            </a:extLst>
          </p:cNvPr>
          <p:cNvSpPr/>
          <p:nvPr/>
        </p:nvSpPr>
        <p:spPr>
          <a:xfrm>
            <a:off x="6657548" y="1241460"/>
            <a:ext cx="4072237" cy="3163331"/>
          </a:xfrm>
          <a:prstGeom prst="rect">
            <a:avLst/>
          </a:prstGeom>
          <a:solidFill>
            <a:srgbClr val="E8CB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UNDERSTANDING SOCIAL NETWORKS, “VICARIOUS CONTACT,” AND ATTITUDE CHANGE</a:t>
            </a:r>
          </a:p>
          <a:p>
            <a:pPr algn="ctr"/>
            <a:endParaRPr lang="en-US" dirty="0"/>
          </a:p>
        </p:txBody>
      </p:sp>
      <p:pic>
        <p:nvPicPr>
          <p:cNvPr id="15" name="Picture 14" descr="Diagram, venn diagram&#10;&#10;Description automatically generated">
            <a:extLst>
              <a:ext uri="{FF2B5EF4-FFF2-40B4-BE49-F238E27FC236}">
                <a16:creationId xmlns:a16="http://schemas.microsoft.com/office/drawing/2014/main" id="{75B8F13D-8211-0745-A8FA-5D7C102997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23" y="3524250"/>
            <a:ext cx="4629980" cy="245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508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5271A7-7470-A943-9AB9-B5885466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B70000"/>
                </a:solidFill>
              </a:rPr>
              <a:t>INTERDISCIPLINARY CONNECTIONS AND OPPORTUNITIES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D7D527-9DFB-4D4A-BE57-4E347C9CFF48}"/>
              </a:ext>
            </a:extLst>
          </p:cNvPr>
          <p:cNvSpPr/>
          <p:nvPr/>
        </p:nvSpPr>
        <p:spPr>
          <a:xfrm>
            <a:off x="6657548" y="1241460"/>
            <a:ext cx="4072237" cy="3163331"/>
          </a:xfrm>
          <a:prstGeom prst="rect">
            <a:avLst/>
          </a:prstGeom>
          <a:solidFill>
            <a:srgbClr val="E8CB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UNDERSTANDING SOCIAL NETWORKS, “VICARIOUS CONTACT,” AND ATTITUDE CHANGE</a:t>
            </a:r>
          </a:p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36ECE26-C385-824F-8E2F-697100BCE6CB}"/>
              </a:ext>
            </a:extLst>
          </p:cNvPr>
          <p:cNvSpPr/>
          <p:nvPr/>
        </p:nvSpPr>
        <p:spPr>
          <a:xfrm>
            <a:off x="11250140" y="1241460"/>
            <a:ext cx="3849818" cy="3163330"/>
          </a:xfrm>
          <a:prstGeom prst="rect">
            <a:avLst/>
          </a:prstGeom>
          <a:solidFill>
            <a:srgbClr val="F681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COLLABORATING WITH COMMUNITY PARTNERS TO DEVELOP SUSTAINED AND CONTRUCTIVE ENGAGEMENT ABOUT RACE</a:t>
            </a:r>
          </a:p>
          <a:p>
            <a:pPr algn="ctr"/>
            <a:endParaRPr lang="en-US" dirty="0"/>
          </a:p>
        </p:txBody>
      </p:sp>
      <p:pic>
        <p:nvPicPr>
          <p:cNvPr id="15" name="Picture 14" descr="Diagram, venn diagram&#10;&#10;Description automatically generated">
            <a:extLst>
              <a:ext uri="{FF2B5EF4-FFF2-40B4-BE49-F238E27FC236}">
                <a16:creationId xmlns:a16="http://schemas.microsoft.com/office/drawing/2014/main" id="{75B8F13D-8211-0745-A8FA-5D7C102997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23" y="3524250"/>
            <a:ext cx="4629980" cy="245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31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5271A7-7470-A943-9AB9-B5885466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B70000"/>
                </a:solidFill>
              </a:rPr>
              <a:t>INTERDISCIPLINARY CONNECTIONS AND OPPORTUNITIES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D7D527-9DFB-4D4A-BE57-4E347C9CFF48}"/>
              </a:ext>
            </a:extLst>
          </p:cNvPr>
          <p:cNvSpPr/>
          <p:nvPr/>
        </p:nvSpPr>
        <p:spPr>
          <a:xfrm>
            <a:off x="6657548" y="1241460"/>
            <a:ext cx="4072237" cy="3163331"/>
          </a:xfrm>
          <a:prstGeom prst="rect">
            <a:avLst/>
          </a:prstGeom>
          <a:solidFill>
            <a:srgbClr val="E8CB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UNDERSTANDING SOCIAL NETWORKS, “VICARIOUS CONTACT,” AND ATTITUDE CHANGE</a:t>
            </a:r>
          </a:p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36ECE26-C385-824F-8E2F-697100BCE6CB}"/>
              </a:ext>
            </a:extLst>
          </p:cNvPr>
          <p:cNvSpPr/>
          <p:nvPr/>
        </p:nvSpPr>
        <p:spPr>
          <a:xfrm>
            <a:off x="11250140" y="1241460"/>
            <a:ext cx="3849818" cy="3163330"/>
          </a:xfrm>
          <a:prstGeom prst="rect">
            <a:avLst/>
          </a:prstGeom>
          <a:solidFill>
            <a:srgbClr val="F681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COLLABORATING WITH COMMUNITY PARTNERS TO DEVELOP SUSTAINED AND CONTRUCTIVE ENGAGEMENT ABOUT RACE</a:t>
            </a:r>
          </a:p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E99973-049E-0743-B98C-5902C04B7494}"/>
              </a:ext>
            </a:extLst>
          </p:cNvPr>
          <p:cNvSpPr/>
          <p:nvPr/>
        </p:nvSpPr>
        <p:spPr>
          <a:xfrm>
            <a:off x="6657548" y="4744997"/>
            <a:ext cx="4072237" cy="2990334"/>
          </a:xfrm>
          <a:prstGeom prst="rect">
            <a:avLst/>
          </a:prstGeom>
          <a:solidFill>
            <a:srgbClr val="38BF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DEVELOPING AND ASSESSING INNOVATIVE ”CONTACT SPACES” THAT CAN CHANGE ATTITUDES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MEDIATED INTERACTIONS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HISTORICAL ARCHIVES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 LITERATURE AND ARTS</a:t>
            </a:r>
          </a:p>
        </p:txBody>
      </p:sp>
      <p:pic>
        <p:nvPicPr>
          <p:cNvPr id="15" name="Picture 14" descr="Diagram, venn diagram&#10;&#10;Description automatically generated">
            <a:extLst>
              <a:ext uri="{FF2B5EF4-FFF2-40B4-BE49-F238E27FC236}">
                <a16:creationId xmlns:a16="http://schemas.microsoft.com/office/drawing/2014/main" id="{75B8F13D-8211-0745-A8FA-5D7C102997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23" y="3524250"/>
            <a:ext cx="4629980" cy="245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847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5271A7-7470-A943-9AB9-B5885466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B70000"/>
                </a:solidFill>
              </a:rPr>
              <a:t>INTERDISCIPLINARY CONNECTIONS AND OPPORTUNITIES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D7D527-9DFB-4D4A-BE57-4E347C9CFF48}"/>
              </a:ext>
            </a:extLst>
          </p:cNvPr>
          <p:cNvSpPr/>
          <p:nvPr/>
        </p:nvSpPr>
        <p:spPr>
          <a:xfrm>
            <a:off x="6657548" y="1241460"/>
            <a:ext cx="4072237" cy="3163331"/>
          </a:xfrm>
          <a:prstGeom prst="rect">
            <a:avLst/>
          </a:prstGeom>
          <a:solidFill>
            <a:srgbClr val="E8CB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UNDERSTANDING SOCIAL NETWORKS, “VICARIOUS CONTACT,” AND ATTITUDE CHANGE</a:t>
            </a:r>
          </a:p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36ECE26-C385-824F-8E2F-697100BCE6CB}"/>
              </a:ext>
            </a:extLst>
          </p:cNvPr>
          <p:cNvSpPr/>
          <p:nvPr/>
        </p:nvSpPr>
        <p:spPr>
          <a:xfrm>
            <a:off x="11250140" y="1241460"/>
            <a:ext cx="3849818" cy="3163330"/>
          </a:xfrm>
          <a:prstGeom prst="rect">
            <a:avLst/>
          </a:prstGeom>
          <a:solidFill>
            <a:srgbClr val="F681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COLLABORATING WITH COMMUNITY PARTNERS TO DEVELOP SUSTAINED AND CONTRUCTIVE ENGAGEMENT ABOUT RACE</a:t>
            </a:r>
          </a:p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E99973-049E-0743-B98C-5902C04B7494}"/>
              </a:ext>
            </a:extLst>
          </p:cNvPr>
          <p:cNvSpPr/>
          <p:nvPr/>
        </p:nvSpPr>
        <p:spPr>
          <a:xfrm>
            <a:off x="6657548" y="4744997"/>
            <a:ext cx="4072237" cy="2990334"/>
          </a:xfrm>
          <a:prstGeom prst="rect">
            <a:avLst/>
          </a:prstGeom>
          <a:solidFill>
            <a:srgbClr val="38BF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DEVELOPING AND ASSESSING INNOVATIVE ”CONTACT SPACES” THAT CAN CHANGE ATTITUDES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MEDIATED INTERACTIONS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HISTORICAL ARCHIVES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 LITERATURE AND ARTS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7562DD-A823-C140-A03F-7E2158DAEF9B}"/>
              </a:ext>
            </a:extLst>
          </p:cNvPr>
          <p:cNvSpPr/>
          <p:nvPr/>
        </p:nvSpPr>
        <p:spPr>
          <a:xfrm>
            <a:off x="11250141" y="4739211"/>
            <a:ext cx="3849817" cy="2990334"/>
          </a:xfrm>
          <a:prstGeom prst="rect">
            <a:avLst/>
          </a:prstGeom>
          <a:solidFill>
            <a:srgbClr val="E8DB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ATTITUDE CHANGE IN VARIOUS SOCIAL &amp; RELATIONAL CONTEXTS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FAMILY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EDUCATIONAL INSTITUTIONS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 NEBRASKA COMMUNITIE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b="1" dirty="0">
                <a:solidFill>
                  <a:schemeClr val="tx1"/>
                </a:solidFill>
              </a:rPr>
              <a:t>S</a:t>
            </a:r>
          </a:p>
        </p:txBody>
      </p:sp>
      <p:pic>
        <p:nvPicPr>
          <p:cNvPr id="15" name="Picture 14" descr="Diagram, venn diagram&#10;&#10;Description automatically generated">
            <a:extLst>
              <a:ext uri="{FF2B5EF4-FFF2-40B4-BE49-F238E27FC236}">
                <a16:creationId xmlns:a16="http://schemas.microsoft.com/office/drawing/2014/main" id="{75B8F13D-8211-0745-A8FA-5D7C102997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23" y="3524250"/>
            <a:ext cx="4629980" cy="245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489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C1B2EBD-C741-4413-86FD-C418AB005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B70000"/>
                </a:solidFill>
              </a:rPr>
              <a:t>CURRENT RESEARCH ON COMMUNICATION AND RACE </a:t>
            </a:r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F0AB121-6CE2-3646-9D97-4646BF153196}"/>
              </a:ext>
            </a:extLst>
          </p:cNvPr>
          <p:cNvSpPr/>
          <p:nvPr/>
        </p:nvSpPr>
        <p:spPr>
          <a:xfrm>
            <a:off x="1644072" y="3131435"/>
            <a:ext cx="5982856" cy="3736388"/>
          </a:xfrm>
          <a:prstGeom prst="roundRect">
            <a:avLst/>
          </a:prstGeom>
          <a:solidFill>
            <a:srgbClr val="C00000">
              <a:alpha val="98000"/>
            </a:srgbClr>
          </a:solidFill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dirty="0"/>
              <a:t>COMMUNICATION, IDENTITY, &amp; DIFFERENCE</a:t>
            </a:r>
          </a:p>
        </p:txBody>
      </p:sp>
    </p:spTree>
    <p:extLst>
      <p:ext uri="{BB962C8B-B14F-4D97-AF65-F5344CB8AC3E}">
        <p14:creationId xmlns:p14="http://schemas.microsoft.com/office/powerpoint/2010/main" val="1238936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C1B2EBD-C741-4413-86FD-C418AB005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B70000"/>
                </a:solidFill>
              </a:rPr>
              <a:t>CURRENT RESEARCH ON COMMUNICATION AND RACE </a:t>
            </a:r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F0AB121-6CE2-3646-9D97-4646BF153196}"/>
              </a:ext>
            </a:extLst>
          </p:cNvPr>
          <p:cNvSpPr/>
          <p:nvPr/>
        </p:nvSpPr>
        <p:spPr>
          <a:xfrm>
            <a:off x="1644072" y="3131435"/>
            <a:ext cx="5982856" cy="3736388"/>
          </a:xfrm>
          <a:prstGeom prst="roundRect">
            <a:avLst/>
          </a:prstGeom>
          <a:solidFill>
            <a:srgbClr val="C00000">
              <a:alpha val="98000"/>
            </a:srgbClr>
          </a:solidFill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dirty="0"/>
              <a:t>COMMUNICATION, IDENTITY, &amp; DIFFERENCE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7E0E9CD1-02BD-FC43-89EB-F59946BF6588}"/>
              </a:ext>
            </a:extLst>
          </p:cNvPr>
          <p:cNvSpPr/>
          <p:nvPr/>
        </p:nvSpPr>
        <p:spPr>
          <a:xfrm>
            <a:off x="8874988" y="1580356"/>
            <a:ext cx="3987800" cy="1323563"/>
          </a:xfrm>
          <a:prstGeom prst="roundRect">
            <a:avLst/>
          </a:prstGeom>
          <a:solidFill>
            <a:srgbClr val="C00000">
              <a:alpha val="50000"/>
            </a:srgbClr>
          </a:solidFill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Racial Identity in Family Interactions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368559C-075E-964B-B048-0C81B19865EB}"/>
              </a:ext>
            </a:extLst>
          </p:cNvPr>
          <p:cNvSpPr/>
          <p:nvPr/>
        </p:nvSpPr>
        <p:spPr>
          <a:xfrm>
            <a:off x="8874988" y="3389536"/>
            <a:ext cx="3987800" cy="1323563"/>
          </a:xfrm>
          <a:prstGeom prst="roundRect">
            <a:avLst/>
          </a:prstGeom>
          <a:solidFill>
            <a:srgbClr val="C00000">
              <a:alpha val="50000"/>
            </a:srgbClr>
          </a:solidFill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Racialized Experiences and Well-Being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F8CDAA0E-6809-0C4B-BACF-4AFE8D5A1009}"/>
              </a:ext>
            </a:extLst>
          </p:cNvPr>
          <p:cNvSpPr/>
          <p:nvPr/>
        </p:nvSpPr>
        <p:spPr>
          <a:xfrm>
            <a:off x="8874988" y="5140579"/>
            <a:ext cx="3987800" cy="1323563"/>
          </a:xfrm>
          <a:prstGeom prst="roundRect">
            <a:avLst/>
          </a:prstGeom>
          <a:solidFill>
            <a:srgbClr val="C00000">
              <a:alpha val="48000"/>
            </a:srgbClr>
          </a:solidFill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Socialization of Attitudes</a:t>
            </a:r>
          </a:p>
        </p:txBody>
      </p:sp>
    </p:spTree>
    <p:extLst>
      <p:ext uri="{BB962C8B-B14F-4D97-AF65-F5344CB8AC3E}">
        <p14:creationId xmlns:p14="http://schemas.microsoft.com/office/powerpoint/2010/main" val="1799395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C1B2EBD-C741-4413-86FD-C418AB005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B70000"/>
                </a:solidFill>
              </a:rPr>
              <a:t>CURRENT RESEARCH ON COMMUNICATION AND RACE </a:t>
            </a:r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F0AB121-6CE2-3646-9D97-4646BF153196}"/>
              </a:ext>
            </a:extLst>
          </p:cNvPr>
          <p:cNvSpPr/>
          <p:nvPr/>
        </p:nvSpPr>
        <p:spPr>
          <a:xfrm>
            <a:off x="1644072" y="3131435"/>
            <a:ext cx="5982856" cy="3736388"/>
          </a:xfrm>
          <a:prstGeom prst="roundRect">
            <a:avLst/>
          </a:prstGeom>
          <a:solidFill>
            <a:srgbClr val="C00000">
              <a:alpha val="98000"/>
            </a:srgbClr>
          </a:solidFill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dirty="0"/>
              <a:t>COMMUNICATION, IDENTITY, &amp; DIFFERENCE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7E0E9CD1-02BD-FC43-89EB-F59946BF6588}"/>
              </a:ext>
            </a:extLst>
          </p:cNvPr>
          <p:cNvSpPr/>
          <p:nvPr/>
        </p:nvSpPr>
        <p:spPr>
          <a:xfrm>
            <a:off x="8874988" y="1580356"/>
            <a:ext cx="3987800" cy="1323563"/>
          </a:xfrm>
          <a:prstGeom prst="roundRect">
            <a:avLst/>
          </a:prstGeom>
          <a:solidFill>
            <a:srgbClr val="C00000">
              <a:alpha val="50000"/>
            </a:srgbClr>
          </a:solidFill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Racial Identity in Family Interactions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368559C-075E-964B-B048-0C81B19865EB}"/>
              </a:ext>
            </a:extLst>
          </p:cNvPr>
          <p:cNvSpPr/>
          <p:nvPr/>
        </p:nvSpPr>
        <p:spPr>
          <a:xfrm>
            <a:off x="8874988" y="3389536"/>
            <a:ext cx="3987800" cy="1323563"/>
          </a:xfrm>
          <a:prstGeom prst="roundRect">
            <a:avLst/>
          </a:prstGeom>
          <a:solidFill>
            <a:srgbClr val="C00000">
              <a:alpha val="50000"/>
            </a:srgbClr>
          </a:solidFill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Racialized Experiences and Well-Being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F8CDAA0E-6809-0C4B-BACF-4AFE8D5A1009}"/>
              </a:ext>
            </a:extLst>
          </p:cNvPr>
          <p:cNvSpPr/>
          <p:nvPr/>
        </p:nvSpPr>
        <p:spPr>
          <a:xfrm>
            <a:off x="8874988" y="5140579"/>
            <a:ext cx="3987800" cy="1323563"/>
          </a:xfrm>
          <a:prstGeom prst="roundRect">
            <a:avLst/>
          </a:prstGeom>
          <a:solidFill>
            <a:srgbClr val="C00000">
              <a:alpha val="48000"/>
            </a:srgbClr>
          </a:solidFill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Socialization of Attitudes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A06FA135-D7CF-CC4A-973A-6D9F16DBB52E}"/>
              </a:ext>
            </a:extLst>
          </p:cNvPr>
          <p:cNvSpPr/>
          <p:nvPr/>
        </p:nvSpPr>
        <p:spPr>
          <a:xfrm>
            <a:off x="8874988" y="6867823"/>
            <a:ext cx="3987800" cy="1323563"/>
          </a:xfrm>
          <a:prstGeom prst="roundRect">
            <a:avLst/>
          </a:prstGeom>
          <a:solidFill>
            <a:schemeClr val="bg1">
              <a:lumMod val="85000"/>
              <a:alpha val="99000"/>
            </a:schemeClr>
          </a:solidFill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Changing Racist Attitudes and Racialized Spaces</a:t>
            </a:r>
          </a:p>
        </p:txBody>
      </p:sp>
    </p:spTree>
    <p:extLst>
      <p:ext uri="{BB962C8B-B14F-4D97-AF65-F5344CB8AC3E}">
        <p14:creationId xmlns:p14="http://schemas.microsoft.com/office/powerpoint/2010/main" val="817548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20878-EE34-024A-B4A7-C8FDD209D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00" y="1295400"/>
            <a:ext cx="11277600" cy="1371600"/>
          </a:xfrm>
        </p:spPr>
        <p:txBody>
          <a:bodyPr/>
          <a:lstStyle/>
          <a:p>
            <a:pPr algn="ctr"/>
            <a:r>
              <a:rPr lang="en-US" b="1" dirty="0"/>
              <a:t>Intergroup dialogue and intergroup contact refer to interactions between individuals from different social groups</a:t>
            </a:r>
            <a:br>
              <a:rPr lang="en-US" b="1" dirty="0"/>
            </a:br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865BD25-BCE8-45A1-B703-6DA98B205E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697980"/>
              </p:ext>
            </p:extLst>
          </p:nvPr>
        </p:nvGraphicFramePr>
        <p:xfrm>
          <a:off x="4165600" y="2667000"/>
          <a:ext cx="98298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75039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20878-EE34-024A-B4A7-C8FDD209D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400" y="609600"/>
            <a:ext cx="11963400" cy="1057558"/>
          </a:xfrm>
        </p:spPr>
        <p:txBody>
          <a:bodyPr/>
          <a:lstStyle/>
          <a:p>
            <a:pPr algn="ctr"/>
            <a:r>
              <a:rPr lang="en-US" b="1" dirty="0"/>
              <a:t>Intergroup dialogue and intergroup contact refer to interactions between individuals from different social groups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C32BB2D-5DDA-3C4A-BDF3-E85EE088B548}"/>
              </a:ext>
            </a:extLst>
          </p:cNvPr>
          <p:cNvGraphicFramePr/>
          <p:nvPr/>
        </p:nvGraphicFramePr>
        <p:xfrm>
          <a:off x="5689600" y="997156"/>
          <a:ext cx="6409267" cy="4603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EA35BB8-1045-CA43-A51D-1DD98AE1E2E9}"/>
              </a:ext>
            </a:extLst>
          </p:cNvPr>
          <p:cNvSpPr txBox="1"/>
          <p:nvPr/>
        </p:nvSpPr>
        <p:spPr>
          <a:xfrm>
            <a:off x="3484033" y="6096000"/>
            <a:ext cx="5410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C00000"/>
                </a:solidFill>
              </a:rPr>
              <a:t>How can we communicate across difference in a manner that leads to constructive outcomes and/or alliance building?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1C82168-5150-4A28-BBFB-5BF55113C1B8}"/>
              </a:ext>
            </a:extLst>
          </p:cNvPr>
          <p:cNvCxnSpPr>
            <a:cxnSpLocks/>
          </p:cNvCxnSpPr>
          <p:nvPr/>
        </p:nvCxnSpPr>
        <p:spPr>
          <a:xfrm>
            <a:off x="6375400" y="5076486"/>
            <a:ext cx="0" cy="97840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EDD5453-9986-438F-B73F-6398B7AAF8B8}"/>
              </a:ext>
            </a:extLst>
          </p:cNvPr>
          <p:cNvCxnSpPr>
            <a:cxnSpLocks/>
          </p:cNvCxnSpPr>
          <p:nvPr/>
        </p:nvCxnSpPr>
        <p:spPr>
          <a:xfrm>
            <a:off x="11328400" y="5064876"/>
            <a:ext cx="0" cy="97840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6698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20878-EE34-024A-B4A7-C8FDD209D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400" y="609600"/>
            <a:ext cx="11963400" cy="1057558"/>
          </a:xfrm>
        </p:spPr>
        <p:txBody>
          <a:bodyPr/>
          <a:lstStyle/>
          <a:p>
            <a:pPr algn="ctr"/>
            <a:r>
              <a:rPr lang="en-US" b="1" dirty="0"/>
              <a:t>Intergroup dialogue and intergroup contact refer to interactions between individuals from different social groups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C32BB2D-5DDA-3C4A-BDF3-E85EE088B5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1786402"/>
              </p:ext>
            </p:extLst>
          </p:nvPr>
        </p:nvGraphicFramePr>
        <p:xfrm>
          <a:off x="5689600" y="997156"/>
          <a:ext cx="6409267" cy="4603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EA35BB8-1045-CA43-A51D-1DD98AE1E2E9}"/>
              </a:ext>
            </a:extLst>
          </p:cNvPr>
          <p:cNvSpPr txBox="1"/>
          <p:nvPr/>
        </p:nvSpPr>
        <p:spPr>
          <a:xfrm>
            <a:off x="3484033" y="6096000"/>
            <a:ext cx="5410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C00000"/>
                </a:solidFill>
              </a:rPr>
              <a:t>How can we communicate across difference in a manner that leads to constructive outcomes and/or alliance building?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BA1393-157E-5D40-B9EE-D424CD14080E}"/>
              </a:ext>
            </a:extLst>
          </p:cNvPr>
          <p:cNvSpPr txBox="1"/>
          <p:nvPr/>
        </p:nvSpPr>
        <p:spPr>
          <a:xfrm>
            <a:off x="9554525" y="6096000"/>
            <a:ext cx="59312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C00000"/>
                </a:solidFill>
              </a:rPr>
              <a:t>How can negative attitudes toward groups change through </a:t>
            </a:r>
            <a:r>
              <a:rPr lang="en-US" sz="3000" i="1" dirty="0">
                <a:solidFill>
                  <a:srgbClr val="C00000"/>
                </a:solidFill>
              </a:rPr>
              <a:t>contact</a:t>
            </a:r>
            <a:r>
              <a:rPr lang="en-US" sz="3000" dirty="0">
                <a:solidFill>
                  <a:srgbClr val="C00000"/>
                </a:solidFill>
              </a:rPr>
              <a:t> with different social groups?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1C82168-5150-4A28-BBFB-5BF55113C1B8}"/>
              </a:ext>
            </a:extLst>
          </p:cNvPr>
          <p:cNvCxnSpPr>
            <a:cxnSpLocks/>
          </p:cNvCxnSpPr>
          <p:nvPr/>
        </p:nvCxnSpPr>
        <p:spPr>
          <a:xfrm>
            <a:off x="6375400" y="5076486"/>
            <a:ext cx="0" cy="97840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EDD5453-9986-438F-B73F-6398B7AAF8B8}"/>
              </a:ext>
            </a:extLst>
          </p:cNvPr>
          <p:cNvCxnSpPr>
            <a:cxnSpLocks/>
          </p:cNvCxnSpPr>
          <p:nvPr/>
        </p:nvCxnSpPr>
        <p:spPr>
          <a:xfrm>
            <a:off x="11328400" y="5064876"/>
            <a:ext cx="0" cy="97840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2591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20878-EE34-024A-B4A7-C8FDD209D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400" y="609600"/>
            <a:ext cx="11963400" cy="1057558"/>
          </a:xfrm>
        </p:spPr>
        <p:txBody>
          <a:bodyPr/>
          <a:lstStyle/>
          <a:p>
            <a:pPr algn="ctr"/>
            <a:r>
              <a:rPr lang="en-US" b="1" dirty="0"/>
              <a:t>Intergroup dialogue and intergroup contact refer to interactions between individuals from different social groups</a:t>
            </a:r>
            <a:br>
              <a:rPr lang="en-US" b="1" dirty="0"/>
            </a:br>
            <a:endParaRPr lang="en-US" b="1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C32BB2D-5DDA-3C4A-BDF3-E85EE088B5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688062"/>
              </p:ext>
            </p:extLst>
          </p:nvPr>
        </p:nvGraphicFramePr>
        <p:xfrm>
          <a:off x="5689600" y="997156"/>
          <a:ext cx="6409267" cy="4603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EA35BB8-1045-CA43-A51D-1DD98AE1E2E9}"/>
              </a:ext>
            </a:extLst>
          </p:cNvPr>
          <p:cNvSpPr txBox="1"/>
          <p:nvPr/>
        </p:nvSpPr>
        <p:spPr>
          <a:xfrm>
            <a:off x="3484033" y="6096000"/>
            <a:ext cx="5410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C00000"/>
                </a:solidFill>
              </a:rPr>
              <a:t>How can we communicate </a:t>
            </a:r>
            <a:r>
              <a:rPr lang="en-US" sz="3000" b="1" dirty="0"/>
              <a:t>about</a:t>
            </a:r>
            <a:r>
              <a:rPr lang="en-US" sz="3000" dirty="0"/>
              <a:t> </a:t>
            </a:r>
            <a:r>
              <a:rPr lang="en-US" sz="3000" b="1" dirty="0"/>
              <a:t>race, racism, and racial inequities </a:t>
            </a:r>
            <a:r>
              <a:rPr lang="en-US" sz="3000" dirty="0">
                <a:solidFill>
                  <a:srgbClr val="C00000"/>
                </a:solidFill>
              </a:rPr>
              <a:t>in a manner that leads to constructive outcomes and/or alliance building?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BA1393-157E-5D40-B9EE-D424CD14080E}"/>
              </a:ext>
            </a:extLst>
          </p:cNvPr>
          <p:cNvSpPr txBox="1"/>
          <p:nvPr/>
        </p:nvSpPr>
        <p:spPr>
          <a:xfrm>
            <a:off x="9554525" y="6096000"/>
            <a:ext cx="59312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C00000"/>
                </a:solidFill>
              </a:rPr>
              <a:t>How can </a:t>
            </a:r>
            <a:r>
              <a:rPr lang="en-US" sz="3000" b="1" dirty="0"/>
              <a:t>racist attitudes change </a:t>
            </a:r>
            <a:r>
              <a:rPr lang="en-US" sz="3000" dirty="0">
                <a:solidFill>
                  <a:srgbClr val="C00000"/>
                </a:solidFill>
              </a:rPr>
              <a:t>through </a:t>
            </a:r>
            <a:r>
              <a:rPr lang="en-US" sz="3000" i="1" dirty="0">
                <a:solidFill>
                  <a:srgbClr val="C00000"/>
                </a:solidFill>
              </a:rPr>
              <a:t>contact</a:t>
            </a:r>
            <a:r>
              <a:rPr lang="en-US" sz="3000" dirty="0">
                <a:solidFill>
                  <a:srgbClr val="C00000"/>
                </a:solidFill>
              </a:rPr>
              <a:t> with different</a:t>
            </a:r>
            <a:r>
              <a:rPr lang="en-US" sz="3000" dirty="0"/>
              <a:t> </a:t>
            </a:r>
            <a:r>
              <a:rPr lang="en-US" sz="3000" b="1" dirty="0"/>
              <a:t>racial groups?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1C82168-5150-4A28-BBFB-5BF55113C1B8}"/>
              </a:ext>
            </a:extLst>
          </p:cNvPr>
          <p:cNvCxnSpPr>
            <a:cxnSpLocks/>
          </p:cNvCxnSpPr>
          <p:nvPr/>
        </p:nvCxnSpPr>
        <p:spPr>
          <a:xfrm>
            <a:off x="6375400" y="5076486"/>
            <a:ext cx="0" cy="97840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EDD5453-9986-438F-B73F-6398B7AAF8B8}"/>
              </a:ext>
            </a:extLst>
          </p:cNvPr>
          <p:cNvCxnSpPr>
            <a:cxnSpLocks/>
          </p:cNvCxnSpPr>
          <p:nvPr/>
        </p:nvCxnSpPr>
        <p:spPr>
          <a:xfrm>
            <a:off x="11328400" y="5064876"/>
            <a:ext cx="0" cy="97840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440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5271A7-7470-A943-9AB9-B5885466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B70000"/>
                </a:solidFill>
              </a:rPr>
              <a:t>INTERDISCIPLINARY CONNECTIONS AND OPPORTUNITIES</a:t>
            </a:r>
          </a:p>
        </p:txBody>
      </p:sp>
      <p:pic>
        <p:nvPicPr>
          <p:cNvPr id="15" name="Picture 14" descr="Diagram, venn diagram&#10;&#10;Description automatically generated">
            <a:extLst>
              <a:ext uri="{FF2B5EF4-FFF2-40B4-BE49-F238E27FC236}">
                <a16:creationId xmlns:a16="http://schemas.microsoft.com/office/drawing/2014/main" id="{75B8F13D-8211-0745-A8FA-5D7C102997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23" y="3524250"/>
            <a:ext cx="4629980" cy="245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020371"/>
      </p:ext>
    </p:extLst>
  </p:cSld>
  <p:clrMapOvr>
    <a:masterClrMapping/>
  </p:clrMapOvr>
</p:sld>
</file>

<file path=ppt/theme/theme1.xml><?xml version="1.0" encoding="utf-8"?>
<a:theme xmlns:a="http://schemas.openxmlformats.org/drawingml/2006/main" name="Grand Challeng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itGlory-PPT-template" id="{25FF1998-5BA4-3346-9F04-C45D263CFD75}" vid="{CA984101-C6EB-4A46-A17E-53FE57953CC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GritGlory-PPT-template-2</Template>
  <TotalTime>507</TotalTime>
  <Words>426</Words>
  <Application>Microsoft Macintosh PowerPoint</Application>
  <PresentationFormat>Custom</PresentationFormat>
  <Paragraphs>66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Grand Challenges</vt:lpstr>
      <vt:lpstr>Reducing (Racial) Bias through Intergroup Contact and Dialogue: Opportunities for Interdisciplinary Collaboration</vt:lpstr>
      <vt:lpstr>CURRENT RESEARCH ON COMMUNICATION AND RACE </vt:lpstr>
      <vt:lpstr>CURRENT RESEARCH ON COMMUNICATION AND RACE </vt:lpstr>
      <vt:lpstr>CURRENT RESEARCH ON COMMUNICATION AND RACE </vt:lpstr>
      <vt:lpstr>Intergroup dialogue and intergroup contact refer to interactions between individuals from different social groups </vt:lpstr>
      <vt:lpstr>Intergroup dialogue and intergroup contact refer to interactions between individuals from different social groups </vt:lpstr>
      <vt:lpstr>Intergroup dialogue and intergroup contact refer to interactions between individuals from different social groups </vt:lpstr>
      <vt:lpstr>Intergroup dialogue and intergroup contact refer to interactions between individuals from different social groups </vt:lpstr>
      <vt:lpstr>INTERDISCIPLINARY CONNECTIONS AND OPPORTUNITIES</vt:lpstr>
      <vt:lpstr>INTERDISCIPLINARY CONNECTIONS AND OPPORTUNITIES</vt:lpstr>
      <vt:lpstr>INTERDISCIPLINARY CONNECTIONS AND OPPORTUNITIES</vt:lpstr>
      <vt:lpstr>INTERDISCIPLINARY CONNECTIONS AND OPPORTUNITIES</vt:lpstr>
      <vt:lpstr>INTERDISCIPLINARY CONNECTIONS AND OPPORTUNITIES</vt:lpstr>
    </vt:vector>
  </TitlesOfParts>
  <Company>University of Nebraska-Lincoln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 Fiddelke</dc:creator>
  <cp:lastModifiedBy>Jordan Soliz</cp:lastModifiedBy>
  <cp:revision>22</cp:revision>
  <dcterms:created xsi:type="dcterms:W3CDTF">2018-09-25T20:37:23Z</dcterms:created>
  <dcterms:modified xsi:type="dcterms:W3CDTF">2021-10-04T14:56:07Z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2018-08-28T00:00:00Z</vt:filetime>
  </property>
  <property fmtid="{D5CDD505-2E9C-101B-9397-08002B2CF9AE}" pid="3" name="Creator">
    <vt:lpwstr>Adobe InDesign CC 13.0 (Macintosh)</vt:lpwstr>
  </property>
  <property fmtid="{D5CDD505-2E9C-101B-9397-08002B2CF9AE}" pid="4" name="LastSaved">
    <vt:filetime>2018-08-28T00:00:00Z</vt:filetime>
  </property>
</Properties>
</file>