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2" r:id="rId4"/>
    <p:sldId id="262" r:id="rId5"/>
    <p:sldId id="263" r:id="rId6"/>
    <p:sldId id="264" r:id="rId7"/>
    <p:sldId id="266" r:id="rId8"/>
    <p:sldId id="267" r:id="rId9"/>
    <p:sldId id="273" r:id="rId10"/>
    <p:sldId id="268" r:id="rId11"/>
    <p:sldId id="271" r:id="rId12"/>
    <p:sldId id="274" r:id="rId13"/>
    <p:sldId id="270" r:id="rId14"/>
    <p:sldId id="275" r:id="rId15"/>
    <p:sldId id="259" r:id="rId16"/>
    <p:sldId id="260" r:id="rId17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3D4"/>
    <a:srgbClr val="C70000"/>
    <a:srgbClr val="B70000"/>
    <a:srgbClr val="DD2026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16"/>
  </p:normalViewPr>
  <p:slideViewPr>
    <p:cSldViewPr snapToGrid="0">
      <p:cViewPr varScale="1">
        <p:scale>
          <a:sx n="69" d="100"/>
          <a:sy n="69" d="100"/>
        </p:scale>
        <p:origin x="51" y="15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FC753C5-0550-4B8E-9995-97FFA63D6B68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78B3DE-85B1-468C-81BF-AF7CCF8C2296}"/>
              </a:ext>
            </a:extLst>
          </p:cNvPr>
          <p:cNvSpPr/>
          <p:nvPr userDrawn="1"/>
        </p:nvSpPr>
        <p:spPr>
          <a:xfrm>
            <a:off x="-113608" y="6187441"/>
            <a:ext cx="7057505" cy="2760616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764254-1AFA-4F28-B0CC-C49E9809B8F1}"/>
              </a:ext>
            </a:extLst>
          </p:cNvPr>
          <p:cNvSpPr/>
          <p:nvPr userDrawn="1"/>
        </p:nvSpPr>
        <p:spPr>
          <a:xfrm>
            <a:off x="0" y="266007"/>
            <a:ext cx="7057505" cy="566928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64921BF-FF99-BC44-9F2F-FC64D631838A}"/>
              </a:ext>
            </a:extLst>
          </p:cNvPr>
          <p:cNvSpPr/>
          <p:nvPr userDrawn="1"/>
        </p:nvSpPr>
        <p:spPr>
          <a:xfrm>
            <a:off x="10718800" y="1638300"/>
            <a:ext cx="0" cy="4572000"/>
          </a:xfrm>
          <a:custGeom>
            <a:avLst/>
            <a:gdLst/>
            <a:ahLst/>
            <a:cxnLst/>
            <a:rect l="l" t="t" r="r" b="b"/>
            <a:pathLst>
              <a:path h="4572000">
                <a:moveTo>
                  <a:pt x="0" y="0"/>
                </a:moveTo>
                <a:lnTo>
                  <a:pt x="0" y="45720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935654-4BF2-3749-B5BE-A2DF39E12C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8409244"/>
            <a:ext cx="4724400" cy="3937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47BD7BE-CF9D-4922-A457-C59F4EA4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1"/>
          <a:stretch/>
        </p:blipFill>
        <p:spPr>
          <a:xfrm>
            <a:off x="11281158" y="1237130"/>
            <a:ext cx="4594186" cy="397264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994CC16-D772-4413-91D6-339C2E506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52" y="0"/>
            <a:ext cx="9318448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2138" y="3183784"/>
            <a:ext cx="6018415" cy="233942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ts val="6000"/>
              </a:lnSpc>
              <a:defRPr sz="7200" b="1" i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1026A8-029D-4947-9976-F4BD00BD32DA}"/>
              </a:ext>
            </a:extLst>
          </p:cNvPr>
          <p:cNvCxnSpPr/>
          <p:nvPr userDrawn="1"/>
        </p:nvCxnSpPr>
        <p:spPr>
          <a:xfrm>
            <a:off x="6891251" y="274320"/>
            <a:ext cx="0" cy="5627716"/>
          </a:xfrm>
          <a:prstGeom prst="line">
            <a:avLst/>
          </a:prstGeom>
          <a:ln w="76200">
            <a:solidFill>
              <a:srgbClr val="B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FAB341-9692-4E1C-A6F5-58CF8CFF33C1}"/>
              </a:ext>
            </a:extLst>
          </p:cNvPr>
          <p:cNvCxnSpPr>
            <a:cxnSpLocks/>
          </p:cNvCxnSpPr>
          <p:nvPr userDrawn="1"/>
        </p:nvCxnSpPr>
        <p:spPr>
          <a:xfrm>
            <a:off x="6885709" y="6184669"/>
            <a:ext cx="0" cy="2754283"/>
          </a:xfrm>
          <a:prstGeom prst="line">
            <a:avLst/>
          </a:prstGeom>
          <a:ln w="76200">
            <a:solidFill>
              <a:srgbClr val="B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65EB4E-40AF-4958-A6F5-E24F1651A61D}"/>
              </a:ext>
            </a:extLst>
          </p:cNvPr>
          <p:cNvSpPr/>
          <p:nvPr userDrawn="1"/>
        </p:nvSpPr>
        <p:spPr>
          <a:xfrm>
            <a:off x="1344706" y="0"/>
            <a:ext cx="14911294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4400" y="609600"/>
            <a:ext cx="119634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6000" y="1371599"/>
            <a:ext cx="11836400" cy="624454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D4D9A2A-33C0-6245-ADC5-02C6D5B1D4FA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EB8FDD8-ABF1-4E18-AC17-55EEF8AF5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3"/>
          <a:stretch/>
        </p:blipFill>
        <p:spPr>
          <a:xfrm>
            <a:off x="14148261" y="7715730"/>
            <a:ext cx="1496921" cy="129526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8CBF8FA-7964-4606-A31D-9C52F9099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6" y="0"/>
            <a:ext cx="1283234" cy="9157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4D75A-7F73-4D1B-B028-D379C60B1F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070" y="8446838"/>
            <a:ext cx="5009827" cy="4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red/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98800" y="609600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6000" y="1371601"/>
            <a:ext cx="11836400" cy="62445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6EC2DA8-1199-9745-A1F2-769683C88F3F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6A402E2-B918-491D-A3D0-562A8CD6D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3"/>
          <a:stretch/>
        </p:blipFill>
        <p:spPr>
          <a:xfrm>
            <a:off x="14148261" y="7715730"/>
            <a:ext cx="1496921" cy="1295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03E4C-1FCB-4B9E-AED0-FD61B088F5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070" y="8446838"/>
            <a:ext cx="5009827" cy="431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D88FD9-C030-4438-BC06-91CEA466C9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2" y="348301"/>
            <a:ext cx="863201" cy="835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 - red/white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98800" y="609600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6000" y="1371601"/>
            <a:ext cx="11836400" cy="62445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6EC2DA8-1199-9745-A1F2-769683C88F3F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D88FD9-C030-4438-BC06-91CEA466C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2" y="348301"/>
            <a:ext cx="863201" cy="8355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5BD7A-0842-421E-849B-6C397FA040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98" y="8446838"/>
            <a:ext cx="5009827" cy="43115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0986CB-A289-427F-AB44-0426E7AA711B}"/>
              </a:ext>
            </a:extLst>
          </p:cNvPr>
          <p:cNvCxnSpPr/>
          <p:nvPr userDrawn="1"/>
        </p:nvCxnSpPr>
        <p:spPr>
          <a:xfrm>
            <a:off x="1931836" y="0"/>
            <a:ext cx="0" cy="5627716"/>
          </a:xfrm>
          <a:prstGeom prst="line">
            <a:avLst/>
          </a:prstGeom>
          <a:ln w="38100">
            <a:solidFill>
              <a:srgbClr val="C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CA59B1-E44A-4DC6-AD6C-3E5C52D690E5}"/>
              </a:ext>
            </a:extLst>
          </p:cNvPr>
          <p:cNvCxnSpPr>
            <a:cxnSpLocks/>
          </p:cNvCxnSpPr>
          <p:nvPr userDrawn="1"/>
        </p:nvCxnSpPr>
        <p:spPr>
          <a:xfrm>
            <a:off x="9759142" y="8025880"/>
            <a:ext cx="6496858" cy="0"/>
          </a:xfrm>
          <a:prstGeom prst="line">
            <a:avLst/>
          </a:prstGeom>
          <a:ln w="38100">
            <a:solidFill>
              <a:srgbClr val="C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DC194A6-E145-4E33-955F-3F10BECE4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3"/>
          <a:stretch/>
        </p:blipFill>
        <p:spPr>
          <a:xfrm>
            <a:off x="15175967" y="8249494"/>
            <a:ext cx="853417" cy="7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B7A0D3-73E0-4B71-9635-D3B2420906D8}"/>
              </a:ext>
            </a:extLst>
          </p:cNvPr>
          <p:cNvSpPr/>
          <p:nvPr userDrawn="1"/>
        </p:nvSpPr>
        <p:spPr>
          <a:xfrm>
            <a:off x="1995055" y="0"/>
            <a:ext cx="14260945" cy="9144000"/>
          </a:xfrm>
          <a:prstGeom prst="rect">
            <a:avLst/>
          </a:prstGeom>
          <a:solidFill>
            <a:srgbClr val="C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775AD23-75D4-4319-B59B-CDD66429B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b="24187"/>
          <a:stretch/>
        </p:blipFill>
        <p:spPr>
          <a:xfrm>
            <a:off x="2009165" y="6425322"/>
            <a:ext cx="13582996" cy="2718678"/>
          </a:xfrm>
          <a:prstGeom prst="rect">
            <a:avLst/>
          </a:prstGeom>
        </p:spPr>
      </p:pic>
      <p:sp>
        <p:nvSpPr>
          <p:cNvPr id="24" name="Holder 2">
            <a:extLst>
              <a:ext uri="{FF2B5EF4-FFF2-40B4-BE49-F238E27FC236}">
                <a16:creationId xmlns:a16="http://schemas.microsoft.com/office/drawing/2014/main" id="{1D413CF6-ED99-9F42-BCF6-9786CB97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0" y="568961"/>
            <a:ext cx="61722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bg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D8F191FF-9478-5941-B04B-88C08C93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0" y="1804669"/>
            <a:ext cx="11836400" cy="657733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3D4B7669-FE11-C34B-AA73-1780BFEFD19E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2A2A6-9B62-4310-85FC-20B3B8C2F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2" y="348301"/>
            <a:ext cx="863201" cy="8355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D7F6D8-7152-49C3-8C61-655CFBF4C88A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EE15C60-ACCC-4C9E-A798-5F9F1F788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63" y="0"/>
            <a:ext cx="931844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BBD17BA-1C3D-4AFC-AC68-AF5EAB88FEB2}"/>
              </a:ext>
            </a:extLst>
          </p:cNvPr>
          <p:cNvSpPr txBox="1">
            <a:spLocks/>
          </p:cNvSpPr>
          <p:nvPr userDrawn="1"/>
        </p:nvSpPr>
        <p:spPr>
          <a:xfrm>
            <a:off x="3098800" y="609600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r>
              <a:rPr lang="en-US" kern="0"/>
              <a:t>Click to edit Master title style</a:t>
            </a:r>
            <a:endParaRPr lang="en-US" kern="0" dirty="0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EF4E8D90-4FC4-4E9B-B94B-5E73156D76FD}"/>
              </a:ext>
            </a:extLst>
          </p:cNvPr>
          <p:cNvSpPr txBox="1">
            <a:spLocks/>
          </p:cNvSpPr>
          <p:nvPr userDrawn="1"/>
        </p:nvSpPr>
        <p:spPr>
          <a:xfrm>
            <a:off x="3556000" y="1371601"/>
            <a:ext cx="11836400" cy="6244542"/>
          </a:xfrm>
          <a:prstGeom prst="rect">
            <a:avLst/>
          </a:prstGeom>
        </p:spPr>
        <p:txBody>
          <a:bodyPr lIns="0" tIns="0" rIns="0" bIns="0" anchor="ctr"/>
          <a:lstStyle>
            <a:lvl1pPr marL="0" eaLnBrk="1" hangingPunct="1">
              <a:defRPr sz="4800" b="1" i="0">
                <a:solidFill>
                  <a:srgbClr val="D00000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Edit Master text styles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3347817-1499-4303-9BD4-04B64304B4A2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05A5A1-12D7-4772-A230-1359B959A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3"/>
          <a:stretch/>
        </p:blipFill>
        <p:spPr>
          <a:xfrm>
            <a:off x="15175967" y="8249494"/>
            <a:ext cx="853417" cy="7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7E658-E606-46AB-A121-4250BB5DAC4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98" y="8446838"/>
            <a:ext cx="5009827" cy="431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623EC-F32C-4552-8F91-6C1296907BC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2" y="348301"/>
            <a:ext cx="863201" cy="835512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F77F5-AD8F-4879-A8D3-4F8027BA8E68}"/>
              </a:ext>
            </a:extLst>
          </p:cNvPr>
          <p:cNvCxnSpPr/>
          <p:nvPr userDrawn="1"/>
        </p:nvCxnSpPr>
        <p:spPr>
          <a:xfrm>
            <a:off x="1931836" y="0"/>
            <a:ext cx="0" cy="5627716"/>
          </a:xfrm>
          <a:prstGeom prst="line">
            <a:avLst/>
          </a:prstGeom>
          <a:ln w="38100">
            <a:solidFill>
              <a:srgbClr val="C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EB0EFA-89AE-462C-9AB7-68AD93CBB9F4}"/>
              </a:ext>
            </a:extLst>
          </p:cNvPr>
          <p:cNvCxnSpPr>
            <a:cxnSpLocks/>
          </p:cNvCxnSpPr>
          <p:nvPr userDrawn="1"/>
        </p:nvCxnSpPr>
        <p:spPr>
          <a:xfrm>
            <a:off x="9759142" y="8025880"/>
            <a:ext cx="6496858" cy="0"/>
          </a:xfrm>
          <a:prstGeom prst="line">
            <a:avLst/>
          </a:prstGeom>
          <a:ln w="38100">
            <a:solidFill>
              <a:srgbClr val="C7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9" r:id="rId4"/>
    <p:sldLayoutId id="2147483664" r:id="rId5"/>
    <p:sldLayoutId id="2147483668" r:id="rId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4361814-6C76-944D-94BA-E049AD06397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36382" y="6340609"/>
            <a:ext cx="6018415" cy="149397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/>
              <a:t>Zhenghong Tang, Professor</a:t>
            </a:r>
          </a:p>
          <a:p>
            <a:endParaRPr lang="en-US" sz="2400" b="1" dirty="0"/>
          </a:p>
          <a:p>
            <a:r>
              <a:rPr lang="en-US" sz="2400" b="1" dirty="0"/>
              <a:t>Community and Regional Planning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436D58-0733-9A4D-8354-1256CFA00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38" y="855198"/>
            <a:ext cx="6018415" cy="4668009"/>
          </a:xfrm>
        </p:spPr>
        <p:txBody>
          <a:bodyPr/>
          <a:lstStyle/>
          <a:p>
            <a:r>
              <a:rPr lang="en-US" dirty="0"/>
              <a:t>Promoting  climate resilience through integrated planning</a:t>
            </a:r>
          </a:p>
        </p:txBody>
      </p:sp>
    </p:spTree>
    <p:extLst>
      <p:ext uri="{BB962C8B-B14F-4D97-AF65-F5344CB8AC3E}">
        <p14:creationId xmlns:p14="http://schemas.microsoft.com/office/powerpoint/2010/main" val="167077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7223C8-A80A-4712-8151-5A7F37245342}"/>
              </a:ext>
            </a:extLst>
          </p:cNvPr>
          <p:cNvSpPr txBox="1"/>
          <p:nvPr/>
        </p:nvSpPr>
        <p:spPr>
          <a:xfrm>
            <a:off x="1917576" y="552181"/>
            <a:ext cx="12171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kern="0" dirty="0"/>
              <a:t>Geospatial visualization tool to address potential climate challenges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5C035-A21C-4279-8207-D326B442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36" y="1198512"/>
            <a:ext cx="8189926" cy="707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2323C1-6E3E-45CF-BA0C-FD0EBB63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513" y="1198512"/>
            <a:ext cx="6017358" cy="65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7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7223C8-A80A-4712-8151-5A7F37245342}"/>
              </a:ext>
            </a:extLst>
          </p:cNvPr>
          <p:cNvSpPr txBox="1"/>
          <p:nvPr/>
        </p:nvSpPr>
        <p:spPr>
          <a:xfrm>
            <a:off x="1917576" y="552181"/>
            <a:ext cx="12171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kern="0" dirty="0"/>
              <a:t>Geospatial visualization tool to address potential climate challenges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6292C-C46E-47E8-BCE4-BCA7708B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56" y="1136956"/>
            <a:ext cx="9152084" cy="6896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4B87E-BC5A-464A-9437-FB2AD994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645" y="1296754"/>
            <a:ext cx="5372453" cy="6338042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D2F787DE-39FF-4245-9186-46C56ED6EB6C}"/>
              </a:ext>
            </a:extLst>
          </p:cNvPr>
          <p:cNvSpPr txBox="1">
            <a:spLocks/>
          </p:cNvSpPr>
          <p:nvPr/>
        </p:nvSpPr>
        <p:spPr>
          <a:xfrm>
            <a:off x="719091" y="8073955"/>
            <a:ext cx="12260061" cy="517864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pPr algn="ctr"/>
            <a:r>
              <a:rPr lang="en-US" sz="1400" b="1" kern="0" dirty="0"/>
              <a:t>Li, Tang,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55129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1B2EBD-C741-4413-86FD-C418AB00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799" y="609600"/>
            <a:ext cx="11279819" cy="1023891"/>
          </a:xfrm>
        </p:spPr>
        <p:txBody>
          <a:bodyPr/>
          <a:lstStyle/>
          <a:p>
            <a:r>
              <a:rPr lang="en-US" sz="6000" b="1" dirty="0"/>
              <a:t>Climate Resilience projects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1CF7D3DB-A45C-4146-8679-81827AB693D7}"/>
              </a:ext>
            </a:extLst>
          </p:cNvPr>
          <p:cNvSpPr txBox="1">
            <a:spLocks/>
          </p:cNvSpPr>
          <p:nvPr/>
        </p:nvSpPr>
        <p:spPr>
          <a:xfrm>
            <a:off x="3329619" y="2225336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endParaRPr lang="en-US" kern="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7B77BCB5-AA3E-44B6-BB81-9A1A4360B594}"/>
              </a:ext>
            </a:extLst>
          </p:cNvPr>
          <p:cNvSpPr txBox="1">
            <a:spLocks/>
          </p:cNvSpPr>
          <p:nvPr/>
        </p:nvSpPr>
        <p:spPr>
          <a:xfrm>
            <a:off x="1686757" y="2311026"/>
            <a:ext cx="13902431" cy="3139863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pPr marL="742950" indent="-742950" algn="l">
              <a:buAutoNum type="arabicPeriod"/>
            </a:pPr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Adaptive planning for community resilience under extreme climate  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       (A land-grant mission service project &amp; a collaborative NOAA project)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2.   Geospatial visualization tool to address potential climate challenges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       (Funded by </a:t>
            </a:r>
            <a:r>
              <a:rPr lang="en-US" sz="3600" b="1" kern="0" dirty="0" err="1">
                <a:solidFill>
                  <a:schemeClr val="bg1">
                    <a:lumMod val="85000"/>
                  </a:schemeClr>
                </a:solidFill>
              </a:rPr>
              <a:t>NeDNR</a:t>
            </a:r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742950" indent="-742950" algn="l">
              <a:buAutoNum type="arabicPeriod" startAt="3"/>
            </a:pPr>
            <a:r>
              <a:rPr lang="en-US" sz="3600" b="1" kern="0" dirty="0"/>
              <a:t>Ecosystem (wetland) resilience research in changing climate</a:t>
            </a:r>
          </a:p>
          <a:p>
            <a:pPr algn="l"/>
            <a:r>
              <a:rPr lang="en-US" sz="3600" b="1" kern="0" dirty="0"/>
              <a:t>        (Funded by USDA, EPA and DIO)</a:t>
            </a:r>
          </a:p>
          <a:p>
            <a:pPr algn="l"/>
            <a:endParaRPr lang="en-US" sz="3600" b="1" kern="0" dirty="0"/>
          </a:p>
          <a:p>
            <a:pPr marL="742950" indent="-742950" algn="l">
              <a:buAutoNum type="arabicPeriod"/>
            </a:pP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2751651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7223C8-A80A-4712-8151-5A7F37245342}"/>
              </a:ext>
            </a:extLst>
          </p:cNvPr>
          <p:cNvSpPr txBox="1"/>
          <p:nvPr/>
        </p:nvSpPr>
        <p:spPr>
          <a:xfrm>
            <a:off x="1296140" y="490037"/>
            <a:ext cx="13218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kern="0" dirty="0"/>
              <a:t>Ecosystem (wetland) resilience research in changing climate</a:t>
            </a:r>
          </a:p>
        </p:txBody>
      </p:sp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6337C47-7A36-4D94-B835-2AB99F41C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3"/>
          <a:stretch/>
        </p:blipFill>
        <p:spPr>
          <a:xfrm>
            <a:off x="1749240" y="1280885"/>
            <a:ext cx="5867801" cy="3616012"/>
          </a:xfrm>
          <a:prstGeom prst="rect">
            <a:avLst/>
          </a:prstGeom>
        </p:spPr>
      </p:pic>
      <p:pic>
        <p:nvPicPr>
          <p:cNvPr id="7" name="Picture 6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CB8E3ED1-BFB5-41AC-96E3-55A9AD7C9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b="33215"/>
          <a:stretch/>
        </p:blipFill>
        <p:spPr>
          <a:xfrm>
            <a:off x="7905565" y="1280885"/>
            <a:ext cx="6165542" cy="3616012"/>
          </a:xfrm>
          <a:prstGeom prst="rect">
            <a:avLst/>
          </a:prstGeom>
        </p:spPr>
      </p:pic>
      <p:pic>
        <p:nvPicPr>
          <p:cNvPr id="8" name="Picture 7" descr="A sunset over a body of water&#10;&#10;Description automatically generated">
            <a:extLst>
              <a:ext uri="{FF2B5EF4-FFF2-40B4-BE49-F238E27FC236}">
                <a16:creationId xmlns:a16="http://schemas.microsoft.com/office/drawing/2014/main" id="{7DCEDBE1-6971-431E-8359-B1EDB5FB6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3" b="9489"/>
          <a:stretch/>
        </p:blipFill>
        <p:spPr>
          <a:xfrm>
            <a:off x="1749240" y="5041414"/>
            <a:ext cx="5867801" cy="3109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B5F1AE-AB0E-4EC6-8269-2BF7F878B9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2"/>
          <a:stretch/>
        </p:blipFill>
        <p:spPr>
          <a:xfrm>
            <a:off x="7905565" y="5012081"/>
            <a:ext cx="6165542" cy="3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7223C8-A80A-4712-8151-5A7F37245342}"/>
              </a:ext>
            </a:extLst>
          </p:cNvPr>
          <p:cNvSpPr txBox="1"/>
          <p:nvPr/>
        </p:nvSpPr>
        <p:spPr>
          <a:xfrm>
            <a:off x="1296140" y="490037"/>
            <a:ext cx="13218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kern="0" dirty="0"/>
              <a:t>Ecosystem (wetland) resilience research in changing climate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15150-701E-4C3F-BBE2-66DB0683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13" y="1368964"/>
            <a:ext cx="9939585" cy="6678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ED59F9-0607-4E43-85D2-993DC6E1E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245" y="2211834"/>
            <a:ext cx="4943927" cy="23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D56B-65A8-6F41-BF7A-A46185B7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0" y="568961"/>
            <a:ext cx="6172200" cy="878099"/>
          </a:xfrm>
        </p:spPr>
        <p:txBody>
          <a:bodyPr/>
          <a:lstStyle/>
          <a:p>
            <a:r>
              <a:rPr lang="en-US" sz="6000" dirty="0"/>
              <a:t>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EA099-AE85-7945-AADA-A1993EE6F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0753" y="1795791"/>
            <a:ext cx="12908132" cy="5723595"/>
          </a:xfrm>
        </p:spPr>
        <p:txBody>
          <a:bodyPr/>
          <a:lstStyle/>
          <a:p>
            <a:pPr marL="914400" indent="-914400" algn="l">
              <a:buAutoNum type="arabicPeriod"/>
            </a:pPr>
            <a:r>
              <a:rPr lang="en-US" dirty="0"/>
              <a:t>Start with the real research problem</a:t>
            </a:r>
          </a:p>
          <a:p>
            <a:pPr algn="l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          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(e.g. low-capacity of rural communities, aging infrastructure, vulnerable ecosystem)</a:t>
            </a:r>
          </a:p>
          <a:p>
            <a:pPr algn="l"/>
            <a:endParaRPr lang="en-US" sz="2400" dirty="0"/>
          </a:p>
          <a:p>
            <a:pPr algn="l"/>
            <a:r>
              <a:rPr lang="en-US" dirty="0"/>
              <a:t>2. Sharp the toolkit with expertise  </a:t>
            </a:r>
          </a:p>
          <a:p>
            <a:pPr algn="l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              (e.g. community planning, geospatial informatics, etc.)</a:t>
            </a:r>
          </a:p>
          <a:p>
            <a:pPr algn="l"/>
            <a:endParaRPr lang="en-US" sz="2400" dirty="0"/>
          </a:p>
          <a:p>
            <a:pPr algn="l"/>
            <a:r>
              <a:rPr lang="en-US" dirty="0"/>
              <a:t>2. Collaborate with interdisciplinary research team</a:t>
            </a:r>
          </a:p>
          <a:p>
            <a:pPr algn="l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              (e.g. Natural Resources, Computing/Data Science, Agriculture, Engineering, Public policy, etc.)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dirty="0"/>
              <a:t>3. Build up long-term “win-win” partnerships</a:t>
            </a:r>
          </a:p>
          <a:p>
            <a:pPr algn="l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              (e.g. Local, regional, state, federal, NGO, industry, etc.)</a:t>
            </a:r>
          </a:p>
        </p:txBody>
      </p:sp>
    </p:spTree>
    <p:extLst>
      <p:ext uri="{BB962C8B-B14F-4D97-AF65-F5344CB8AC3E}">
        <p14:creationId xmlns:p14="http://schemas.microsoft.com/office/powerpoint/2010/main" val="178585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89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1B2EBD-C741-4413-86FD-C418AB00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799" y="609600"/>
            <a:ext cx="11279819" cy="1023891"/>
          </a:xfrm>
        </p:spPr>
        <p:txBody>
          <a:bodyPr/>
          <a:lstStyle/>
          <a:p>
            <a:r>
              <a:rPr lang="en-US" sz="6000" b="1" dirty="0"/>
              <a:t>Climate Resilience projects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1CF7D3DB-A45C-4146-8679-81827AB693D7}"/>
              </a:ext>
            </a:extLst>
          </p:cNvPr>
          <p:cNvSpPr txBox="1">
            <a:spLocks/>
          </p:cNvSpPr>
          <p:nvPr/>
        </p:nvSpPr>
        <p:spPr>
          <a:xfrm>
            <a:off x="3329619" y="2225336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endParaRPr lang="en-US" kern="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7B77BCB5-AA3E-44B6-BB81-9A1A4360B594}"/>
              </a:ext>
            </a:extLst>
          </p:cNvPr>
          <p:cNvSpPr txBox="1">
            <a:spLocks/>
          </p:cNvSpPr>
          <p:nvPr/>
        </p:nvSpPr>
        <p:spPr>
          <a:xfrm>
            <a:off x="1686757" y="2311026"/>
            <a:ext cx="13902431" cy="3139863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pPr marL="742950" indent="-742950" algn="l">
              <a:buAutoNum type="arabicPeriod"/>
            </a:pPr>
            <a:r>
              <a:rPr lang="en-US" sz="3600" b="1" kern="0" dirty="0"/>
              <a:t>Adaptive planning for community resilience under extreme climate  </a:t>
            </a:r>
          </a:p>
          <a:p>
            <a:pPr algn="l"/>
            <a:r>
              <a:rPr lang="en-US" sz="3600" b="1" kern="0" dirty="0"/>
              <a:t>       (A land-grant mission service project &amp; a collaborative NOAA project)</a:t>
            </a:r>
          </a:p>
          <a:p>
            <a:pPr algn="l"/>
            <a:r>
              <a:rPr lang="en-US" sz="3600" b="1" kern="0" dirty="0"/>
              <a:t>2.   Geospatial visualization tool to address potential climate challenges</a:t>
            </a:r>
          </a:p>
          <a:p>
            <a:pPr algn="l"/>
            <a:r>
              <a:rPr lang="en-US" sz="3600" b="1" kern="0" dirty="0"/>
              <a:t>       (Funded by </a:t>
            </a:r>
            <a:r>
              <a:rPr lang="en-US" sz="3600" b="1" kern="0" dirty="0" err="1"/>
              <a:t>NeDNR</a:t>
            </a:r>
            <a:r>
              <a:rPr lang="en-US" sz="3600" b="1" kern="0" dirty="0"/>
              <a:t>)</a:t>
            </a:r>
          </a:p>
          <a:p>
            <a:pPr marL="742950" indent="-742950" algn="l">
              <a:buAutoNum type="arabicPeriod" startAt="3"/>
            </a:pPr>
            <a:r>
              <a:rPr lang="en-US" sz="3600" b="1" kern="0" dirty="0"/>
              <a:t>Ecosystem (wetland) resilience research in changing climate</a:t>
            </a:r>
          </a:p>
          <a:p>
            <a:pPr algn="l"/>
            <a:r>
              <a:rPr lang="en-US" sz="3600" b="1" kern="0" dirty="0"/>
              <a:t>        (Funded by USDA, EPA and DIO)</a:t>
            </a:r>
          </a:p>
          <a:p>
            <a:pPr algn="l"/>
            <a:endParaRPr lang="en-US" sz="3600" b="1" kern="0" dirty="0"/>
          </a:p>
          <a:p>
            <a:pPr marL="742950" indent="-742950" algn="l">
              <a:buAutoNum type="arabicPeriod"/>
            </a:pP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142451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1B2EBD-C741-4413-86FD-C418AB00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799" y="609600"/>
            <a:ext cx="11279819" cy="1023891"/>
          </a:xfrm>
        </p:spPr>
        <p:txBody>
          <a:bodyPr/>
          <a:lstStyle/>
          <a:p>
            <a:r>
              <a:rPr lang="en-US" sz="6000" b="1" dirty="0"/>
              <a:t>Climate Resilience projects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1CF7D3DB-A45C-4146-8679-81827AB693D7}"/>
              </a:ext>
            </a:extLst>
          </p:cNvPr>
          <p:cNvSpPr txBox="1">
            <a:spLocks/>
          </p:cNvSpPr>
          <p:nvPr/>
        </p:nvSpPr>
        <p:spPr>
          <a:xfrm>
            <a:off x="3329619" y="2225336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endParaRPr lang="en-US" kern="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7B77BCB5-AA3E-44B6-BB81-9A1A4360B594}"/>
              </a:ext>
            </a:extLst>
          </p:cNvPr>
          <p:cNvSpPr txBox="1">
            <a:spLocks/>
          </p:cNvSpPr>
          <p:nvPr/>
        </p:nvSpPr>
        <p:spPr>
          <a:xfrm>
            <a:off x="1686757" y="2311026"/>
            <a:ext cx="13902431" cy="3139863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pPr marL="742950" indent="-742950" algn="l">
              <a:buAutoNum type="arabicPeriod"/>
            </a:pPr>
            <a:r>
              <a:rPr lang="en-US" sz="3600" b="1" kern="0" dirty="0"/>
              <a:t>Adaptive planning for community resilience under extreme climate  </a:t>
            </a:r>
          </a:p>
          <a:p>
            <a:pPr algn="l"/>
            <a:r>
              <a:rPr lang="en-US" sz="3600" b="1" kern="0" dirty="0"/>
              <a:t>       (A land-grant mission service project &amp; a collaborative NOAA project)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2.   Geospatial visualization tool to address potential climate challenges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       (Funded by </a:t>
            </a:r>
            <a:r>
              <a:rPr lang="en-US" sz="3600" b="1" kern="0" dirty="0" err="1">
                <a:solidFill>
                  <a:schemeClr val="bg1">
                    <a:lumMod val="85000"/>
                  </a:schemeClr>
                </a:solidFill>
              </a:rPr>
              <a:t>NeDNR</a:t>
            </a:r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742950" indent="-742950" algn="l">
              <a:buAutoNum type="arabicPeriod" startAt="3"/>
            </a:pPr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Ecosystem (wetland) resilience research in changing climate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        (Funded by USDA, EPA and DIO)</a:t>
            </a:r>
          </a:p>
          <a:p>
            <a:pPr algn="l"/>
            <a:endParaRPr lang="en-US" sz="3600" b="1" kern="0" dirty="0"/>
          </a:p>
          <a:p>
            <a:pPr marL="742950" indent="-742950" algn="l">
              <a:buAutoNum type="arabicPeriod"/>
            </a:pP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81735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A flooded Winslow">
            <a:extLst>
              <a:ext uri="{FF2B5EF4-FFF2-40B4-BE49-F238E27FC236}">
                <a16:creationId xmlns:a16="http://schemas.microsoft.com/office/drawing/2014/main" id="{810CF38C-3985-48AA-9759-430C99B735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837" y="1703479"/>
            <a:ext cx="7094299" cy="48412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99BCF22-886D-4ED1-8CF6-CD1937011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65" y="1703479"/>
            <a:ext cx="7172802" cy="48412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B89138-BD0B-4C2B-9D49-52D2EC848686}"/>
              </a:ext>
            </a:extLst>
          </p:cNvPr>
          <p:cNvSpPr/>
          <p:nvPr/>
        </p:nvSpPr>
        <p:spPr>
          <a:xfrm>
            <a:off x="7704667" y="4986867"/>
            <a:ext cx="804333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E0C4A617-2741-40A2-9E40-FC8BAEC76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8" y="615392"/>
            <a:ext cx="12570778" cy="517864"/>
          </a:xfrm>
        </p:spPr>
        <p:txBody>
          <a:bodyPr/>
          <a:lstStyle/>
          <a:p>
            <a:r>
              <a:rPr lang="en-US" b="1" dirty="0"/>
              <a:t>Adaptive planning for community resilience under extreme climate </a:t>
            </a:r>
          </a:p>
        </p:txBody>
      </p:sp>
    </p:spTree>
    <p:extLst>
      <p:ext uri="{BB962C8B-B14F-4D97-AF65-F5344CB8AC3E}">
        <p14:creationId xmlns:p14="http://schemas.microsoft.com/office/powerpoint/2010/main" val="88412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6D61FC-05C2-4B69-A4DA-47BE5E438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38" y="1657618"/>
            <a:ext cx="7629068" cy="5828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C2B0F-D1DD-4F9D-AC07-F07BE360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814" y="1236133"/>
            <a:ext cx="5084986" cy="7137400"/>
          </a:xfrm>
          <a:prstGeom prst="rect">
            <a:avLst/>
          </a:prstGeo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D63CA0D2-C12D-4A70-8641-E1C7B4C8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8" y="615392"/>
            <a:ext cx="12570778" cy="517864"/>
          </a:xfrm>
        </p:spPr>
        <p:txBody>
          <a:bodyPr/>
          <a:lstStyle/>
          <a:p>
            <a:r>
              <a:rPr lang="en-US" b="1" dirty="0"/>
              <a:t>Adaptive planning for community resilience under extreme climate </a:t>
            </a:r>
          </a:p>
        </p:txBody>
      </p:sp>
    </p:spTree>
    <p:extLst>
      <p:ext uri="{BB962C8B-B14F-4D97-AF65-F5344CB8AC3E}">
        <p14:creationId xmlns:p14="http://schemas.microsoft.com/office/powerpoint/2010/main" val="304965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294C7-877D-4C5B-9AFA-2F5C43E225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67" y="1165904"/>
            <a:ext cx="4577546" cy="2953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Content Placeholder 3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FCB6DE0E-E1E5-41CD-A571-D7D2A7286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77" y="1165904"/>
            <a:ext cx="4301968" cy="2953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154DDB15-E258-49A8-989B-12D269100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78" y="4376669"/>
            <a:ext cx="4507835" cy="2953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76B6FE6-364C-489D-9B0B-D68718E58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77" y="4376669"/>
            <a:ext cx="4327185" cy="2953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FA4B32F5-9AC3-4308-B7ED-E0C69518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8" y="615392"/>
            <a:ext cx="12570778" cy="517864"/>
          </a:xfrm>
        </p:spPr>
        <p:txBody>
          <a:bodyPr/>
          <a:lstStyle/>
          <a:p>
            <a:r>
              <a:rPr lang="en-US" b="1" dirty="0"/>
              <a:t>Adaptive planning for community resilience under extreme climate </a:t>
            </a:r>
          </a:p>
        </p:txBody>
      </p:sp>
      <p:pic>
        <p:nvPicPr>
          <p:cNvPr id="15" name="Content Placeholder 2">
            <a:extLst>
              <a:ext uri="{FF2B5EF4-FFF2-40B4-BE49-F238E27FC236}">
                <a16:creationId xmlns:a16="http://schemas.microsoft.com/office/drawing/2014/main" id="{5C4E66EC-0D0B-4E1F-9A5C-C0759DA80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784" y="1165904"/>
            <a:ext cx="4970101" cy="2953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A group of people in a room&#10;&#10;Description automatically generated">
            <a:extLst>
              <a:ext uri="{FF2B5EF4-FFF2-40B4-BE49-F238E27FC236}">
                <a16:creationId xmlns:a16="http://schemas.microsoft.com/office/drawing/2014/main" id="{61967842-6CE6-4E13-A70C-5916E9F4FE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27" y="4376670"/>
            <a:ext cx="5012934" cy="29533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21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B593132-4F34-417E-9A23-692BE95C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29" y="1211802"/>
            <a:ext cx="8771138" cy="657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C52B2C50-269B-411C-A889-12A9ACED2E92}"/>
              </a:ext>
            </a:extLst>
          </p:cNvPr>
          <p:cNvSpPr txBox="1">
            <a:spLocks/>
          </p:cNvSpPr>
          <p:nvPr/>
        </p:nvSpPr>
        <p:spPr>
          <a:xfrm>
            <a:off x="1651246" y="7805079"/>
            <a:ext cx="12260061" cy="517864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pPr algn="ctr"/>
            <a:r>
              <a:rPr lang="en-US" sz="1400" b="1" kern="0" dirty="0"/>
              <a:t>Tang et al. (2010) J of Environmental Planning and Management</a:t>
            </a: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93052169-9C1A-4805-B45B-CEC0C4A9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8" y="615392"/>
            <a:ext cx="12570778" cy="517864"/>
          </a:xfrm>
        </p:spPr>
        <p:txBody>
          <a:bodyPr/>
          <a:lstStyle/>
          <a:p>
            <a:r>
              <a:rPr lang="en-US" b="1" dirty="0"/>
              <a:t>Adaptive planning for community resilience under extreme climate </a:t>
            </a:r>
          </a:p>
        </p:txBody>
      </p:sp>
    </p:spTree>
    <p:extLst>
      <p:ext uri="{BB962C8B-B14F-4D97-AF65-F5344CB8AC3E}">
        <p14:creationId xmlns:p14="http://schemas.microsoft.com/office/powerpoint/2010/main" val="158735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8F7C1-FD7D-484D-84D2-6C2E134D3C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8" y="1260322"/>
            <a:ext cx="7382623" cy="527394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FED2B-F62B-480D-9EE5-F86C30A1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360" y="6661337"/>
            <a:ext cx="4869674" cy="2235554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8B180EC7-6F39-45B8-88FC-93018F86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8" y="615392"/>
            <a:ext cx="12570778" cy="517864"/>
          </a:xfrm>
        </p:spPr>
        <p:txBody>
          <a:bodyPr/>
          <a:lstStyle/>
          <a:p>
            <a:r>
              <a:rPr lang="en-US" b="1" dirty="0"/>
              <a:t>Adaptive planning for community resilience under extreme climate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6C8C9A-8E58-44F3-ADFB-B6ED86A8F3EE}"/>
              </a:ext>
            </a:extLst>
          </p:cNvPr>
          <p:cNvSpPr txBox="1"/>
          <p:nvPr/>
        </p:nvSpPr>
        <p:spPr>
          <a:xfrm>
            <a:off x="10005134" y="1611506"/>
            <a:ext cx="4421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/>
              <a:t>A collaborative NOAA project </a:t>
            </a:r>
          </a:p>
          <a:p>
            <a:pPr algn="ctr"/>
            <a:r>
              <a:rPr lang="en-US" sz="2400" dirty="0"/>
              <a:t>Led by </a:t>
            </a:r>
            <a:r>
              <a:rPr lang="en-US" sz="2400" dirty="0" err="1"/>
              <a:t>Dr.Martha</a:t>
            </a:r>
            <a:r>
              <a:rPr lang="en-US" sz="2400" dirty="0"/>
              <a:t> Shulski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E392C-A744-445C-8660-EEF60E7B8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091" y="2920753"/>
            <a:ext cx="6126979" cy="40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1B2EBD-C741-4413-86FD-C418AB00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799" y="609600"/>
            <a:ext cx="11279819" cy="1023891"/>
          </a:xfrm>
        </p:spPr>
        <p:txBody>
          <a:bodyPr/>
          <a:lstStyle/>
          <a:p>
            <a:r>
              <a:rPr lang="en-US" sz="6000" b="1" dirty="0"/>
              <a:t>Climate Resilience projects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1CF7D3DB-A45C-4146-8679-81827AB693D7}"/>
              </a:ext>
            </a:extLst>
          </p:cNvPr>
          <p:cNvSpPr txBox="1">
            <a:spLocks/>
          </p:cNvSpPr>
          <p:nvPr/>
        </p:nvSpPr>
        <p:spPr>
          <a:xfrm>
            <a:off x="3329619" y="2225336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endParaRPr lang="en-US" kern="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7B77BCB5-AA3E-44B6-BB81-9A1A4360B594}"/>
              </a:ext>
            </a:extLst>
          </p:cNvPr>
          <p:cNvSpPr txBox="1">
            <a:spLocks/>
          </p:cNvSpPr>
          <p:nvPr/>
        </p:nvSpPr>
        <p:spPr>
          <a:xfrm>
            <a:off x="1686757" y="2311026"/>
            <a:ext cx="13902431" cy="3139863"/>
          </a:xfrm>
          <a:prstGeom prst="rect">
            <a:avLst/>
          </a:prstGeom>
        </p:spPr>
        <p:txBody>
          <a:bodyPr lIns="0" tIns="0" rIns="0" bIns="0"/>
          <a:lstStyle>
            <a:lvl1pPr algn="r" eaLnBrk="1" hangingPunct="1">
              <a:defRPr sz="3200" b="0" i="0">
                <a:solidFill>
                  <a:schemeClr val="tx1"/>
                </a:solidFill>
                <a:latin typeface="+mn-lt"/>
                <a:ea typeface="+mj-ea"/>
                <a:cs typeface="Times New Roman"/>
              </a:defRPr>
            </a:lvl1pPr>
          </a:lstStyle>
          <a:p>
            <a:pPr marL="742950" indent="-742950" algn="l">
              <a:buAutoNum type="arabicPeriod"/>
            </a:pPr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Adaptive planning for community resilience under extreme climate  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       (A land-grant mission service project &amp; a collaborative NOAA project)</a:t>
            </a:r>
          </a:p>
          <a:p>
            <a:pPr algn="l"/>
            <a:r>
              <a:rPr lang="en-US" sz="3600" b="1" kern="0" dirty="0"/>
              <a:t>2.   Geospatial visualization tool to address potential climate challenges</a:t>
            </a:r>
          </a:p>
          <a:p>
            <a:pPr algn="l"/>
            <a:r>
              <a:rPr lang="en-US" sz="3600" b="1" kern="0" dirty="0"/>
              <a:t>       (Funded by </a:t>
            </a:r>
            <a:r>
              <a:rPr lang="en-US" sz="3600" b="1" kern="0" dirty="0" err="1"/>
              <a:t>NeDNR</a:t>
            </a:r>
            <a:r>
              <a:rPr lang="en-US" sz="3600" b="1" kern="0" dirty="0"/>
              <a:t>)</a:t>
            </a:r>
          </a:p>
          <a:p>
            <a:pPr marL="742950" indent="-742950" algn="l">
              <a:buAutoNum type="arabicPeriod" startAt="3"/>
            </a:pPr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Ecosystem (wetland) resilience research in changing climate</a:t>
            </a:r>
          </a:p>
          <a:p>
            <a:pPr algn="l"/>
            <a:r>
              <a:rPr lang="en-US" sz="3600" b="1" kern="0" dirty="0">
                <a:solidFill>
                  <a:schemeClr val="bg1">
                    <a:lumMod val="85000"/>
                  </a:schemeClr>
                </a:solidFill>
              </a:rPr>
              <a:t>        (Funded by USDA, EPA and DIO)</a:t>
            </a:r>
          </a:p>
          <a:p>
            <a:pPr algn="l"/>
            <a:endParaRPr lang="en-US" sz="3600" b="1" kern="0" dirty="0"/>
          </a:p>
          <a:p>
            <a:pPr marL="742950" indent="-742950" algn="l">
              <a:buAutoNum type="arabicPeriod"/>
            </a:pP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4257258828"/>
      </p:ext>
    </p:extLst>
  </p:cSld>
  <p:clrMapOvr>
    <a:masterClrMapping/>
  </p:clrMapOvr>
</p:sld>
</file>

<file path=ppt/theme/theme1.xml><?xml version="1.0" encoding="utf-8"?>
<a:theme xmlns:a="http://schemas.openxmlformats.org/drawingml/2006/main" name="Grand Challen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itGlory-PPT-template" id="{25FF1998-5BA4-3346-9F04-C45D263CFD75}" vid="{CA984101-C6EB-4A46-A17E-53FE57953C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GritGlory-PPT-template-2</Template>
  <TotalTime>386</TotalTime>
  <Words>462</Words>
  <Application>Microsoft Office PowerPoint</Application>
  <PresentationFormat>Custom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Calibri</vt:lpstr>
      <vt:lpstr>Grand Challenges</vt:lpstr>
      <vt:lpstr>Promoting  climate resilience through integrated planning</vt:lpstr>
      <vt:lpstr>Climate Resilience projects</vt:lpstr>
      <vt:lpstr>Climate Resilience projects</vt:lpstr>
      <vt:lpstr>Adaptive planning for community resilience under extreme climate </vt:lpstr>
      <vt:lpstr>Adaptive planning for community resilience under extreme climate </vt:lpstr>
      <vt:lpstr>Adaptive planning for community resilience under extreme climate </vt:lpstr>
      <vt:lpstr>Adaptive planning for community resilience under extreme climate </vt:lpstr>
      <vt:lpstr>Adaptive planning for community resilience under extreme climate </vt:lpstr>
      <vt:lpstr>Climate Resilience projects</vt:lpstr>
      <vt:lpstr>PowerPoint Presentation</vt:lpstr>
      <vt:lpstr>PowerPoint Presentation</vt:lpstr>
      <vt:lpstr>Climate Resilience projects</vt:lpstr>
      <vt:lpstr>PowerPoint Presentation</vt:lpstr>
      <vt:lpstr>PowerPoint Presentation</vt:lpstr>
      <vt:lpstr>Highlights</vt:lpstr>
      <vt:lpstr>PowerPoint Presentation</vt:lpstr>
    </vt:vector>
  </TitlesOfParts>
  <Company>University of Nebraska-Lincoln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Fiddelke</dc:creator>
  <cp:lastModifiedBy>Zhenghong Tang</cp:lastModifiedBy>
  <cp:revision>26</cp:revision>
  <dcterms:created xsi:type="dcterms:W3CDTF">2018-09-25T20:37:23Z</dcterms:created>
  <dcterms:modified xsi:type="dcterms:W3CDTF">2021-10-06T17:26:49Z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2018-08-28T00:00:00Z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2018-08-28T00:00:00Z</vt:filetime>
  </property>
</Properties>
</file>