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6" r:id="rId2"/>
    <p:sldMasterId id="2147483674" r:id="rId3"/>
    <p:sldMasterId id="2147483676" r:id="rId4"/>
  </p:sldMasterIdLst>
  <p:notesMasterIdLst>
    <p:notesMasterId r:id="rId13"/>
  </p:notesMasterIdLst>
  <p:handoutMasterIdLst>
    <p:handoutMasterId r:id="rId14"/>
  </p:handoutMasterIdLst>
  <p:sldIdLst>
    <p:sldId id="322" r:id="rId5"/>
    <p:sldId id="296" r:id="rId6"/>
    <p:sldId id="336" r:id="rId7"/>
    <p:sldId id="328" r:id="rId8"/>
    <p:sldId id="330" r:id="rId9"/>
    <p:sldId id="333" r:id="rId10"/>
    <p:sldId id="335" r:id="rId11"/>
    <p:sldId id="32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AEB3"/>
    <a:srgbClr val="BD5928"/>
    <a:srgbClr val="DDF1F0"/>
    <a:srgbClr val="F2DBDB"/>
    <a:srgbClr val="734021"/>
    <a:srgbClr val="EEE0C5"/>
    <a:srgbClr val="D8B400"/>
    <a:srgbClr val="0A00FF"/>
    <a:srgbClr val="758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567"/>
    <p:restoredTop sz="96367" autoAdjust="0"/>
  </p:normalViewPr>
  <p:slideViewPr>
    <p:cSldViewPr snapToGrid="0" snapToObjects="1">
      <p:cViewPr varScale="1">
        <p:scale>
          <a:sx n="198" d="100"/>
          <a:sy n="198" d="100"/>
        </p:scale>
        <p:origin x="208" y="2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45BC4F-C719-EB44-A004-D5A9E66B7441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351CB1-2183-C54E-A4A7-3FB07CDEF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730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F7217-B50C-884A-88D8-769209860A25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1F69E-9BE2-C74D-9D75-08A92D773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53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65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743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98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345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215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8163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036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619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g"/><Relationship Id="rId3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371271" y="182562"/>
            <a:ext cx="45801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92680-6E63-AF4B-8482-FA0FC52C0A46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2626" y="1825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DB891-42C1-1844-9C9E-D277270A927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855133" y="2353075"/>
            <a:ext cx="10515600" cy="841105"/>
          </a:xfrm>
          <a:prstGeom prst="rect">
            <a:avLst/>
          </a:prstGeom>
          <a:effectLst>
            <a:outerShdw blurRad="50800" dist="25400" dir="5400000" algn="t" rotWithShape="0">
              <a:prstClr val="black">
                <a:alpha val="57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idx="1"/>
          </p:nvPr>
        </p:nvSpPr>
        <p:spPr>
          <a:xfrm>
            <a:off x="0" y="3270151"/>
            <a:ext cx="12192000" cy="446564"/>
          </a:xfrm>
          <a:prstGeom prst="rect">
            <a:avLst/>
          </a:prstGeom>
          <a:solidFill>
            <a:srgbClr val="A41402"/>
          </a:solidFill>
          <a:ln>
            <a:noFill/>
          </a:ln>
          <a:effectLst>
            <a:outerShdw blurRad="50800" dist="25400" dir="5400000" algn="t" rotWithShape="0">
              <a:prstClr val="black">
                <a:alpha val="60000"/>
              </a:prstClr>
            </a:outerShdw>
          </a:effectLst>
        </p:spPr>
        <p:txBody>
          <a:bodyPr vert="horz" wrap="none" lIns="914400" tIns="91440" rIns="914400" bIns="9144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79" y="6221312"/>
            <a:ext cx="399903" cy="37281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00" y="2208912"/>
            <a:ext cx="10515600" cy="841105"/>
          </a:xfrm>
          <a:prstGeom prst="rect">
            <a:avLst/>
          </a:prstGeom>
          <a:effectLst>
            <a:outerShdw blurRad="50800" dist="25400" dir="5400000" algn="t" rotWithShape="0">
              <a:prstClr val="black">
                <a:alpha val="74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371271" y="182562"/>
            <a:ext cx="45801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92680-6E63-AF4B-8482-FA0FC52C0A46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2626" y="1825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DB891-42C1-1844-9C9E-D277270A927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0" y="3270151"/>
            <a:ext cx="12192000" cy="446564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25400" dir="5400000" algn="t" rotWithShape="0">
              <a:prstClr val="black">
                <a:alpha val="60000"/>
              </a:prstClr>
            </a:outerShdw>
          </a:effectLst>
        </p:spPr>
        <p:txBody>
          <a:bodyPr vert="horz" wrap="none" lIns="914400" tIns="91440" rIns="914400" bIns="9144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2680-6E63-AF4B-8482-FA0FC52C0A46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DB891-42C1-1844-9C9E-D277270A92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2680-6E63-AF4B-8482-FA0FC52C0A46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DB891-42C1-1844-9C9E-D277270A9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416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 i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24932"/>
            <a:ext cx="10515600" cy="550335"/>
          </a:xfrm>
        </p:spPr>
        <p:txBody>
          <a:bodyPr>
            <a:noAutofit/>
          </a:bodyPr>
          <a:lstStyle>
            <a:lvl1pPr>
              <a:defRPr>
                <a:solidFill>
                  <a:srgbClr val="1F356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 i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Helvetica Light" charset="0"/>
                <a:ea typeface="Helvetica Light" charset="0"/>
                <a:cs typeface="Helvetica Light" charset="0"/>
              </a:defRPr>
            </a:lvl1pPr>
            <a:lvl2pPr>
              <a:defRPr b="0" i="0"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defRPr b="0" i="0"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defRPr b="0" i="0"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defRPr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Helvetica Light" charset="0"/>
                <a:ea typeface="Helvetica Light" charset="0"/>
                <a:cs typeface="Helvetica Light" charset="0"/>
              </a:defRPr>
            </a:lvl1pPr>
            <a:lvl2pPr>
              <a:defRPr b="0" i="0"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defRPr b="0" i="0"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defRPr b="0" i="0"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defRPr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jpg"/><Relationship Id="rId7" Type="http://schemas.openxmlformats.org/officeDocument/2006/relationships/image" Target="../media/image2.png"/><Relationship Id="rId8" Type="http://schemas.openxmlformats.org/officeDocument/2006/relationships/image" Target="../media/image3.emf"/><Relationship Id="rId9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slideLayout" Target="../slideLayouts/slideLayout9.xml"/><Relationship Id="rId6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1.xml"/><Relationship Id="rId8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3.em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5133" y="2353075"/>
            <a:ext cx="10515600" cy="841105"/>
          </a:xfrm>
          <a:prstGeom prst="rect">
            <a:avLst/>
          </a:prstGeom>
          <a:effectLst>
            <a:outerShdw blurRad="50800" dist="25400" dir="5400000" algn="t" rotWithShape="0">
              <a:prstClr val="black">
                <a:alpha val="57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3270151"/>
            <a:ext cx="12192000" cy="446564"/>
          </a:xfrm>
          <a:prstGeom prst="rect">
            <a:avLst/>
          </a:prstGeom>
          <a:solidFill>
            <a:srgbClr val="A41402"/>
          </a:solidFill>
          <a:ln>
            <a:noFill/>
          </a:ln>
          <a:effectLst>
            <a:outerShdw blurRad="50800" dist="25400" dir="5400000" algn="t" rotWithShape="0">
              <a:prstClr val="black">
                <a:alpha val="60000"/>
              </a:prstClr>
            </a:outerShdw>
          </a:effectLst>
        </p:spPr>
        <p:txBody>
          <a:bodyPr vert="horz" wrap="none" lIns="914400" tIns="91440" rIns="914400" bIns="9144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12479" y="182562"/>
            <a:ext cx="45801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92680-6E63-AF4B-8482-FA0FC52C0A46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2626" y="1825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DB891-42C1-1844-9C9E-D277270A927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42" y="1374161"/>
            <a:ext cx="1727116" cy="853921"/>
          </a:xfrm>
          <a:prstGeom prst="rect">
            <a:avLst/>
          </a:prstGeom>
          <a:effectLst/>
        </p:spPr>
      </p:pic>
      <p:cxnSp>
        <p:nvCxnSpPr>
          <p:cNvPr id="10" name="Straight Connector 9"/>
          <p:cNvCxnSpPr/>
          <p:nvPr/>
        </p:nvCxnSpPr>
        <p:spPr>
          <a:xfrm>
            <a:off x="0" y="660517"/>
            <a:ext cx="12192000" cy="0"/>
          </a:xfrm>
          <a:prstGeom prst="line">
            <a:avLst/>
          </a:prstGeom>
          <a:ln w="3175" cap="sq">
            <a:solidFill>
              <a:schemeClr val="bg1">
                <a:alpha val="57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355" y="6250377"/>
            <a:ext cx="939800" cy="368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79" y="6221312"/>
            <a:ext cx="399903" cy="37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9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bg1"/>
          </a:solidFill>
          <a:latin typeface="Lucida Grande" charset="0"/>
          <a:ea typeface="Lucida Grande" charset="0"/>
          <a:cs typeface="Lucida Grande" charset="0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000" b="0" i="0" kern="1200" spc="300">
          <a:solidFill>
            <a:schemeClr val="bg1"/>
          </a:solidFill>
          <a:latin typeface="Lucida Grande" charset="0"/>
          <a:ea typeface="Lucida Grande" charset="0"/>
          <a:cs typeface="Lucida Grande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b="0" i="0" kern="1200">
          <a:solidFill>
            <a:schemeClr val="tx1"/>
          </a:solidFill>
          <a:latin typeface="Lucida Grande" charset="0"/>
          <a:ea typeface="Lucida Grande" charset="0"/>
          <a:cs typeface="Lucida Grande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b="0" i="0" kern="1200">
          <a:solidFill>
            <a:schemeClr val="tx1"/>
          </a:solidFill>
          <a:latin typeface="Lucida Grande" charset="0"/>
          <a:ea typeface="Lucida Grande" charset="0"/>
          <a:cs typeface="Lucida Grande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Lucida Grande" charset="0"/>
          <a:ea typeface="Lucida Grande" charset="0"/>
          <a:cs typeface="Lucida Grande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Lucida Grande" charset="0"/>
          <a:ea typeface="Lucida Grande" charset="0"/>
          <a:cs typeface="Lucida Grand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02696"/>
            <a:ext cx="10515600" cy="43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192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-2" y="1076034"/>
            <a:ext cx="12192000" cy="0"/>
          </a:xfrm>
          <a:prstGeom prst="line">
            <a:avLst/>
          </a:prstGeom>
          <a:ln w="3175" cap="sq">
            <a:solidFill>
              <a:srgbClr val="1F3567">
                <a:alpha val="56863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580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rgbClr val="1F3567"/>
          </a:solidFill>
          <a:latin typeface="Lucida Grande" charset="0"/>
          <a:ea typeface="Lucida Grande" charset="0"/>
          <a:cs typeface="Lucida Grande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>
              <a:lumMod val="65000"/>
              <a:lumOff val="35000"/>
            </a:schemeClr>
          </a:solidFill>
          <a:latin typeface="Helvetica Light" charset="0"/>
          <a:ea typeface="Helvetica Light" charset="0"/>
          <a:cs typeface="Helvetica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>
              <a:lumMod val="65000"/>
              <a:lumOff val="35000"/>
            </a:schemeClr>
          </a:solidFill>
          <a:latin typeface="Helvetica Light" charset="0"/>
          <a:ea typeface="Helvetica Light" charset="0"/>
          <a:cs typeface="Helvetica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>
              <a:lumMod val="65000"/>
              <a:lumOff val="35000"/>
            </a:schemeClr>
          </a:solidFill>
          <a:latin typeface="Helvetica Light" charset="0"/>
          <a:ea typeface="Helvetica Light" charset="0"/>
          <a:cs typeface="Helvetica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>
              <a:lumMod val="65000"/>
              <a:lumOff val="35000"/>
            </a:schemeClr>
          </a:solidFill>
          <a:latin typeface="Helvetica Light" charset="0"/>
          <a:ea typeface="Helvetica Light" charset="0"/>
          <a:cs typeface="Helvetica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>
              <a:lumMod val="65000"/>
              <a:lumOff val="35000"/>
            </a:schemeClr>
          </a:solidFill>
          <a:latin typeface="Helvetica Light" charset="0"/>
          <a:ea typeface="Helvetica Light" charset="0"/>
          <a:cs typeface="Helvetica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355" y="6250377"/>
            <a:ext cx="939800" cy="368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79" y="6221312"/>
            <a:ext cx="399903" cy="37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3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376796"/>
      </p:ext>
    </p:extLst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87" y="327916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b="0" dirty="0" smtClean="0"/>
              <a:t>Climate resilience . . . To what?</a:t>
            </a:r>
            <a:endParaRPr lang="en-US" sz="4800" b="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10787" y="1291061"/>
            <a:ext cx="11473830" cy="17233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 smtClean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Unprecedented warming, shifting seasonality of precipitation.</a:t>
            </a:r>
          </a:p>
          <a:p>
            <a:r>
              <a:rPr lang="en-US" sz="3000" dirty="0" smtClean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More and worse extremes (flood, drought, heat).</a:t>
            </a:r>
          </a:p>
          <a:p>
            <a:r>
              <a:rPr lang="en-US" sz="3000" dirty="0" smtClean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Greater variability.</a:t>
            </a:r>
            <a:endParaRPr lang="en-US" sz="3000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095997" y="3269757"/>
            <a:ext cx="3738521" cy="3012230"/>
            <a:chOff x="7972988" y="2324371"/>
            <a:chExt cx="4034972" cy="338814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2989" y="2324371"/>
              <a:ext cx="4034971" cy="3026228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7972988" y="5373964"/>
              <a:ext cx="40349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+mj-lt"/>
                </a:rPr>
                <a:t>Spring snowmelt flood (Niobrara, 2019)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112" y="3355332"/>
            <a:ext cx="3645012" cy="254791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30370" y="5857859"/>
            <a:ext cx="35757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+mj-lt"/>
              </a:rPr>
              <a:t>Wildfire smoke (Summer, 2021)</a:t>
            </a:r>
            <a:endParaRPr lang="en-US" sz="1600" dirty="0">
              <a:latin typeface="+mj-lt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7" y="6537325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  <p:extLst>
      <p:ext uri="{BB962C8B-B14F-4D97-AF65-F5344CB8AC3E}">
        <p14:creationId xmlns:p14="http://schemas.microsoft.com/office/powerpoint/2010/main" val="194693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87" y="327916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b="0" dirty="0" smtClean="0"/>
              <a:t>To what . . . is up to us.</a:t>
            </a:r>
            <a:endParaRPr lang="en-US" sz="4800" b="0" dirty="0"/>
          </a:p>
        </p:txBody>
      </p:sp>
      <p:pic>
        <p:nvPicPr>
          <p:cNvPr id="5" name="Picture 4" descr="figure2_2.png">
            <a:extLst>
              <a:ext uri="{FF2B5EF4-FFF2-40B4-BE49-F238E27FC236}">
                <a16:creationId xmlns="" xmlns:a16="http://schemas.microsoft.com/office/drawing/2014/main" id="{336239F6-9A5B-ED45-B770-307F796C41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09"/>
          <a:stretch/>
        </p:blipFill>
        <p:spPr>
          <a:xfrm>
            <a:off x="4131734" y="1231758"/>
            <a:ext cx="6564876" cy="5626242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AC797AB7-A7F9-0747-88C9-1F626280F3CE}"/>
              </a:ext>
            </a:extLst>
          </p:cNvPr>
          <p:cNvSpPr/>
          <p:nvPr/>
        </p:nvSpPr>
        <p:spPr>
          <a:xfrm>
            <a:off x="5335590" y="1939911"/>
            <a:ext cx="2928300" cy="608736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368367" y="2190877"/>
            <a:ext cx="18236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BD5928"/>
                </a:solidFill>
                <a:latin typeface="+mj-lt"/>
              </a:rPr>
              <a:t>High risk</a:t>
            </a:r>
          </a:p>
          <a:p>
            <a:r>
              <a:rPr lang="en-US" sz="2400" b="1" dirty="0">
                <a:solidFill>
                  <a:srgbClr val="BD5928"/>
                </a:solidFill>
                <a:latin typeface="+mj-lt"/>
              </a:rPr>
              <a:t>Catastrophic impacts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368366" y="3749708"/>
            <a:ext cx="18236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60AEB3"/>
                </a:solidFill>
                <a:latin typeface="+mj-lt"/>
              </a:rPr>
              <a:t>Less risk</a:t>
            </a:r>
          </a:p>
          <a:p>
            <a:r>
              <a:rPr lang="en-US" sz="2400" b="1" dirty="0">
                <a:solidFill>
                  <a:srgbClr val="60AEB3"/>
                </a:solidFill>
                <a:latin typeface="+mj-lt"/>
              </a:rPr>
              <a:t>Large-scale impacts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10787" y="1454415"/>
            <a:ext cx="3906009" cy="49386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Mitigation is a </a:t>
            </a:r>
            <a:br>
              <a:rPr lang="en-US" sz="3200" dirty="0" smtClean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3200" dirty="0" smtClean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MUST.</a:t>
            </a:r>
          </a:p>
          <a:p>
            <a:endParaRPr lang="en-US" sz="3200" dirty="0" smtClean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  <a:p>
            <a:r>
              <a:rPr lang="en-US" sz="3200" dirty="0" smtClean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We are all the problem, and all</a:t>
            </a:r>
            <a:br>
              <a:rPr lang="en-US" sz="3200" dirty="0" smtClean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3200" dirty="0" smtClean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the solution.</a:t>
            </a:r>
          </a:p>
          <a:p>
            <a:endParaRPr lang="en-US" sz="3200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  <a:p>
            <a:r>
              <a:rPr lang="en-US" sz="3200" dirty="0" smtClean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Think innovation</a:t>
            </a:r>
            <a:br>
              <a:rPr lang="en-US" sz="3200" dirty="0" smtClean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3200" dirty="0" smtClean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and transformative change.</a:t>
            </a:r>
          </a:p>
        </p:txBody>
      </p:sp>
    </p:spTree>
    <p:extLst>
      <p:ext uri="{BB962C8B-B14F-4D97-AF65-F5344CB8AC3E}">
        <p14:creationId xmlns:p14="http://schemas.microsoft.com/office/powerpoint/2010/main" val="38413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87" y="327916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b="0" dirty="0" smtClean="0"/>
              <a:t>Climate resilience . . . Of what?</a:t>
            </a:r>
            <a:endParaRPr lang="en-US" sz="4800" b="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51749" y="1437618"/>
            <a:ext cx="5218487" cy="49089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Health</a:t>
            </a:r>
          </a:p>
          <a:p>
            <a:r>
              <a:rPr lang="en-US" sz="4000" dirty="0" smtClean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Agriculture</a:t>
            </a:r>
          </a:p>
          <a:p>
            <a:r>
              <a:rPr lang="en-US" sz="4000" dirty="0" smtClean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Water</a:t>
            </a:r>
          </a:p>
          <a:p>
            <a:r>
              <a:rPr lang="en-US" sz="4000" dirty="0" smtClean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Energy</a:t>
            </a:r>
          </a:p>
          <a:p>
            <a:r>
              <a:rPr lang="en-US" sz="4000" dirty="0" smtClean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Ecosystems</a:t>
            </a:r>
            <a:endParaRPr lang="en-US" sz="4000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  <a:p>
            <a:r>
              <a:rPr lang="en-US" sz="4000" dirty="0" smtClean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Communities</a:t>
            </a:r>
          </a:p>
          <a:p>
            <a:r>
              <a:rPr lang="en-US" sz="4000" dirty="0" smtClean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Built environment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739" y="1792773"/>
            <a:ext cx="4090629" cy="31205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40131" y="2506669"/>
            <a:ext cx="3232231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latin typeface="+mj-lt"/>
              </a:rPr>
              <a:t>Action requires:</a:t>
            </a:r>
          </a:p>
          <a:p>
            <a:r>
              <a:rPr lang="en-US" sz="2600" dirty="0" smtClean="0">
                <a:latin typeface="+mj-lt"/>
              </a:rPr>
              <a:t>- Recognition.</a:t>
            </a:r>
            <a:br>
              <a:rPr lang="en-US" sz="2600" dirty="0" smtClean="0">
                <a:latin typeface="+mj-lt"/>
              </a:rPr>
            </a:br>
            <a:r>
              <a:rPr lang="en-US" sz="2600" dirty="0" smtClean="0">
                <a:latin typeface="+mj-lt"/>
              </a:rPr>
              <a:t>- Relationship building.</a:t>
            </a:r>
            <a:br>
              <a:rPr lang="en-US" sz="2600" dirty="0" smtClean="0">
                <a:latin typeface="+mj-lt"/>
              </a:rPr>
            </a:br>
            <a:r>
              <a:rPr lang="en-US" sz="2600" dirty="0" smtClean="0">
                <a:latin typeface="+mj-lt"/>
              </a:rPr>
              <a:t>- Risk assessment. </a:t>
            </a:r>
            <a:endParaRPr lang="en-US" sz="26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52681" y="4947652"/>
            <a:ext cx="47243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+mj-lt"/>
              </a:rPr>
              <a:t>https://</a:t>
            </a:r>
            <a:r>
              <a:rPr lang="en-US" sz="1100" dirty="0" err="1">
                <a:latin typeface="+mj-lt"/>
              </a:rPr>
              <a:t>www.lincoln.ne.gov</a:t>
            </a:r>
            <a:r>
              <a:rPr lang="en-US" sz="1100" dirty="0">
                <a:latin typeface="+mj-lt"/>
              </a:rPr>
              <a:t>/City/Projects-Programs-Initiatives/Resilient-Lincoln</a:t>
            </a:r>
          </a:p>
        </p:txBody>
      </p:sp>
    </p:spTree>
    <p:extLst>
      <p:ext uri="{BB962C8B-B14F-4D97-AF65-F5344CB8AC3E}">
        <p14:creationId xmlns:p14="http://schemas.microsoft.com/office/powerpoint/2010/main" val="61094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/>
              <a:t>NEBRASKA STATE CLIMATE OFFICE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96738" y="312285"/>
            <a:ext cx="10416263" cy="4307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1F3567"/>
                </a:solidFill>
                <a:latin typeface="Lucida Grande" charset="0"/>
                <a:ea typeface="Lucida Grande" charset="0"/>
                <a:cs typeface="Lucida Grande" charset="0"/>
              </a:defRPr>
            </a:lvl1pPr>
          </a:lstStyle>
          <a:p>
            <a:r>
              <a:rPr lang="en-US" sz="4800" b="0" dirty="0" smtClean="0"/>
              <a:t>Perceptions matter.</a:t>
            </a:r>
            <a:endParaRPr lang="en-US" sz="4800" b="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8" t="18438" b="20417"/>
          <a:stretch/>
        </p:blipFill>
        <p:spPr>
          <a:xfrm>
            <a:off x="2063115" y="2103121"/>
            <a:ext cx="8022805" cy="41933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56361" y="3546159"/>
            <a:ext cx="6751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smtClean="0"/>
              <a:t>66%</a:t>
            </a:r>
            <a:endParaRPr lang="en-US" sz="2200" b="1"/>
          </a:p>
        </p:txBody>
      </p:sp>
      <p:sp>
        <p:nvSpPr>
          <p:cNvPr id="13" name="Rectangle 12"/>
          <p:cNvSpPr/>
          <p:nvPr/>
        </p:nvSpPr>
        <p:spPr>
          <a:xfrm>
            <a:off x="2063115" y="2260283"/>
            <a:ext cx="564356" cy="1528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63114" y="1518346"/>
            <a:ext cx="8022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latin typeface="+mj-lt"/>
              </a:rPr>
              <a:t>Yes, global warming is happening.</a:t>
            </a:r>
            <a:endParaRPr lang="en-US" sz="3200" b="1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99485" y="6259585"/>
            <a:ext cx="24833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+mj-lt"/>
              </a:rPr>
              <a:t>https://</a:t>
            </a:r>
            <a:r>
              <a:rPr lang="en-US" sz="1100" dirty="0" err="1">
                <a:latin typeface="+mj-lt"/>
              </a:rPr>
              <a:t>climatecommunication.yale.edu</a:t>
            </a:r>
            <a:r>
              <a:rPr lang="en-US" sz="1100" dirty="0">
                <a:latin typeface="+mj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26979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/>
              <a:t>NEBRASKA STATE CLIMATE OFFICE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" t="21771" b="18854"/>
          <a:stretch/>
        </p:blipFill>
        <p:spPr>
          <a:xfrm>
            <a:off x="2118634" y="2193923"/>
            <a:ext cx="8048533" cy="40719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48931" y="3608629"/>
            <a:ext cx="6751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52%</a:t>
            </a:r>
            <a:endParaRPr lang="en-US" sz="2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115075" y="1572958"/>
            <a:ext cx="8022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+mj-lt"/>
              </a:rPr>
              <a:t>It is caused mostly by humans.</a:t>
            </a:r>
            <a:endParaRPr lang="en-US" sz="3200" b="1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16455" y="2310646"/>
            <a:ext cx="564356" cy="1528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96738" y="312285"/>
            <a:ext cx="10416263" cy="4307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1F3567"/>
                </a:solidFill>
                <a:latin typeface="Lucida Grande" charset="0"/>
                <a:ea typeface="Lucida Grande" charset="0"/>
                <a:cs typeface="Lucida Grande" charset="0"/>
              </a:defRPr>
            </a:lvl1pPr>
          </a:lstStyle>
          <a:p>
            <a:r>
              <a:rPr lang="en-US" sz="4800" b="0" dirty="0" smtClean="0"/>
              <a:t>Perceptions matter.</a:t>
            </a:r>
            <a:endParaRPr lang="en-US" sz="4800" b="0" dirty="0"/>
          </a:p>
        </p:txBody>
      </p:sp>
    </p:spTree>
    <p:extLst>
      <p:ext uri="{BB962C8B-B14F-4D97-AF65-F5344CB8AC3E}">
        <p14:creationId xmlns:p14="http://schemas.microsoft.com/office/powerpoint/2010/main" val="49292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/>
              <a:t>NEBRASKA STATE CLIMATE OFFICE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2825" r="1696" b="19209"/>
          <a:stretch/>
        </p:blipFill>
        <p:spPr>
          <a:xfrm>
            <a:off x="2038026" y="2185262"/>
            <a:ext cx="7880890" cy="39753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3580" y="3528046"/>
            <a:ext cx="6751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35%</a:t>
            </a:r>
            <a:endParaRPr lang="en-US" sz="2200" b="1" dirty="0"/>
          </a:p>
        </p:txBody>
      </p:sp>
      <p:sp>
        <p:nvSpPr>
          <p:cNvPr id="6" name="Rectangle 5"/>
          <p:cNvSpPr/>
          <p:nvPr/>
        </p:nvSpPr>
        <p:spPr>
          <a:xfrm>
            <a:off x="2038026" y="2214726"/>
            <a:ext cx="635432" cy="1528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38026" y="1462016"/>
            <a:ext cx="7880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+mj-lt"/>
              </a:rPr>
              <a:t>It will harm me personally.</a:t>
            </a:r>
            <a:endParaRPr lang="en-US" sz="3200" b="1" dirty="0">
              <a:latin typeface="+mj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96738" y="312285"/>
            <a:ext cx="10416263" cy="4307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1F3567"/>
                </a:solidFill>
                <a:latin typeface="Lucida Grande" charset="0"/>
                <a:ea typeface="Lucida Grande" charset="0"/>
                <a:cs typeface="Lucida Grande" charset="0"/>
              </a:defRPr>
            </a:lvl1pPr>
          </a:lstStyle>
          <a:p>
            <a:r>
              <a:rPr lang="en-US" sz="4800" b="0" dirty="0" smtClean="0"/>
              <a:t>Perceptions matter.</a:t>
            </a:r>
            <a:endParaRPr lang="en-US" sz="4800" b="0" dirty="0"/>
          </a:p>
        </p:txBody>
      </p:sp>
    </p:spTree>
    <p:extLst>
      <p:ext uri="{BB962C8B-B14F-4D97-AF65-F5344CB8AC3E}">
        <p14:creationId xmlns:p14="http://schemas.microsoft.com/office/powerpoint/2010/main" val="187518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/>
              <a:t>NEBRASKA STATE CLIMATE OFFICE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7" t="20973" r="819" b="18758"/>
          <a:stretch/>
        </p:blipFill>
        <p:spPr>
          <a:xfrm>
            <a:off x="2123674" y="2046791"/>
            <a:ext cx="7842142" cy="41332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3580" y="3498064"/>
            <a:ext cx="6751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33%</a:t>
            </a:r>
            <a:endParaRPr lang="en-US" sz="2200" b="1" dirty="0"/>
          </a:p>
        </p:txBody>
      </p:sp>
      <p:sp>
        <p:nvSpPr>
          <p:cNvPr id="6" name="Rectangle 5"/>
          <p:cNvSpPr/>
          <p:nvPr/>
        </p:nvSpPr>
        <p:spPr>
          <a:xfrm>
            <a:off x="2123674" y="2215740"/>
            <a:ext cx="635432" cy="1528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23674" y="1462016"/>
            <a:ext cx="7842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+mj-lt"/>
              </a:rPr>
              <a:t>I talk about climate change.</a:t>
            </a:r>
            <a:endParaRPr lang="en-US" sz="3200" b="1" dirty="0">
              <a:latin typeface="+mj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96738" y="312285"/>
            <a:ext cx="10416263" cy="4307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1F3567"/>
                </a:solidFill>
                <a:latin typeface="Lucida Grande" charset="0"/>
                <a:ea typeface="Lucida Grande" charset="0"/>
                <a:cs typeface="Lucida Grande" charset="0"/>
              </a:defRPr>
            </a:lvl1pPr>
          </a:lstStyle>
          <a:p>
            <a:r>
              <a:rPr lang="en-US" sz="4800" b="0" dirty="0" smtClean="0"/>
              <a:t>Perceptions matter.</a:t>
            </a:r>
            <a:endParaRPr lang="en-US" sz="4800" b="0" dirty="0"/>
          </a:p>
        </p:txBody>
      </p:sp>
    </p:spTree>
    <p:extLst>
      <p:ext uri="{BB962C8B-B14F-4D97-AF65-F5344CB8AC3E}">
        <p14:creationId xmlns:p14="http://schemas.microsoft.com/office/powerpoint/2010/main" val="182733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4E6937A-9842-CE4A-B572-E80D2804C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632" y="0"/>
            <a:ext cx="9567863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2066" y="301810"/>
            <a:ext cx="9567863" cy="430742"/>
          </a:xfrm>
        </p:spPr>
        <p:txBody>
          <a:bodyPr>
            <a:noAutofit/>
          </a:bodyPr>
          <a:lstStyle/>
          <a:p>
            <a:r>
              <a:rPr lang="en-US" sz="4800" b="0" dirty="0" smtClean="0">
                <a:solidFill>
                  <a:srgbClr val="002060"/>
                </a:solidFill>
              </a:rPr>
              <a:t>Climate change realities</a:t>
            </a:r>
            <a:endParaRPr lang="en-US" sz="4800" b="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7" y="6537325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D87FBFC-2648-524F-96EE-6DC19F344F00}"/>
              </a:ext>
            </a:extLst>
          </p:cNvPr>
          <p:cNvSpPr txBox="1"/>
          <p:nvPr/>
        </p:nvSpPr>
        <p:spPr>
          <a:xfrm>
            <a:off x="1290631" y="1641506"/>
            <a:ext cx="9567863" cy="4208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spcAft>
                <a:spcPts val="300"/>
              </a:spcAft>
              <a:buFont typeface="Arial" charset="0"/>
              <a:buChar char="•"/>
            </a:pPr>
            <a:r>
              <a:rPr lang="en-US" sz="3500" b="1" dirty="0" smtClean="0">
                <a:latin typeface="+mj-lt"/>
              </a:rPr>
              <a:t>It is </a:t>
            </a:r>
            <a:r>
              <a:rPr lang="en-US" sz="3500" b="1" i="1" dirty="0">
                <a:latin typeface="+mj-lt"/>
              </a:rPr>
              <a:t>already </a:t>
            </a:r>
            <a:r>
              <a:rPr lang="en-US" sz="3500" b="1" i="1" dirty="0" smtClean="0">
                <a:latin typeface="+mj-lt"/>
              </a:rPr>
              <a:t>here </a:t>
            </a:r>
            <a:r>
              <a:rPr lang="en-US" sz="3500" b="1" dirty="0" smtClean="0">
                <a:latin typeface="+mj-lt"/>
              </a:rPr>
              <a:t>and </a:t>
            </a:r>
            <a:r>
              <a:rPr lang="en-US" sz="3500" b="1" i="1" dirty="0" smtClean="0">
                <a:latin typeface="+mj-lt"/>
              </a:rPr>
              <a:t>impacting us all</a:t>
            </a:r>
            <a:r>
              <a:rPr lang="en-US" sz="3500" b="1" dirty="0" smtClean="0">
                <a:latin typeface="+mj-lt"/>
              </a:rPr>
              <a:t>.</a:t>
            </a:r>
            <a:endParaRPr lang="en-US" sz="3500" b="1" dirty="0">
              <a:latin typeface="+mj-lt"/>
            </a:endParaRPr>
          </a:p>
          <a:p>
            <a:pPr marL="457200" indent="-457200">
              <a:lnSpc>
                <a:spcPct val="150000"/>
              </a:lnSpc>
              <a:spcAft>
                <a:spcPts val="300"/>
              </a:spcAft>
              <a:buFont typeface="Arial" charset="0"/>
              <a:buChar char="•"/>
            </a:pPr>
            <a:r>
              <a:rPr lang="en-US" sz="3500" b="1" dirty="0" smtClean="0">
                <a:latin typeface="+mj-lt"/>
              </a:rPr>
              <a:t>The impacts are </a:t>
            </a:r>
            <a:r>
              <a:rPr lang="en-US" sz="3500" b="1" i="1" dirty="0" smtClean="0">
                <a:latin typeface="+mj-lt"/>
              </a:rPr>
              <a:t>disproportional</a:t>
            </a:r>
            <a:r>
              <a:rPr lang="en-US" sz="3500" b="1" dirty="0" smtClean="0">
                <a:latin typeface="+mj-lt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US" sz="3500" b="1" dirty="0" smtClean="0">
                <a:latin typeface="+mj-lt"/>
              </a:rPr>
              <a:t>Action </a:t>
            </a:r>
            <a:r>
              <a:rPr lang="en-US" sz="3500" b="1" dirty="0" smtClean="0">
                <a:latin typeface="+mj-lt"/>
              </a:rPr>
              <a:t>requires </a:t>
            </a:r>
            <a:r>
              <a:rPr lang="en-US" sz="3500" b="1" i="1" dirty="0" smtClean="0">
                <a:latin typeface="+mj-lt"/>
              </a:rPr>
              <a:t>recognizing, responding and managing</a:t>
            </a:r>
            <a:r>
              <a:rPr lang="en-US" sz="3500" b="1" dirty="0" smtClean="0">
                <a:latin typeface="+mj-lt"/>
              </a:rPr>
              <a:t>.</a:t>
            </a:r>
            <a:endParaRPr lang="en-US" sz="3500" b="1" dirty="0">
              <a:latin typeface="+mj-lt"/>
            </a:endParaRP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US" sz="3500" b="1" dirty="0" smtClean="0">
                <a:latin typeface="+mj-lt"/>
              </a:rPr>
              <a:t>Action can/should occur in </a:t>
            </a:r>
            <a:r>
              <a:rPr lang="en-US" sz="3500" b="1" i="1" dirty="0" smtClean="0">
                <a:latin typeface="+mj-lt"/>
              </a:rPr>
              <a:t>creative ways</a:t>
            </a:r>
            <a:r>
              <a:rPr lang="en-US" sz="3500" b="1" dirty="0" smtClean="0">
                <a:latin typeface="+mj-lt"/>
              </a:rPr>
              <a:t>.</a:t>
            </a:r>
            <a:endParaRPr lang="en-US" sz="35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3311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SCO_theme_2017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SCO_theme_2017" id="{65624B93-A896-6E41-96AB-EC5B694321EC}" vid="{02AC286F-CF54-EA46-B121-0BFC840A7C09}"/>
    </a:ext>
  </a:extLst>
</a:theme>
</file>

<file path=ppt/theme/theme2.xml><?xml version="1.0" encoding="utf-8"?>
<a:theme xmlns:a="http://schemas.openxmlformats.org/drawingml/2006/main" name="NSCO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SCO_2017_1" id="{3599B5FB-82BC-154A-8384-B2B2088E9E90}" vid="{1E4EED4B-D287-1643-A3E1-558D942114F6}"/>
    </a:ext>
  </a:extLst>
</a:theme>
</file>

<file path=ppt/theme/theme3.xml><?xml version="1.0" encoding="utf-8"?>
<a:theme xmlns:a="http://schemas.openxmlformats.org/drawingml/2006/main" name="NSCO Closing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SCO_2017_1" id="{3599B5FB-82BC-154A-8384-B2B2088E9E90}" vid="{2A3044A2-0D05-4247-9147-69540055091D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SCO_2017_1" id="{3599B5FB-82BC-154A-8384-B2B2088E9E90}" vid="{CEAFEAE3-171E-B842-8E6B-2FA14608A98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3145</TotalTime>
  <Words>757</Words>
  <Application>Microsoft Macintosh PowerPoint</Application>
  <PresentationFormat>Widescreen</PresentationFormat>
  <Paragraphs>67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Calibri</vt:lpstr>
      <vt:lpstr>Calibri Light</vt:lpstr>
      <vt:lpstr>Helvetica</vt:lpstr>
      <vt:lpstr>Helvetica Light</vt:lpstr>
      <vt:lpstr>Lucida Grande</vt:lpstr>
      <vt:lpstr>Arial</vt:lpstr>
      <vt:lpstr>NSCO_theme_2017</vt:lpstr>
      <vt:lpstr>NSCO theme</vt:lpstr>
      <vt:lpstr>NSCO Closing Slide</vt:lpstr>
      <vt:lpstr>Custom Design</vt:lpstr>
      <vt:lpstr>Climate resilience . . . To what?</vt:lpstr>
      <vt:lpstr>To what . . . is up to us.</vt:lpstr>
      <vt:lpstr>Climate resilience . . . Of what?</vt:lpstr>
      <vt:lpstr>PowerPoint Presentation</vt:lpstr>
      <vt:lpstr>PowerPoint Presentation</vt:lpstr>
      <vt:lpstr>PowerPoint Presentation</vt:lpstr>
      <vt:lpstr>PowerPoint Presentation</vt:lpstr>
      <vt:lpstr>Climate change realities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Past, Current and Future Climate Trends</dc:title>
  <dc:creator>John Shulski</dc:creator>
  <cp:lastModifiedBy>Martha Shulski</cp:lastModifiedBy>
  <cp:revision>134</cp:revision>
  <dcterms:created xsi:type="dcterms:W3CDTF">2020-08-11T02:47:33Z</dcterms:created>
  <dcterms:modified xsi:type="dcterms:W3CDTF">2021-10-26T14:25:33Z</dcterms:modified>
</cp:coreProperties>
</file>