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0" r:id="rId4"/>
    <p:sldId id="272" r:id="rId5"/>
    <p:sldId id="273" r:id="rId6"/>
    <p:sldId id="260" r:id="rId7"/>
    <p:sldId id="262" r:id="rId8"/>
    <p:sldId id="274" r:id="rId9"/>
    <p:sldId id="266" r:id="rId10"/>
    <p:sldId id="264" r:id="rId11"/>
    <p:sldId id="265" r:id="rId12"/>
    <p:sldId id="271" r:id="rId13"/>
    <p:sldId id="267" r:id="rId14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nton Rowe" initials="CR" lastIdx="9" clrIdx="0">
    <p:extLst>
      <p:ext uri="{19B8F6BF-5375-455C-9EA6-DF929625EA0E}">
        <p15:presenceInfo xmlns:p15="http://schemas.microsoft.com/office/powerpoint/2012/main" userId="S::crowe1@unl.edu::25a44a06-39ec-4b0c-af17-48e9285396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C70000"/>
    <a:srgbClr val="B70000"/>
    <a:srgbClr val="D1D3D4"/>
    <a:srgbClr val="DD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/>
  </p:normalViewPr>
  <p:slideViewPr>
    <p:cSldViewPr snapToGrid="0">
      <p:cViewPr varScale="1">
        <p:scale>
          <a:sx n="92" d="100"/>
          <a:sy n="92" d="100"/>
        </p:scale>
        <p:origin x="672" y="192"/>
      </p:cViewPr>
      <p:guideLst>
        <p:guide orient="horz" pos="266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C7A71-9124-5849-BCC6-B1192DBB702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8F76A-A765-0142-88A8-94C46A094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8F76A-A765-0142-88A8-94C46A0948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FC753C5-0550-4B8E-9995-97FFA63D6B68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78B3DE-85B1-468C-81BF-AF7CCF8C2296}"/>
              </a:ext>
            </a:extLst>
          </p:cNvPr>
          <p:cNvSpPr/>
          <p:nvPr userDrawn="1"/>
        </p:nvSpPr>
        <p:spPr>
          <a:xfrm>
            <a:off x="0" y="6187441"/>
            <a:ext cx="6943897" cy="276061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64254-1AFA-4F28-B0CC-C49E9809B8F1}"/>
              </a:ext>
            </a:extLst>
          </p:cNvPr>
          <p:cNvSpPr/>
          <p:nvPr userDrawn="1"/>
        </p:nvSpPr>
        <p:spPr>
          <a:xfrm>
            <a:off x="0" y="266007"/>
            <a:ext cx="7057505" cy="566928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64921BF-FF99-BC44-9F2F-FC64D631838A}"/>
              </a:ext>
            </a:extLst>
          </p:cNvPr>
          <p:cNvSpPr/>
          <p:nvPr userDrawn="1"/>
        </p:nvSpPr>
        <p:spPr>
          <a:xfrm>
            <a:off x="10718800" y="16383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35654-4BF2-3749-B5BE-A2DF39E12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8409244"/>
            <a:ext cx="4724400" cy="3937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47BD7BE-CF9D-4922-A457-C59F4EA44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1"/>
          <a:stretch/>
        </p:blipFill>
        <p:spPr>
          <a:xfrm>
            <a:off x="11281158" y="1237130"/>
            <a:ext cx="4594186" cy="397264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994CC16-D772-4413-91D6-339C2E506D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52" y="0"/>
            <a:ext cx="9318448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138" y="3183784"/>
            <a:ext cx="6018415" cy="233942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ts val="6000"/>
              </a:lnSpc>
              <a:defRPr sz="7200" b="1" i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1026A8-029D-4947-9976-F4BD00BD32DA}"/>
              </a:ext>
            </a:extLst>
          </p:cNvPr>
          <p:cNvCxnSpPr/>
          <p:nvPr userDrawn="1"/>
        </p:nvCxnSpPr>
        <p:spPr>
          <a:xfrm>
            <a:off x="6891251" y="274320"/>
            <a:ext cx="0" cy="5627716"/>
          </a:xfrm>
          <a:prstGeom prst="line">
            <a:avLst/>
          </a:prstGeom>
          <a:ln w="7620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FAB341-9692-4E1C-A6F5-58CF8CFF33C1}"/>
              </a:ext>
            </a:extLst>
          </p:cNvPr>
          <p:cNvCxnSpPr>
            <a:cxnSpLocks/>
          </p:cNvCxnSpPr>
          <p:nvPr userDrawn="1"/>
        </p:nvCxnSpPr>
        <p:spPr>
          <a:xfrm>
            <a:off x="6885709" y="6184669"/>
            <a:ext cx="0" cy="2754283"/>
          </a:xfrm>
          <a:prstGeom prst="line">
            <a:avLst/>
          </a:prstGeom>
          <a:ln w="7620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5EB4E-40AF-4958-A6F5-E24F1651A61D}"/>
              </a:ext>
            </a:extLst>
          </p:cNvPr>
          <p:cNvSpPr/>
          <p:nvPr userDrawn="1"/>
        </p:nvSpPr>
        <p:spPr>
          <a:xfrm>
            <a:off x="1344706" y="0"/>
            <a:ext cx="14911294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599"/>
            <a:ext cx="11836400" cy="624454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D4D9A2A-33C0-6245-ADC5-02C6D5B1D4FA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B8FDD8-ABF1-4E18-AC17-55EEF8AF5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4148261" y="7715730"/>
            <a:ext cx="1496921" cy="129526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8CBF8FA-7964-4606-A31D-9C52F9099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6" y="0"/>
            <a:ext cx="1283234" cy="9157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4D75A-7F73-4D1B-B028-D379C60B1F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0" y="8446838"/>
            <a:ext cx="5009827" cy="4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red/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6A402E2-B918-491D-A3D0-562A8CD6D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4148261" y="7715730"/>
            <a:ext cx="1496921" cy="1295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503E4C-1FCB-4B9E-AED0-FD61B088F5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0" y="8446838"/>
            <a:ext cx="5009827" cy="431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D88FD9-C030-4438-BC06-91CEA466C9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- red/white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D88FD9-C030-4438-BC06-91CEA466C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15BD7A-0842-421E-849B-6C397FA04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98" y="8446838"/>
            <a:ext cx="5009827" cy="431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0986CB-A289-427F-AB44-0426E7AA711B}"/>
              </a:ext>
            </a:extLst>
          </p:cNvPr>
          <p:cNvCxnSpPr/>
          <p:nvPr userDrawn="1"/>
        </p:nvCxnSpPr>
        <p:spPr>
          <a:xfrm>
            <a:off x="1931836" y="0"/>
            <a:ext cx="0" cy="5627716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CA59B1-E44A-4DC6-AD6C-3E5C52D690E5}"/>
              </a:ext>
            </a:extLst>
          </p:cNvPr>
          <p:cNvCxnSpPr>
            <a:cxnSpLocks/>
          </p:cNvCxnSpPr>
          <p:nvPr userDrawn="1"/>
        </p:nvCxnSpPr>
        <p:spPr>
          <a:xfrm>
            <a:off x="9759142" y="8025880"/>
            <a:ext cx="6496858" cy="0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DC194A6-E145-4E33-955F-3F10BECE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5175967" y="8249494"/>
            <a:ext cx="853417" cy="7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9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B7A0D3-73E0-4B71-9635-D3B2420906D8}"/>
              </a:ext>
            </a:extLst>
          </p:cNvPr>
          <p:cNvSpPr/>
          <p:nvPr userDrawn="1"/>
        </p:nvSpPr>
        <p:spPr>
          <a:xfrm>
            <a:off x="1995055" y="0"/>
            <a:ext cx="14260945" cy="9144000"/>
          </a:xfrm>
          <a:prstGeom prst="rect">
            <a:avLst/>
          </a:prstGeom>
          <a:solidFill>
            <a:srgbClr val="C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775AD23-75D4-4319-B59B-CDD66429B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b="24187"/>
          <a:stretch/>
        </p:blipFill>
        <p:spPr>
          <a:xfrm>
            <a:off x="2009165" y="6425322"/>
            <a:ext cx="13582996" cy="2718678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bg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804669"/>
            <a:ext cx="11836400" cy="657733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D4B7669-FE11-C34B-AA73-1780BFEFD19E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12A2A6-9B62-4310-85FC-20B3B8C2F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D7F6D8-7152-49C3-8C61-655CFBF4C88A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EE15C60-ACCC-4C9E-A798-5F9F1F788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63" y="0"/>
            <a:ext cx="931844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BBD17BA-1C3D-4AFC-AC68-AF5EAB88FEB2}"/>
              </a:ext>
            </a:extLst>
          </p:cNvPr>
          <p:cNvSpPr txBox="1">
            <a:spLocks/>
          </p:cNvSpPr>
          <p:nvPr userDrawn="1"/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EF4E8D90-4FC4-4E9B-B94B-5E73156D76FD}"/>
              </a:ext>
            </a:extLst>
          </p:cNvPr>
          <p:cNvSpPr txBox="1">
            <a:spLocks/>
          </p:cNvSpPr>
          <p:nvPr userDrawn="1"/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 marL="0" eaLnBrk="1" hangingPunct="1">
              <a:defRPr sz="4800" b="1" i="0">
                <a:solidFill>
                  <a:srgbClr val="D00000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/>
              <a:t>Edit Master text styles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3347817-1499-4303-9BD4-04B64304B4A2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05A5A1-12D7-4772-A230-1359B959A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5175967" y="8249494"/>
            <a:ext cx="853417" cy="7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7E658-E606-46AB-A121-4250BB5DAC4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98" y="8446838"/>
            <a:ext cx="5009827" cy="431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623EC-F32C-4552-8F91-6C1296907B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DF77F5-AD8F-4879-A8D3-4F8027BA8E68}"/>
              </a:ext>
            </a:extLst>
          </p:cNvPr>
          <p:cNvCxnSpPr/>
          <p:nvPr userDrawn="1"/>
        </p:nvCxnSpPr>
        <p:spPr>
          <a:xfrm>
            <a:off x="1931836" y="0"/>
            <a:ext cx="0" cy="5627716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EB0EFA-89AE-462C-9AB7-68AD93CBB9F4}"/>
              </a:ext>
            </a:extLst>
          </p:cNvPr>
          <p:cNvCxnSpPr>
            <a:cxnSpLocks/>
          </p:cNvCxnSpPr>
          <p:nvPr userDrawn="1"/>
        </p:nvCxnSpPr>
        <p:spPr>
          <a:xfrm>
            <a:off x="9759142" y="8025880"/>
            <a:ext cx="6496858" cy="0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9" r:id="rId4"/>
    <p:sldLayoutId id="2147483664" r:id="rId5"/>
    <p:sldLayoutId id="2147483668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436D58-0733-9A4D-8354-1256CFA00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138" y="2394081"/>
            <a:ext cx="6018415" cy="3129126"/>
          </a:xfrm>
        </p:spPr>
        <p:txBody>
          <a:bodyPr/>
          <a:lstStyle/>
          <a:p>
            <a:r>
              <a:rPr lang="en-US" dirty="0"/>
              <a:t>Challenges of Regional Climate Prediction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245C6E39-17A7-8D4B-A1C7-F5B24E69662C}"/>
              </a:ext>
            </a:extLst>
          </p:cNvPr>
          <p:cNvSpPr txBox="1">
            <a:spLocks/>
          </p:cNvSpPr>
          <p:nvPr/>
        </p:nvSpPr>
        <p:spPr>
          <a:xfrm>
            <a:off x="536382" y="6159847"/>
            <a:ext cx="5987363" cy="2360479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kern="0" dirty="0">
                <a:solidFill>
                  <a:sysClr val="windowText" lastClr="000000"/>
                </a:solidFill>
                <a:ea typeface="굴림" pitchFamily="34" charset="-127"/>
              </a:rPr>
              <a:t>Ross Dixon</a:t>
            </a:r>
          </a:p>
          <a:p>
            <a:r>
              <a:rPr lang="en-US" altLang="ko-KR" sz="2000" kern="0" dirty="0" err="1">
                <a:solidFill>
                  <a:sysClr val="windowText" lastClr="000000"/>
                </a:solidFill>
                <a:ea typeface="굴림" pitchFamily="34" charset="-127"/>
              </a:rPr>
              <a:t>rddixon@unl.edu</a:t>
            </a:r>
            <a:endParaRPr lang="en-US" altLang="ko-KR" sz="2000" kern="0" dirty="0">
              <a:solidFill>
                <a:sysClr val="windowText" lastClr="000000"/>
              </a:solidFill>
              <a:ea typeface="굴림" pitchFamily="34" charset="-127"/>
            </a:endParaRPr>
          </a:p>
          <a:p>
            <a:endParaRPr lang="en-US" altLang="ko-KR" sz="1600" kern="0" dirty="0">
              <a:solidFill>
                <a:sysClr val="windowText" lastClr="000000"/>
              </a:solidFill>
              <a:ea typeface="굴림" pitchFamily="34" charset="-127"/>
            </a:endParaRPr>
          </a:p>
          <a:p>
            <a:r>
              <a:rPr lang="en-US" sz="2800" kern="0" dirty="0">
                <a:solidFill>
                  <a:sysClr val="windowText" lastClr="000000"/>
                </a:solidFill>
              </a:rPr>
              <a:t>Department of Earth and      Atmospheric Sciences</a:t>
            </a:r>
          </a:p>
          <a:p>
            <a:endParaRPr lang="en-US" sz="280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>
                <a:solidFill>
                  <a:sysClr val="windowText" lastClr="000000"/>
                </a:solidFill>
              </a:rPr>
              <a:t>26</a:t>
            </a:r>
            <a:r>
              <a:rPr lang="en-US" sz="2800" kern="0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2800" kern="0" dirty="0">
                <a:solidFill>
                  <a:sysClr val="windowText" lastClr="000000"/>
                </a:solidFill>
              </a:rPr>
              <a:t> October 2021</a:t>
            </a:r>
          </a:p>
        </p:txBody>
      </p:sp>
    </p:spTree>
    <p:extLst>
      <p:ext uri="{BB962C8B-B14F-4D97-AF65-F5344CB8AC3E}">
        <p14:creationId xmlns:p14="http://schemas.microsoft.com/office/powerpoint/2010/main" val="167077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C6EBC04-C741-3E4D-BB02-6D247DBA9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8665" y="273780"/>
            <a:ext cx="11836400" cy="595211"/>
          </a:xfrm>
        </p:spPr>
        <p:txBody>
          <a:bodyPr/>
          <a:lstStyle/>
          <a:p>
            <a:r>
              <a:rPr lang="en-US" dirty="0"/>
              <a:t>Reality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9EE24CE-294F-144C-83BB-23E91D9F28A5}"/>
              </a:ext>
            </a:extLst>
          </p:cNvPr>
          <p:cNvGrpSpPr/>
          <p:nvPr/>
        </p:nvGrpSpPr>
        <p:grpSpPr>
          <a:xfrm>
            <a:off x="3428229" y="3541412"/>
            <a:ext cx="12830211" cy="1594207"/>
            <a:chOff x="3428229" y="3541412"/>
            <a:chExt cx="12830211" cy="15942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EDE421-B617-5442-97FC-3EC102A90DDC}"/>
                </a:ext>
              </a:extLst>
            </p:cNvPr>
            <p:cNvSpPr txBox="1"/>
            <p:nvPr/>
          </p:nvSpPr>
          <p:spPr>
            <a:xfrm>
              <a:off x="3428229" y="3541412"/>
              <a:ext cx="2446341" cy="1577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Model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Precipitation 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Sensitivity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00C07D-D560-584F-9CE5-4DE6DF683225}"/>
                </a:ext>
              </a:extLst>
            </p:cNvPr>
            <p:cNvSpPr txBox="1"/>
            <p:nvPr/>
          </p:nvSpPr>
          <p:spPr>
            <a:xfrm>
              <a:off x="5490059" y="3934821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: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606DDAA-BF7D-2946-B523-04CA77BDD90A}"/>
                </a:ext>
              </a:extLst>
            </p:cNvPr>
            <p:cNvSpPr txBox="1"/>
            <p:nvPr/>
          </p:nvSpPr>
          <p:spPr>
            <a:xfrm>
              <a:off x="5139170" y="3820737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Large-Scale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Circulation Patterns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5F6F45-C92A-CD4E-A78B-B0A2218407EB}"/>
                </a:ext>
              </a:extLst>
            </p:cNvPr>
            <p:cNvSpPr txBox="1"/>
            <p:nvPr/>
          </p:nvSpPr>
          <p:spPr>
            <a:xfrm>
              <a:off x="7605978" y="3722566"/>
              <a:ext cx="3428951" cy="129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Regional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Circulation Patterns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(2D and 3D)</a:t>
              </a:r>
              <a:endParaRPr lang="en-US" sz="20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74F130-3C73-144E-A557-F09064744D74}"/>
                </a:ext>
              </a:extLst>
            </p:cNvPr>
            <p:cNvSpPr txBox="1"/>
            <p:nvPr/>
          </p:nvSpPr>
          <p:spPr>
            <a:xfrm>
              <a:off x="10221078" y="3854510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Boundary Conditions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(SST, land surface)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DB80E5-7A17-9A48-B557-512453B3EC7D}"/>
                </a:ext>
              </a:extLst>
            </p:cNvPr>
            <p:cNvSpPr txBox="1"/>
            <p:nvPr/>
          </p:nvSpPr>
          <p:spPr>
            <a:xfrm>
              <a:off x="12829489" y="3871406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Physical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Parameterizations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BCAD5C-D0F9-D14E-8504-5212F6094E7B}"/>
                </a:ext>
              </a:extLst>
            </p:cNvPr>
            <p:cNvSpPr txBox="1"/>
            <p:nvPr/>
          </p:nvSpPr>
          <p:spPr>
            <a:xfrm>
              <a:off x="7970742" y="3871406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7BC4A9-373F-9242-AFDD-35F83EE583C6}"/>
                </a:ext>
              </a:extLst>
            </p:cNvPr>
            <p:cNvSpPr txBox="1"/>
            <p:nvPr/>
          </p:nvSpPr>
          <p:spPr>
            <a:xfrm>
              <a:off x="10506800" y="3862009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984270E-5674-3741-990B-C0A7A32E0BFF}"/>
                </a:ext>
              </a:extLst>
            </p:cNvPr>
            <p:cNvSpPr txBox="1"/>
            <p:nvPr/>
          </p:nvSpPr>
          <p:spPr>
            <a:xfrm>
              <a:off x="13209132" y="3872642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391B34-C4C9-9D4A-A64B-F88B40EB1536}"/>
              </a:ext>
            </a:extLst>
          </p:cNvPr>
          <p:cNvGrpSpPr/>
          <p:nvPr/>
        </p:nvGrpSpPr>
        <p:grpSpPr>
          <a:xfrm>
            <a:off x="3426511" y="907175"/>
            <a:ext cx="12829489" cy="1413053"/>
            <a:chOff x="3426511" y="2448898"/>
            <a:chExt cx="12829489" cy="141305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FDBAB68-6CC7-3749-A934-1E91BED18B10}"/>
                </a:ext>
              </a:extLst>
            </p:cNvPr>
            <p:cNvSpPr txBox="1"/>
            <p:nvPr/>
          </p:nvSpPr>
          <p:spPr>
            <a:xfrm>
              <a:off x="3426511" y="2586726"/>
              <a:ext cx="244634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Precipitation 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Sensitivity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2CCC90-D7DC-FA4C-B448-CC2B347B1D4C}"/>
                </a:ext>
              </a:extLst>
            </p:cNvPr>
            <p:cNvSpPr txBox="1"/>
            <p:nvPr/>
          </p:nvSpPr>
          <p:spPr>
            <a:xfrm>
              <a:off x="5488341" y="2661153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: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DC7FE3-FE37-6247-A9C7-D0B9A166F1A0}"/>
                </a:ext>
              </a:extLst>
            </p:cNvPr>
            <p:cNvSpPr txBox="1"/>
            <p:nvPr/>
          </p:nvSpPr>
          <p:spPr>
            <a:xfrm>
              <a:off x="5137452" y="2547069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Large-Scale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Circulation Patterns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2DEF4F-1112-264D-9FD5-A17DCB34BDF8}"/>
                </a:ext>
              </a:extLst>
            </p:cNvPr>
            <p:cNvSpPr txBox="1"/>
            <p:nvPr/>
          </p:nvSpPr>
          <p:spPr>
            <a:xfrm>
              <a:off x="7604260" y="2448898"/>
              <a:ext cx="3428951" cy="129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Regional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Circulation Patterns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(2D and 3D)</a:t>
              </a:r>
              <a:endParaRPr lang="en-US" sz="20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9437EE6-944B-244D-B73C-63253FF9D63B}"/>
                </a:ext>
              </a:extLst>
            </p:cNvPr>
            <p:cNvSpPr txBox="1"/>
            <p:nvPr/>
          </p:nvSpPr>
          <p:spPr>
            <a:xfrm>
              <a:off x="10219360" y="2580842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Boundary Conditions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(SST, land surface)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1478F1-4823-0648-A85C-7CC1E9C81162}"/>
                </a:ext>
              </a:extLst>
            </p:cNvPr>
            <p:cNvSpPr txBox="1"/>
            <p:nvPr/>
          </p:nvSpPr>
          <p:spPr>
            <a:xfrm>
              <a:off x="12827049" y="2597738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Local Physics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(e.g. clouds)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5B6A85D-0A44-E149-AF9E-D6605D688679}"/>
                </a:ext>
              </a:extLst>
            </p:cNvPr>
            <p:cNvSpPr txBox="1"/>
            <p:nvPr/>
          </p:nvSpPr>
          <p:spPr>
            <a:xfrm>
              <a:off x="7969024" y="2597738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B7DEE1-95A8-AA4F-A5F2-F819C09C6896}"/>
                </a:ext>
              </a:extLst>
            </p:cNvPr>
            <p:cNvSpPr txBox="1"/>
            <p:nvPr/>
          </p:nvSpPr>
          <p:spPr>
            <a:xfrm>
              <a:off x="10505082" y="2588341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C9C395-4A7F-0142-AC39-B71897FDA4D7}"/>
                </a:ext>
              </a:extLst>
            </p:cNvPr>
            <p:cNvSpPr txBox="1"/>
            <p:nvPr/>
          </p:nvSpPr>
          <p:spPr>
            <a:xfrm>
              <a:off x="13207414" y="2598974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5992F874-7D03-B445-8270-B8EA86530E6F}"/>
              </a:ext>
            </a:extLst>
          </p:cNvPr>
          <p:cNvSpPr txBox="1">
            <a:spLocks/>
          </p:cNvSpPr>
          <p:nvPr/>
        </p:nvSpPr>
        <p:spPr>
          <a:xfrm>
            <a:off x="2242203" y="2425104"/>
            <a:ext cx="11836400" cy="595211"/>
          </a:xfrm>
          <a:prstGeom prst="rect">
            <a:avLst/>
          </a:prstGeom>
        </p:spPr>
        <p:txBody>
          <a:bodyPr lIns="0" tIns="0" rIns="0" bIns="0" anchor="ctr"/>
          <a:lstStyle>
            <a:lvl1pPr marL="0" eaLnBrk="1" hangingPunct="1">
              <a:defRPr sz="48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37699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735DB04-EFB9-CE48-A3E0-472028E9093A}"/>
              </a:ext>
            </a:extLst>
          </p:cNvPr>
          <p:cNvGrpSpPr/>
          <p:nvPr/>
        </p:nvGrpSpPr>
        <p:grpSpPr>
          <a:xfrm>
            <a:off x="3192669" y="5239110"/>
            <a:ext cx="11938000" cy="3797300"/>
            <a:chOff x="3192669" y="5239110"/>
            <a:chExt cx="11938000" cy="3797300"/>
          </a:xfrm>
        </p:grpSpPr>
        <p:pic>
          <p:nvPicPr>
            <p:cNvPr id="5" name="Picture 4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19242B1C-40B5-1E40-AE3C-AB7B76EA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669" y="5239110"/>
              <a:ext cx="11938000" cy="37973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8CEA1F-73E4-3943-A5F6-CE6CE21C5C85}"/>
                </a:ext>
              </a:extLst>
            </p:cNvPr>
            <p:cNvSpPr/>
            <p:nvPr/>
          </p:nvSpPr>
          <p:spPr>
            <a:xfrm>
              <a:off x="5844209" y="6096000"/>
              <a:ext cx="410817" cy="38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380862-A699-BD4C-BD25-ECF9B6FC07B2}"/>
                </a:ext>
              </a:extLst>
            </p:cNvPr>
            <p:cNvSpPr/>
            <p:nvPr/>
          </p:nvSpPr>
          <p:spPr>
            <a:xfrm>
              <a:off x="3313043" y="6096000"/>
              <a:ext cx="304800" cy="38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D43B89-FEB5-544F-8804-DA4E470893AD}"/>
                </a:ext>
              </a:extLst>
            </p:cNvPr>
            <p:cNvSpPr/>
            <p:nvPr/>
          </p:nvSpPr>
          <p:spPr>
            <a:xfrm>
              <a:off x="9545585" y="6081010"/>
              <a:ext cx="291547" cy="38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EFB09E-B8F1-2A47-98EC-6A358635948C}"/>
                </a:ext>
              </a:extLst>
            </p:cNvPr>
            <p:cNvSpPr/>
            <p:nvPr/>
          </p:nvSpPr>
          <p:spPr>
            <a:xfrm>
              <a:off x="9361357" y="6003561"/>
              <a:ext cx="639619" cy="284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43868D-221C-9C4C-AA97-BFEB7AD400E6}"/>
                </a:ext>
              </a:extLst>
            </p:cNvPr>
            <p:cNvSpPr txBox="1"/>
            <p:nvPr/>
          </p:nvSpPr>
          <p:spPr>
            <a:xfrm>
              <a:off x="6698240" y="6040425"/>
              <a:ext cx="22035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Aquaplanets</a:t>
              </a: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422A16-00F6-084D-8009-C757F4A3B77E}"/>
                </a:ext>
              </a:extLst>
            </p:cNvPr>
            <p:cNvSpPr txBox="1"/>
            <p:nvPr/>
          </p:nvSpPr>
          <p:spPr>
            <a:xfrm>
              <a:off x="3640655" y="6040425"/>
              <a:ext cx="22035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2D Simulations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ED28EA-2F61-124F-84B7-5BD36204B6E6}"/>
                </a:ext>
              </a:extLst>
            </p:cNvPr>
            <p:cNvSpPr/>
            <p:nvPr/>
          </p:nvSpPr>
          <p:spPr>
            <a:xfrm>
              <a:off x="10000976" y="6194712"/>
              <a:ext cx="4217194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884039-113D-7846-83AB-E72E00768523}"/>
                </a:ext>
              </a:extLst>
            </p:cNvPr>
            <p:cNvSpPr txBox="1"/>
            <p:nvPr/>
          </p:nvSpPr>
          <p:spPr>
            <a:xfrm>
              <a:off x="11005578" y="6025435"/>
              <a:ext cx="22035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Global Climate Models</a:t>
              </a:r>
            </a:p>
          </p:txBody>
        </p:sp>
      </p:grp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C6EBC04-C741-3E4D-BB02-6D247DBA9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8665" y="273780"/>
            <a:ext cx="11836400" cy="595211"/>
          </a:xfrm>
        </p:spPr>
        <p:txBody>
          <a:bodyPr/>
          <a:lstStyle/>
          <a:p>
            <a:r>
              <a:rPr lang="en-US" dirty="0"/>
              <a:t>Reality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9EE24CE-294F-144C-83BB-23E91D9F28A5}"/>
              </a:ext>
            </a:extLst>
          </p:cNvPr>
          <p:cNvGrpSpPr/>
          <p:nvPr/>
        </p:nvGrpSpPr>
        <p:grpSpPr>
          <a:xfrm>
            <a:off x="3428229" y="3541412"/>
            <a:ext cx="12830211" cy="1594207"/>
            <a:chOff x="3428229" y="3541412"/>
            <a:chExt cx="12830211" cy="15942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EDE421-B617-5442-97FC-3EC102A90DDC}"/>
                </a:ext>
              </a:extLst>
            </p:cNvPr>
            <p:cNvSpPr txBox="1"/>
            <p:nvPr/>
          </p:nvSpPr>
          <p:spPr>
            <a:xfrm>
              <a:off x="3428229" y="3541412"/>
              <a:ext cx="2446341" cy="1577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Model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Precipitation 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Sensitivity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00C07D-D560-584F-9CE5-4DE6DF683225}"/>
                </a:ext>
              </a:extLst>
            </p:cNvPr>
            <p:cNvSpPr txBox="1"/>
            <p:nvPr/>
          </p:nvSpPr>
          <p:spPr>
            <a:xfrm>
              <a:off x="5490059" y="3934821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: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606DDAA-BF7D-2946-B523-04CA77BDD90A}"/>
                </a:ext>
              </a:extLst>
            </p:cNvPr>
            <p:cNvSpPr txBox="1"/>
            <p:nvPr/>
          </p:nvSpPr>
          <p:spPr>
            <a:xfrm>
              <a:off x="5139170" y="3820737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Large-Scale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Circulation Patterns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5F6F45-C92A-CD4E-A78B-B0A2218407EB}"/>
                </a:ext>
              </a:extLst>
            </p:cNvPr>
            <p:cNvSpPr txBox="1"/>
            <p:nvPr/>
          </p:nvSpPr>
          <p:spPr>
            <a:xfrm>
              <a:off x="7605978" y="3722566"/>
              <a:ext cx="3428951" cy="129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Regional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Circulation Patterns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(2D and 3D)</a:t>
              </a:r>
              <a:endParaRPr lang="en-US" sz="20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74F130-3C73-144E-A557-F09064744D74}"/>
                </a:ext>
              </a:extLst>
            </p:cNvPr>
            <p:cNvSpPr txBox="1"/>
            <p:nvPr/>
          </p:nvSpPr>
          <p:spPr>
            <a:xfrm>
              <a:off x="10221078" y="3854510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Boundary Conditions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(SST, land surface)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DB80E5-7A17-9A48-B557-512453B3EC7D}"/>
                </a:ext>
              </a:extLst>
            </p:cNvPr>
            <p:cNvSpPr txBox="1"/>
            <p:nvPr/>
          </p:nvSpPr>
          <p:spPr>
            <a:xfrm>
              <a:off x="12829489" y="3871406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Physical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Parameterizations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BCAD5C-D0F9-D14E-8504-5212F6094E7B}"/>
                </a:ext>
              </a:extLst>
            </p:cNvPr>
            <p:cNvSpPr txBox="1"/>
            <p:nvPr/>
          </p:nvSpPr>
          <p:spPr>
            <a:xfrm>
              <a:off x="7970742" y="3871406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7BC4A9-373F-9242-AFDD-35F83EE583C6}"/>
                </a:ext>
              </a:extLst>
            </p:cNvPr>
            <p:cNvSpPr txBox="1"/>
            <p:nvPr/>
          </p:nvSpPr>
          <p:spPr>
            <a:xfrm>
              <a:off x="10506800" y="3862009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984270E-5674-3741-990B-C0A7A32E0BFF}"/>
                </a:ext>
              </a:extLst>
            </p:cNvPr>
            <p:cNvSpPr txBox="1"/>
            <p:nvPr/>
          </p:nvSpPr>
          <p:spPr>
            <a:xfrm>
              <a:off x="13209132" y="3872642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391B34-C4C9-9D4A-A64B-F88B40EB1536}"/>
              </a:ext>
            </a:extLst>
          </p:cNvPr>
          <p:cNvGrpSpPr/>
          <p:nvPr/>
        </p:nvGrpSpPr>
        <p:grpSpPr>
          <a:xfrm>
            <a:off x="3426511" y="907175"/>
            <a:ext cx="12829489" cy="1413053"/>
            <a:chOff x="3426511" y="2448898"/>
            <a:chExt cx="12829489" cy="141305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FDBAB68-6CC7-3749-A934-1E91BED18B10}"/>
                </a:ext>
              </a:extLst>
            </p:cNvPr>
            <p:cNvSpPr txBox="1"/>
            <p:nvPr/>
          </p:nvSpPr>
          <p:spPr>
            <a:xfrm>
              <a:off x="3426511" y="2586726"/>
              <a:ext cx="244634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Precipitation 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Sensitivity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2CCC90-D7DC-FA4C-B448-CC2B347B1D4C}"/>
                </a:ext>
              </a:extLst>
            </p:cNvPr>
            <p:cNvSpPr txBox="1"/>
            <p:nvPr/>
          </p:nvSpPr>
          <p:spPr>
            <a:xfrm>
              <a:off x="5488341" y="2661153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: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DC7FE3-FE37-6247-A9C7-D0B9A166F1A0}"/>
                </a:ext>
              </a:extLst>
            </p:cNvPr>
            <p:cNvSpPr txBox="1"/>
            <p:nvPr/>
          </p:nvSpPr>
          <p:spPr>
            <a:xfrm>
              <a:off x="5137452" y="2547069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Large-Scale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Circulation Patterns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2DEF4F-1112-264D-9FD5-A17DCB34BDF8}"/>
                </a:ext>
              </a:extLst>
            </p:cNvPr>
            <p:cNvSpPr txBox="1"/>
            <p:nvPr/>
          </p:nvSpPr>
          <p:spPr>
            <a:xfrm>
              <a:off x="7604260" y="2448898"/>
              <a:ext cx="3428951" cy="129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Regional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Circulation Patterns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(2D and 3D)</a:t>
              </a:r>
              <a:endParaRPr lang="en-US" sz="20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9437EE6-944B-244D-B73C-63253FF9D63B}"/>
                </a:ext>
              </a:extLst>
            </p:cNvPr>
            <p:cNvSpPr txBox="1"/>
            <p:nvPr/>
          </p:nvSpPr>
          <p:spPr>
            <a:xfrm>
              <a:off x="10219360" y="2580842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Boundary Conditions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(SST, land surface)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1478F1-4823-0648-A85C-7CC1E9C81162}"/>
                </a:ext>
              </a:extLst>
            </p:cNvPr>
            <p:cNvSpPr txBox="1"/>
            <p:nvPr/>
          </p:nvSpPr>
          <p:spPr>
            <a:xfrm>
              <a:off x="12827049" y="2597738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Local Physics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(e.g. clouds)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5B6A85D-0A44-E149-AF9E-D6605D688679}"/>
                </a:ext>
              </a:extLst>
            </p:cNvPr>
            <p:cNvSpPr txBox="1"/>
            <p:nvPr/>
          </p:nvSpPr>
          <p:spPr>
            <a:xfrm>
              <a:off x="7969024" y="2597738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B7DEE1-95A8-AA4F-A5F2-F819C09C6896}"/>
                </a:ext>
              </a:extLst>
            </p:cNvPr>
            <p:cNvSpPr txBox="1"/>
            <p:nvPr/>
          </p:nvSpPr>
          <p:spPr>
            <a:xfrm>
              <a:off x="10505082" y="2588341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C9C395-4A7F-0142-AC39-B71897FDA4D7}"/>
                </a:ext>
              </a:extLst>
            </p:cNvPr>
            <p:cNvSpPr txBox="1"/>
            <p:nvPr/>
          </p:nvSpPr>
          <p:spPr>
            <a:xfrm>
              <a:off x="13207414" y="2598974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5992F874-7D03-B445-8270-B8EA86530E6F}"/>
              </a:ext>
            </a:extLst>
          </p:cNvPr>
          <p:cNvSpPr txBox="1">
            <a:spLocks/>
          </p:cNvSpPr>
          <p:nvPr/>
        </p:nvSpPr>
        <p:spPr>
          <a:xfrm>
            <a:off x="2242203" y="2425104"/>
            <a:ext cx="11836400" cy="595211"/>
          </a:xfrm>
          <a:prstGeom prst="rect">
            <a:avLst/>
          </a:prstGeom>
        </p:spPr>
        <p:txBody>
          <a:bodyPr lIns="0" tIns="0" rIns="0" bIns="0" anchor="ctr"/>
          <a:lstStyle>
            <a:lvl1pPr marL="0" eaLnBrk="1" hangingPunct="1">
              <a:defRPr sz="48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99899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F597FC-57BF-490B-8BD1-8A7791F9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3400" y="88901"/>
            <a:ext cx="11836400" cy="990599"/>
          </a:xfrm>
        </p:spPr>
        <p:txBody>
          <a:bodyPr/>
          <a:lstStyle/>
          <a:p>
            <a:r>
              <a:rPr lang="en-US" dirty="0"/>
              <a:t>Regional Climate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BB3335-6AE5-8543-81A4-44885845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202" y="2072946"/>
            <a:ext cx="5190236" cy="6638036"/>
          </a:xfrm>
        </p:spPr>
        <p:txBody>
          <a:bodyPr/>
          <a:lstStyle/>
          <a:p>
            <a:pPr algn="ctr"/>
            <a:r>
              <a:rPr lang="en-US" sz="3600" b="1" dirty="0"/>
              <a:t>Increase understanding of climate dynamics and projection uncertainty 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Produce high resolution output for driving impact models, for example, agricultural and hydrological models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315CB9F-9648-154C-98F8-9F073FE83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2930" r="35787" b="54170"/>
          <a:stretch/>
        </p:blipFill>
        <p:spPr>
          <a:xfrm>
            <a:off x="1471590" y="2125201"/>
            <a:ext cx="8981614" cy="42268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E06533-D500-0E4A-AAFA-C124FD530DE6}"/>
              </a:ext>
            </a:extLst>
          </p:cNvPr>
          <p:cNvSpPr/>
          <p:nvPr/>
        </p:nvSpPr>
        <p:spPr>
          <a:xfrm>
            <a:off x="2157984" y="2279904"/>
            <a:ext cx="2194560" cy="23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D8CB0-8E33-794B-ABC4-722351A4336E}"/>
              </a:ext>
            </a:extLst>
          </p:cNvPr>
          <p:cNvSpPr/>
          <p:nvPr/>
        </p:nvSpPr>
        <p:spPr>
          <a:xfrm>
            <a:off x="6601968" y="2292096"/>
            <a:ext cx="2700528" cy="23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127361EC-4015-5A46-B37F-64D8C9ABE72A}"/>
              </a:ext>
            </a:extLst>
          </p:cNvPr>
          <p:cNvSpPr txBox="1">
            <a:spLocks/>
          </p:cNvSpPr>
          <p:nvPr/>
        </p:nvSpPr>
        <p:spPr>
          <a:xfrm>
            <a:off x="1542234" y="1633205"/>
            <a:ext cx="3773478" cy="890540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pPr algn="ctr"/>
            <a:r>
              <a:rPr lang="en-US" b="1" kern="0" dirty="0"/>
              <a:t>Global Climate Model</a:t>
            </a:r>
          </a:p>
          <a:p>
            <a:pPr algn="ctr"/>
            <a:r>
              <a:rPr lang="en-US" sz="2400" b="1" kern="0" dirty="0"/>
              <a:t>(standard CMIP output)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BE3C0EE3-F340-504C-BFCD-6A2C9C0ECEFC}"/>
              </a:ext>
            </a:extLst>
          </p:cNvPr>
          <p:cNvSpPr txBox="1">
            <a:spLocks/>
          </p:cNvSpPr>
          <p:nvPr/>
        </p:nvSpPr>
        <p:spPr>
          <a:xfrm>
            <a:off x="6070126" y="1633204"/>
            <a:ext cx="4230678" cy="879485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pPr algn="ctr"/>
            <a:r>
              <a:rPr lang="en-US" b="1" kern="0" dirty="0"/>
              <a:t>Regional Climate Model</a:t>
            </a:r>
          </a:p>
          <a:p>
            <a:pPr algn="ctr"/>
            <a:r>
              <a:rPr lang="en-US" sz="2400" b="1" kern="0" dirty="0"/>
              <a:t>(WRF run on HCC </a:t>
            </a:r>
            <a:r>
              <a:rPr lang="en-US" sz="2400" b="1" kern="0" dirty="0" err="1"/>
              <a:t>CraneOPA</a:t>
            </a:r>
            <a:r>
              <a:rPr lang="en-US" sz="2400" b="1" kern="0" dirty="0"/>
              <a:t>)</a:t>
            </a: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86A765E6-89E3-FC4A-B913-C955A1C647F3}"/>
              </a:ext>
            </a:extLst>
          </p:cNvPr>
          <p:cNvSpPr txBox="1">
            <a:spLocks/>
          </p:cNvSpPr>
          <p:nvPr/>
        </p:nvSpPr>
        <p:spPr>
          <a:xfrm>
            <a:off x="2029319" y="6420073"/>
            <a:ext cx="3566809" cy="594375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pPr algn="l"/>
            <a:r>
              <a:rPr lang="el-GR" b="1" dirty="0"/>
              <a:t>Δ</a:t>
            </a:r>
            <a:r>
              <a:rPr lang="en-US" b="1" dirty="0"/>
              <a:t>x = 50km – 200km</a:t>
            </a:r>
          </a:p>
          <a:p>
            <a:pPr algn="l"/>
            <a:r>
              <a:rPr lang="el-GR" b="1" dirty="0"/>
              <a:t>Δ</a:t>
            </a:r>
            <a:r>
              <a:rPr lang="en-US" b="1" dirty="0"/>
              <a:t>t = &gt; 6hr </a:t>
            </a:r>
            <a:endParaRPr lang="en-US" b="1" kern="0" dirty="0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9FEDF510-FF77-A44D-A12D-7FD471DAEAF7}"/>
              </a:ext>
            </a:extLst>
          </p:cNvPr>
          <p:cNvSpPr txBox="1">
            <a:spLocks/>
          </p:cNvSpPr>
          <p:nvPr/>
        </p:nvSpPr>
        <p:spPr>
          <a:xfrm>
            <a:off x="6601968" y="6420073"/>
            <a:ext cx="3566809" cy="594375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pPr algn="l"/>
            <a:r>
              <a:rPr lang="el-GR" b="1" dirty="0"/>
              <a:t>Δ</a:t>
            </a:r>
            <a:r>
              <a:rPr lang="en-US" b="1" dirty="0"/>
              <a:t>x = 4km – 20km</a:t>
            </a:r>
          </a:p>
          <a:p>
            <a:pPr algn="l"/>
            <a:r>
              <a:rPr lang="el-GR" b="1" dirty="0"/>
              <a:t>Δ</a:t>
            </a:r>
            <a:r>
              <a:rPr lang="en-US" b="1" dirty="0"/>
              <a:t>t = hourly 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53346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361814-6C76-944D-94BA-E049AD0639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6382" y="6340609"/>
            <a:ext cx="5987363" cy="8362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Ross Dixon, Assistant Professor </a:t>
            </a:r>
          </a:p>
          <a:p>
            <a:r>
              <a:rPr lang="en-US" dirty="0"/>
              <a:t>Department of Earth and Atmospheric Sciences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36D58-0733-9A4D-8354-1256CFA00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8610B-1EC8-7C40-A62F-A8711BBAD2B5}"/>
              </a:ext>
            </a:extLst>
          </p:cNvPr>
          <p:cNvSpPr/>
          <p:nvPr/>
        </p:nvSpPr>
        <p:spPr>
          <a:xfrm>
            <a:off x="0" y="10632"/>
            <a:ext cx="7081284" cy="9040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549F142-2683-C44B-A2B0-90243FFA1F14}"/>
              </a:ext>
            </a:extLst>
          </p:cNvPr>
          <p:cNvSpPr txBox="1">
            <a:spLocks/>
          </p:cNvSpPr>
          <p:nvPr/>
        </p:nvSpPr>
        <p:spPr>
          <a:xfrm>
            <a:off x="482138" y="93139"/>
            <a:ext cx="6475739" cy="8957720"/>
          </a:xfrm>
          <a:prstGeom prst="rect">
            <a:avLst/>
          </a:prstGeom>
        </p:spPr>
        <p:txBody>
          <a:bodyPr lIns="0" tIns="0" rIns="0" bIns="0" anchor="ctr"/>
          <a:lstStyle>
            <a:lvl1pPr marL="0" eaLnBrk="1" hangingPunct="1">
              <a:defRPr sz="4800" b="1" i="0">
                <a:solidFill>
                  <a:srgbClr val="D00000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kern="0" dirty="0"/>
              <a:t>Resilience to regional climate change can be addressed at UNL through:</a:t>
            </a:r>
          </a:p>
          <a:p>
            <a:endParaRPr lang="en-US" sz="4000" kern="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kern="0" dirty="0"/>
              <a:t>study of climate dynamics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kern="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kern="0" dirty="0"/>
              <a:t>connecting researchers and stakeholders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kern="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kern="0" dirty="0"/>
              <a:t>communicating climate change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AAD9E-6A31-4571-ADE2-1418C62A406A}"/>
              </a:ext>
            </a:extLst>
          </p:cNvPr>
          <p:cNvGrpSpPr/>
          <p:nvPr/>
        </p:nvGrpSpPr>
        <p:grpSpPr>
          <a:xfrm>
            <a:off x="6936577" y="10633"/>
            <a:ext cx="9319423" cy="9144000"/>
            <a:chOff x="3194888" y="0"/>
            <a:chExt cx="9319423" cy="9144000"/>
          </a:xfrm>
        </p:grpSpPr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8EE12C7B-EEFF-4C75-8F40-20FF6BE9C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863" y="0"/>
              <a:ext cx="9318448" cy="9144000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D44A069F-5ED0-422F-BFEA-E1D7ACEA3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63" b="67027"/>
            <a:stretch/>
          </p:blipFill>
          <p:spPr>
            <a:xfrm>
              <a:off x="3194888" y="2986345"/>
              <a:ext cx="6107024" cy="3015049"/>
            </a:xfrm>
            <a:prstGeom prst="rect">
              <a:avLst/>
            </a:prstGeom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3C4EF4CC-3123-4A60-AB7E-F57E7B16B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09" r="34091" b="34234"/>
            <a:stretch/>
          </p:blipFill>
          <p:spPr>
            <a:xfrm>
              <a:off x="3194888" y="82507"/>
              <a:ext cx="6141726" cy="290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18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0942DB-60A0-0246-8C66-B3CFC99397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32" y="1094739"/>
            <a:ext cx="13933967" cy="648969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C1B2EBD-C741-4413-86FD-C418AB00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615" y="7332320"/>
            <a:ext cx="11049000" cy="485139"/>
          </a:xfrm>
        </p:spPr>
        <p:txBody>
          <a:bodyPr/>
          <a:lstStyle/>
          <a:p>
            <a:r>
              <a:rPr lang="en-US" dirty="0"/>
              <a:t>IPCC AR6 </a:t>
            </a:r>
          </a:p>
        </p:txBody>
      </p:sp>
    </p:spTree>
    <p:extLst>
      <p:ext uri="{BB962C8B-B14F-4D97-AF65-F5344CB8AC3E}">
        <p14:creationId xmlns:p14="http://schemas.microsoft.com/office/powerpoint/2010/main" val="188652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56665B0-454C-764A-AA5D-0C9FBBE53D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7"/>
          <a:stretch/>
        </p:blipFill>
        <p:spPr>
          <a:xfrm>
            <a:off x="1531385" y="1087778"/>
            <a:ext cx="12808243" cy="606232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C1B2EBD-C741-4413-86FD-C418AB00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815" y="7013552"/>
            <a:ext cx="11049000" cy="485139"/>
          </a:xfrm>
        </p:spPr>
        <p:txBody>
          <a:bodyPr/>
          <a:lstStyle/>
          <a:p>
            <a:r>
              <a:rPr lang="en-US" dirty="0"/>
              <a:t>IPCC AR6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FF50E-30C4-294E-9F38-9910FBDA649D}"/>
              </a:ext>
            </a:extLst>
          </p:cNvPr>
          <p:cNvSpPr/>
          <p:nvPr/>
        </p:nvSpPr>
        <p:spPr>
          <a:xfrm>
            <a:off x="1531385" y="1193800"/>
            <a:ext cx="564115" cy="52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4A227AC-0410-4445-8299-BE6D1677B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814" y="2210008"/>
            <a:ext cx="3339201" cy="31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7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361814-6C76-944D-94BA-E049AD0639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6382" y="6340609"/>
            <a:ext cx="5987363" cy="8362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Ross Dixon, Assistant Professor </a:t>
            </a:r>
          </a:p>
          <a:p>
            <a:r>
              <a:rPr lang="en-US" dirty="0"/>
              <a:t>Department of Earth and Atmospheric Sciences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36D58-0733-9A4D-8354-1256CFA00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8610B-1EC8-7C40-A62F-A8711BBAD2B5}"/>
              </a:ext>
            </a:extLst>
          </p:cNvPr>
          <p:cNvSpPr/>
          <p:nvPr/>
        </p:nvSpPr>
        <p:spPr>
          <a:xfrm>
            <a:off x="-114300" y="-191977"/>
            <a:ext cx="16370300" cy="9577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D951D81C-CD7E-8E40-AB9F-86E3EA1B8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 b="18082"/>
          <a:stretch/>
        </p:blipFill>
        <p:spPr>
          <a:xfrm>
            <a:off x="-213783" y="486737"/>
            <a:ext cx="4363495" cy="6066464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8C1BFA40-4FBD-5D45-A24A-DC1329A26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 b="3594"/>
          <a:stretch/>
        </p:blipFill>
        <p:spPr>
          <a:xfrm>
            <a:off x="8159055" y="-38100"/>
            <a:ext cx="4176166" cy="692150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21D6FED-A993-594D-A510-8EFA90BAC4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"/>
          <a:stretch/>
        </p:blipFill>
        <p:spPr>
          <a:xfrm>
            <a:off x="12121438" y="2036282"/>
            <a:ext cx="4239480" cy="7239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167D08A-2436-844B-8E11-CA7CC64F0C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" b="3074"/>
          <a:stretch/>
        </p:blipFill>
        <p:spPr>
          <a:xfrm>
            <a:off x="3881521" y="1303964"/>
            <a:ext cx="4358396" cy="70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361814-6C76-944D-94BA-E049AD0639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6382" y="6340609"/>
            <a:ext cx="5987363" cy="8362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Ross Dixon, Assistant Professor </a:t>
            </a:r>
          </a:p>
          <a:p>
            <a:r>
              <a:rPr lang="en-US" dirty="0"/>
              <a:t>Department of Earth and Atmospheric Sciences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36D58-0733-9A4D-8354-1256CFA00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8610B-1EC8-7C40-A62F-A8711BBAD2B5}"/>
              </a:ext>
            </a:extLst>
          </p:cNvPr>
          <p:cNvSpPr/>
          <p:nvPr/>
        </p:nvSpPr>
        <p:spPr>
          <a:xfrm>
            <a:off x="-114300" y="-191977"/>
            <a:ext cx="16370300" cy="9577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Visit to Climate Smart Village in </a:t>
            </a:r>
            <a:r>
              <a:rPr lang="en-US" dirty="0" err="1"/>
              <a:t>Kaffrine</a:t>
            </a:r>
            <a:r>
              <a:rPr lang="en-US" dirty="0"/>
              <a:t> Region of Senegal, June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DFA9CA-A0DD-EC41-9658-39B3FDDCB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17884" t="11815" r="15080" b="14984"/>
          <a:stretch/>
        </p:blipFill>
        <p:spPr>
          <a:xfrm>
            <a:off x="1" y="69850"/>
            <a:ext cx="9575800" cy="784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F80FB7-13A9-9E4C-A1CE-4F45ED904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t="5967" b="15649"/>
          <a:stretch/>
        </p:blipFill>
        <p:spPr>
          <a:xfrm>
            <a:off x="7721600" y="228600"/>
            <a:ext cx="771267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2D38A-2687-B849-827D-87C6F67E8B6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094104" y="4302480"/>
            <a:ext cx="6679758" cy="50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BBA80F-DA95-E04F-9809-46072FC4D29D}"/>
              </a:ext>
            </a:extLst>
          </p:cNvPr>
          <p:cNvSpPr txBox="1"/>
          <p:nvPr/>
        </p:nvSpPr>
        <p:spPr>
          <a:xfrm>
            <a:off x="210731" y="121791"/>
            <a:ext cx="7167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Visit to Climate Smart Village in </a:t>
            </a:r>
            <a:r>
              <a:rPr lang="en-US" sz="2800" dirty="0" err="1"/>
              <a:t>Kaffrine</a:t>
            </a:r>
            <a:r>
              <a:rPr lang="en-US" sz="2800" dirty="0"/>
              <a:t> Region of Senegal, June 2019</a:t>
            </a:r>
          </a:p>
        </p:txBody>
      </p:sp>
    </p:spTree>
    <p:extLst>
      <p:ext uri="{BB962C8B-B14F-4D97-AF65-F5344CB8AC3E}">
        <p14:creationId xmlns:p14="http://schemas.microsoft.com/office/powerpoint/2010/main" val="195686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670E81CC-3F94-6D41-8107-8EF4D58C0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65198"/>
          <a:stretch/>
        </p:blipFill>
        <p:spPr>
          <a:xfrm>
            <a:off x="11508317" y="3394920"/>
            <a:ext cx="4363495" cy="1846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5D5B15-1EA9-6A45-9961-65542E118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17884" t="29537" r="37929" b="20439"/>
          <a:stretch/>
        </p:blipFill>
        <p:spPr>
          <a:xfrm>
            <a:off x="12306301" y="5172279"/>
            <a:ext cx="4363495" cy="370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70B3247-1B65-4449-88E6-9FF09BDEA1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 b="78364"/>
          <a:stretch/>
        </p:blipFill>
        <p:spPr>
          <a:xfrm>
            <a:off x="6927155" y="3314700"/>
            <a:ext cx="4176166" cy="1354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FA731-9E60-5A4C-AE6F-5755EF68E58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058211" y="382841"/>
            <a:ext cx="3695506" cy="2771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E7218D-D2B1-8F4C-A9AD-9621C60477AA}"/>
              </a:ext>
            </a:extLst>
          </p:cNvPr>
          <p:cNvGrpSpPr/>
          <p:nvPr/>
        </p:nvGrpSpPr>
        <p:grpSpPr>
          <a:xfrm>
            <a:off x="0" y="2692400"/>
            <a:ext cx="5407012" cy="2847742"/>
            <a:chOff x="168288" y="2705100"/>
            <a:chExt cx="5407012" cy="2847742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C8AF996A-5B67-CA46-AAB4-B5F629C92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88" y="2705100"/>
              <a:ext cx="5407012" cy="28477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B40E4C-B976-6E44-A3D1-21003764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" y="5254392"/>
              <a:ext cx="1746250" cy="209550"/>
            </a:xfrm>
            <a:prstGeom prst="rect">
              <a:avLst/>
            </a:prstGeom>
          </p:spPr>
        </p:pic>
      </p:grpSp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F5DF20-A197-3F41-BA90-47C87F98E1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21" y="5603642"/>
            <a:ext cx="3746413" cy="1679808"/>
          </a:xfrm>
          <a:prstGeom prst="rect">
            <a:avLst/>
          </a:prstGeom>
        </p:spPr>
      </p:pic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3EBB584-5FC4-EC42-AD09-AE7726EB97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1500" cy="1651298"/>
          </a:xfrm>
          <a:prstGeom prst="rect">
            <a:avLst/>
          </a:prstGeom>
        </p:spPr>
      </p:pic>
      <p:pic>
        <p:nvPicPr>
          <p:cNvPr id="17" name="Picture 1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094F198F-4CB4-A646-AD28-D43419FA3F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753099"/>
            <a:ext cx="3999382" cy="20696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CC5C1B-349F-9140-8DB5-A64667A0133D}"/>
              </a:ext>
            </a:extLst>
          </p:cNvPr>
          <p:cNvSpPr/>
          <p:nvPr/>
        </p:nvSpPr>
        <p:spPr>
          <a:xfrm>
            <a:off x="269306" y="7539341"/>
            <a:ext cx="16675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Jeremy O'Brien</a:t>
            </a:r>
          </a:p>
        </p:txBody>
      </p:sp>
    </p:spTree>
    <p:extLst>
      <p:ext uri="{BB962C8B-B14F-4D97-AF65-F5344CB8AC3E}">
        <p14:creationId xmlns:p14="http://schemas.microsoft.com/office/powerpoint/2010/main" val="231789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F597FC-57BF-490B-8BD1-8A7791F9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0" y="175432"/>
            <a:ext cx="11836400" cy="994627"/>
          </a:xfrm>
        </p:spPr>
        <p:txBody>
          <a:bodyPr/>
          <a:lstStyle/>
          <a:p>
            <a:r>
              <a:rPr lang="en-US" dirty="0"/>
              <a:t>Uncertainty in Regional Climate Change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E917C89-37CA-D34D-83C8-C4359A550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80" t="67051" b="6342"/>
          <a:stretch/>
        </p:blipFill>
        <p:spPr>
          <a:xfrm>
            <a:off x="1727201" y="2128424"/>
            <a:ext cx="6610235" cy="4725718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AA70688-A5B5-0A40-93BA-5F0322278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2" t="93013"/>
          <a:stretch/>
        </p:blipFill>
        <p:spPr>
          <a:xfrm>
            <a:off x="1508094" y="6786785"/>
            <a:ext cx="7102508" cy="444602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94899DCF-7126-064A-BFCB-402022BC1899}"/>
              </a:ext>
            </a:extLst>
          </p:cNvPr>
          <p:cNvSpPr txBox="1">
            <a:spLocks/>
          </p:cNvSpPr>
          <p:nvPr/>
        </p:nvSpPr>
        <p:spPr>
          <a:xfrm>
            <a:off x="-2559164" y="7820661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r>
              <a:rPr lang="en-US" sz="2400" dirty="0" err="1"/>
              <a:t>Almazroui</a:t>
            </a:r>
            <a:r>
              <a:rPr lang="en-US" sz="2400" dirty="0"/>
              <a:t> et al. (2021)</a:t>
            </a:r>
          </a:p>
          <a:p>
            <a:r>
              <a:rPr lang="en-US" sz="2400" i="1" dirty="0"/>
              <a:t>Earth Syst. Environ.</a:t>
            </a:r>
            <a:r>
              <a:rPr lang="en-US" sz="2400" dirty="0"/>
              <a:t> </a:t>
            </a:r>
          </a:p>
          <a:p>
            <a:r>
              <a:rPr lang="en-US" dirty="0"/>
              <a:t> </a:t>
            </a:r>
            <a:endParaRPr lang="en-US" kern="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C1B2EBD-C741-4413-86FD-C418AB00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26" y="1197849"/>
            <a:ext cx="7311968" cy="485139"/>
          </a:xfrm>
        </p:spPr>
        <p:txBody>
          <a:bodyPr/>
          <a:lstStyle/>
          <a:p>
            <a:pPr algn="ctr"/>
            <a:r>
              <a:rPr lang="en-US" dirty="0"/>
              <a:t>Ensemble Mean Precipitation Change </a:t>
            </a:r>
            <a:br>
              <a:rPr lang="en-US" dirty="0"/>
            </a:br>
            <a:r>
              <a:rPr lang="en-US" dirty="0"/>
              <a:t>2080-2099 minus 1995-2014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A8A82-13FA-C249-A627-AAA3B9D67B2A}"/>
              </a:ext>
            </a:extLst>
          </p:cNvPr>
          <p:cNvSpPr/>
          <p:nvPr/>
        </p:nvSpPr>
        <p:spPr>
          <a:xfrm>
            <a:off x="3073922" y="7190365"/>
            <a:ext cx="4698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Precipitation Change (Percent) </a:t>
            </a:r>
          </a:p>
        </p:txBody>
      </p:sp>
    </p:spTree>
    <p:extLst>
      <p:ext uri="{BB962C8B-B14F-4D97-AF65-F5344CB8AC3E}">
        <p14:creationId xmlns:p14="http://schemas.microsoft.com/office/powerpoint/2010/main" val="88412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F597FC-57BF-490B-8BD1-8A7791F9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0" y="175432"/>
            <a:ext cx="11836400" cy="994627"/>
          </a:xfrm>
        </p:spPr>
        <p:txBody>
          <a:bodyPr/>
          <a:lstStyle/>
          <a:p>
            <a:r>
              <a:rPr lang="en-US" dirty="0"/>
              <a:t>Uncertainty in Regional Climate Change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E917C89-37CA-D34D-83C8-C4359A550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80" t="67051" b="6342"/>
          <a:stretch/>
        </p:blipFill>
        <p:spPr>
          <a:xfrm>
            <a:off x="1727201" y="2128424"/>
            <a:ext cx="6610235" cy="4725718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AA70688-A5B5-0A40-93BA-5F0322278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2" t="93013"/>
          <a:stretch/>
        </p:blipFill>
        <p:spPr>
          <a:xfrm>
            <a:off x="1508094" y="6786785"/>
            <a:ext cx="7102508" cy="44460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F8E9B81-BA8E-F24A-B4EF-3F48F4E02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394" y="1245380"/>
            <a:ext cx="5662405" cy="7060420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94899DCF-7126-064A-BFCB-402022BC1899}"/>
              </a:ext>
            </a:extLst>
          </p:cNvPr>
          <p:cNvSpPr txBox="1">
            <a:spLocks/>
          </p:cNvSpPr>
          <p:nvPr/>
        </p:nvSpPr>
        <p:spPr>
          <a:xfrm>
            <a:off x="-2559164" y="7820661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r>
              <a:rPr lang="en-US" sz="2400" dirty="0" err="1"/>
              <a:t>Almazroui</a:t>
            </a:r>
            <a:r>
              <a:rPr lang="en-US" sz="2400" dirty="0"/>
              <a:t> et al. (2021)</a:t>
            </a:r>
          </a:p>
          <a:p>
            <a:r>
              <a:rPr lang="en-US" sz="2400" i="1" dirty="0"/>
              <a:t>Earth Syst. Environ.</a:t>
            </a:r>
            <a:r>
              <a:rPr lang="en-US" sz="2400" dirty="0"/>
              <a:t> </a:t>
            </a:r>
          </a:p>
          <a:p>
            <a:r>
              <a:rPr lang="en-US" dirty="0"/>
              <a:t> </a:t>
            </a:r>
            <a:endParaRPr lang="en-US" kern="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C1B2EBD-C741-4413-86FD-C418AB00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26" y="1197849"/>
            <a:ext cx="7311968" cy="485139"/>
          </a:xfrm>
        </p:spPr>
        <p:txBody>
          <a:bodyPr/>
          <a:lstStyle/>
          <a:p>
            <a:pPr algn="ctr"/>
            <a:r>
              <a:rPr lang="en-US" dirty="0"/>
              <a:t>Ensemble Mean Precipitation Change </a:t>
            </a:r>
            <a:br>
              <a:rPr lang="en-US" dirty="0"/>
            </a:br>
            <a:r>
              <a:rPr lang="en-US" dirty="0"/>
              <a:t>2080-2099 minus 1995-2014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A8A82-13FA-C249-A627-AAA3B9D67B2A}"/>
              </a:ext>
            </a:extLst>
          </p:cNvPr>
          <p:cNvSpPr/>
          <p:nvPr/>
        </p:nvSpPr>
        <p:spPr>
          <a:xfrm>
            <a:off x="3073922" y="7190365"/>
            <a:ext cx="4698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Precipitation Change (Percent) </a:t>
            </a: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87A47A73-71F6-F140-A536-1BE841DB64D6}"/>
              </a:ext>
            </a:extLst>
          </p:cNvPr>
          <p:cNvSpPr txBox="1">
            <a:spLocks/>
          </p:cNvSpPr>
          <p:nvPr/>
        </p:nvSpPr>
        <p:spPr>
          <a:xfrm>
            <a:off x="8128000" y="1832317"/>
            <a:ext cx="7311968" cy="485139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pPr algn="ctr"/>
            <a:r>
              <a:rPr lang="en-US" kern="0" dirty="0"/>
              <a:t>Precipitation Change </a:t>
            </a:r>
            <a:br>
              <a:rPr lang="en-US" kern="0" dirty="0"/>
            </a:br>
            <a:r>
              <a:rPr lang="en-US" kern="0" dirty="0"/>
              <a:t>Between 90W and 115W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AF0DEC-70FC-BC4F-A070-734E6084206D}"/>
              </a:ext>
            </a:extLst>
          </p:cNvPr>
          <p:cNvCxnSpPr>
            <a:cxnSpLocks/>
          </p:cNvCxnSpPr>
          <p:nvPr/>
        </p:nvCxnSpPr>
        <p:spPr>
          <a:xfrm>
            <a:off x="5370576" y="2311360"/>
            <a:ext cx="0" cy="2345984"/>
          </a:xfrm>
          <a:prstGeom prst="line">
            <a:avLst/>
          </a:prstGeom>
          <a:ln w="889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A1F578-2E0D-1841-AF8D-C7B1CF3B74D5}"/>
              </a:ext>
            </a:extLst>
          </p:cNvPr>
          <p:cNvCxnSpPr>
            <a:cxnSpLocks/>
          </p:cNvCxnSpPr>
          <p:nvPr/>
        </p:nvCxnSpPr>
        <p:spPr>
          <a:xfrm>
            <a:off x="4376928" y="2311360"/>
            <a:ext cx="0" cy="2345984"/>
          </a:xfrm>
          <a:prstGeom prst="line">
            <a:avLst/>
          </a:prstGeom>
          <a:ln w="889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6ED35D-EA83-4D4D-B213-B4B0F93D4E0B}"/>
              </a:ext>
            </a:extLst>
          </p:cNvPr>
          <p:cNvCxnSpPr>
            <a:cxnSpLocks/>
          </p:cNvCxnSpPr>
          <p:nvPr/>
        </p:nvCxnSpPr>
        <p:spPr>
          <a:xfrm>
            <a:off x="4364736" y="4663440"/>
            <a:ext cx="993648" cy="0"/>
          </a:xfrm>
          <a:prstGeom prst="line">
            <a:avLst/>
          </a:prstGeom>
          <a:ln w="889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C48492-72CC-174D-84BB-85A04978473C}"/>
              </a:ext>
            </a:extLst>
          </p:cNvPr>
          <p:cNvCxnSpPr>
            <a:cxnSpLocks/>
          </p:cNvCxnSpPr>
          <p:nvPr/>
        </p:nvCxnSpPr>
        <p:spPr>
          <a:xfrm>
            <a:off x="4370832" y="2311360"/>
            <a:ext cx="993648" cy="0"/>
          </a:xfrm>
          <a:prstGeom prst="line">
            <a:avLst/>
          </a:prstGeom>
          <a:ln w="889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32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C6EBC04-C741-3E4D-BB02-6D247DBA9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8665" y="273780"/>
            <a:ext cx="11836400" cy="595211"/>
          </a:xfrm>
        </p:spPr>
        <p:txBody>
          <a:bodyPr/>
          <a:lstStyle/>
          <a:p>
            <a:r>
              <a:rPr lang="en-US" dirty="0"/>
              <a:t>Reality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391B34-C4C9-9D4A-A64B-F88B40EB1536}"/>
              </a:ext>
            </a:extLst>
          </p:cNvPr>
          <p:cNvGrpSpPr/>
          <p:nvPr/>
        </p:nvGrpSpPr>
        <p:grpSpPr>
          <a:xfrm>
            <a:off x="3426511" y="907175"/>
            <a:ext cx="12829489" cy="1413053"/>
            <a:chOff x="3426511" y="2448898"/>
            <a:chExt cx="12829489" cy="141305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FDBAB68-6CC7-3749-A934-1E91BED18B10}"/>
                </a:ext>
              </a:extLst>
            </p:cNvPr>
            <p:cNvSpPr txBox="1"/>
            <p:nvPr/>
          </p:nvSpPr>
          <p:spPr>
            <a:xfrm>
              <a:off x="3426511" y="2586726"/>
              <a:ext cx="244634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Precipitation 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Sensitivity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2CCC90-D7DC-FA4C-B448-CC2B347B1D4C}"/>
                </a:ext>
              </a:extLst>
            </p:cNvPr>
            <p:cNvSpPr txBox="1"/>
            <p:nvPr/>
          </p:nvSpPr>
          <p:spPr>
            <a:xfrm>
              <a:off x="5488341" y="2661153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: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DC7FE3-FE37-6247-A9C7-D0B9A166F1A0}"/>
                </a:ext>
              </a:extLst>
            </p:cNvPr>
            <p:cNvSpPr txBox="1"/>
            <p:nvPr/>
          </p:nvSpPr>
          <p:spPr>
            <a:xfrm>
              <a:off x="5137452" y="2547069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Large-Scale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Circulation Patterns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2DEF4F-1112-264D-9FD5-A17DCB34BDF8}"/>
                </a:ext>
              </a:extLst>
            </p:cNvPr>
            <p:cNvSpPr txBox="1"/>
            <p:nvPr/>
          </p:nvSpPr>
          <p:spPr>
            <a:xfrm>
              <a:off x="7604260" y="2448898"/>
              <a:ext cx="3428951" cy="129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Regional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Circulation Patterns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(2D and 3D)</a:t>
              </a:r>
              <a:endParaRPr lang="en-US" sz="20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9437EE6-944B-244D-B73C-63253FF9D63B}"/>
                </a:ext>
              </a:extLst>
            </p:cNvPr>
            <p:cNvSpPr txBox="1"/>
            <p:nvPr/>
          </p:nvSpPr>
          <p:spPr>
            <a:xfrm>
              <a:off x="10219360" y="2580842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Boundary Conditions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(SST, land surface)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1478F1-4823-0648-A85C-7CC1E9C81162}"/>
                </a:ext>
              </a:extLst>
            </p:cNvPr>
            <p:cNvSpPr txBox="1"/>
            <p:nvPr/>
          </p:nvSpPr>
          <p:spPr>
            <a:xfrm>
              <a:off x="12827049" y="2597738"/>
              <a:ext cx="3428951" cy="1264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Local Physics</a:t>
              </a: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(e.g. clouds)</a:t>
              </a:r>
              <a:endParaRPr lang="en-US" sz="20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5B6A85D-0A44-E149-AF9E-D6605D688679}"/>
                </a:ext>
              </a:extLst>
            </p:cNvPr>
            <p:cNvSpPr txBox="1"/>
            <p:nvPr/>
          </p:nvSpPr>
          <p:spPr>
            <a:xfrm>
              <a:off x="7969024" y="2597738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B7DEE1-95A8-AA4F-A5F2-F819C09C6896}"/>
                </a:ext>
              </a:extLst>
            </p:cNvPr>
            <p:cNvSpPr txBox="1"/>
            <p:nvPr/>
          </p:nvSpPr>
          <p:spPr>
            <a:xfrm>
              <a:off x="10505082" y="2588341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C9C395-4A7F-0142-AC39-B71897FDA4D7}"/>
                </a:ext>
              </a:extLst>
            </p:cNvPr>
            <p:cNvSpPr txBox="1"/>
            <p:nvPr/>
          </p:nvSpPr>
          <p:spPr>
            <a:xfrm>
              <a:off x="13207414" y="2598974"/>
              <a:ext cx="187841" cy="10763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ea typeface="Microsoft YaHei" pitchFamily="2"/>
                  <a:cs typeface="Mangal" pitchFamily="2"/>
                </a:rPr>
                <a:t>,</a:t>
              </a:r>
              <a:endParaRPr lang="en-US" sz="2800" b="1" i="0" u="none" strike="noStrike" kern="120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Mangal" pitchFamily="2"/>
              </a:endParaRPr>
            </a:p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240866"/>
      </p:ext>
    </p:extLst>
  </p:cSld>
  <p:clrMapOvr>
    <a:masterClrMapping/>
  </p:clrMapOvr>
</p:sld>
</file>

<file path=ppt/theme/theme1.xml><?xml version="1.0" encoding="utf-8"?>
<a:theme xmlns:a="http://schemas.openxmlformats.org/drawingml/2006/main" name="Grand Challen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itGlory-PPT-template" id="{25FF1998-5BA4-3346-9F04-C45D263CFD75}" vid="{CA984101-C6EB-4A46-A17E-53FE57953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GritGlory-PPT-template-2</Template>
  <TotalTime>7209</TotalTime>
  <Words>418</Words>
  <Application>Microsoft Macintosh PowerPoint</Application>
  <PresentationFormat>Custom</PresentationFormat>
  <Paragraphs>134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Liberation Sans</vt:lpstr>
      <vt:lpstr>Grand Challenges</vt:lpstr>
      <vt:lpstr>Challenges of Regional Climate Prediction</vt:lpstr>
      <vt:lpstr>IPCC AR6 </vt:lpstr>
      <vt:lpstr>IPCC AR6 </vt:lpstr>
      <vt:lpstr>PowerPoint Presentation</vt:lpstr>
      <vt:lpstr>PowerPoint Presentation</vt:lpstr>
      <vt:lpstr>PowerPoint Presentation</vt:lpstr>
      <vt:lpstr>Ensemble Mean Precipitation Change  2080-2099 minus 1995-2014 </vt:lpstr>
      <vt:lpstr>Ensemble Mean Precipitation Change  2080-2099 minus 1995-2014 </vt:lpstr>
      <vt:lpstr>PowerPoint Presentation</vt:lpstr>
      <vt:lpstr>PowerPoint Presentation</vt:lpstr>
      <vt:lpstr>PowerPoint Presentation</vt:lpstr>
      <vt:lpstr>Increase understanding of climate dynamics and projection uncertainty    Produce high resolution output for driving impact models, for example, agricultural and hydrological models 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Fiddelke</dc:creator>
  <cp:lastModifiedBy>Nathan Meier</cp:lastModifiedBy>
  <cp:revision>19</cp:revision>
  <dcterms:created xsi:type="dcterms:W3CDTF">2018-09-25T20:37:23Z</dcterms:created>
  <dcterms:modified xsi:type="dcterms:W3CDTF">2021-10-26T11:22:39Z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2018-08-28T00:00:00Z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2018-08-28T00:00:00Z</vt:filetime>
  </property>
</Properties>
</file>