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7" r:id="rId6"/>
    <p:sldId id="265" r:id="rId7"/>
    <p:sldId id="268" r:id="rId8"/>
    <p:sldId id="269" r:id="rId9"/>
    <p:sldId id="260" r:id="rId10"/>
    <p:sldId id="266" r:id="rId11"/>
    <p:sldId id="259" r:id="rId12"/>
  </p:sldIdLst>
  <p:sldSz cx="16256000" cy="9144000"/>
  <p:notesSz cx="16256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00"/>
    <a:srgbClr val="B70000"/>
    <a:srgbClr val="D1D3D4"/>
    <a:srgbClr val="DD2026"/>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8" autoAdjust="0"/>
    <p:restoredTop sz="94616"/>
  </p:normalViewPr>
  <p:slideViewPr>
    <p:cSldViewPr snapToGrid="0">
      <p:cViewPr varScale="1">
        <p:scale>
          <a:sx n="50" d="100"/>
          <a:sy n="50" d="100"/>
        </p:scale>
        <p:origin x="452"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FC753C5-0550-4B8E-9995-97FFA63D6B68}"/>
              </a:ext>
            </a:extLst>
          </p:cNvPr>
          <p:cNvSpPr/>
          <p:nvPr userDrawn="1"/>
        </p:nvSpPr>
        <p:spPr>
          <a:xfrm>
            <a:off x="0" y="0"/>
            <a:ext cx="16256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978B3DE-85B1-468C-81BF-AF7CCF8C2296}"/>
              </a:ext>
            </a:extLst>
          </p:cNvPr>
          <p:cNvSpPr/>
          <p:nvPr userDrawn="1"/>
        </p:nvSpPr>
        <p:spPr>
          <a:xfrm>
            <a:off x="-113608" y="6187441"/>
            <a:ext cx="7057505" cy="2760616"/>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764254-1AFA-4F28-B0CC-C49E9809B8F1}"/>
              </a:ext>
            </a:extLst>
          </p:cNvPr>
          <p:cNvSpPr/>
          <p:nvPr userDrawn="1"/>
        </p:nvSpPr>
        <p:spPr>
          <a:xfrm>
            <a:off x="0" y="266007"/>
            <a:ext cx="7057505" cy="5669280"/>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7">
            <a:extLst>
              <a:ext uri="{FF2B5EF4-FFF2-40B4-BE49-F238E27FC236}">
                <a16:creationId xmlns:a16="http://schemas.microsoft.com/office/drawing/2014/main" id="{A64921BF-FF99-BC44-9F2F-FC64D631838A}"/>
              </a:ext>
            </a:extLst>
          </p:cNvPr>
          <p:cNvSpPr/>
          <p:nvPr userDrawn="1"/>
        </p:nvSpPr>
        <p:spPr>
          <a:xfrm>
            <a:off x="10718800" y="1638300"/>
            <a:ext cx="0" cy="4572000"/>
          </a:xfrm>
          <a:custGeom>
            <a:avLst/>
            <a:gdLst/>
            <a:ahLst/>
            <a:cxnLst/>
            <a:rect l="l" t="t" r="r" b="b"/>
            <a:pathLst>
              <a:path h="4572000">
                <a:moveTo>
                  <a:pt x="0" y="0"/>
                </a:moveTo>
                <a:lnTo>
                  <a:pt x="0" y="4572000"/>
                </a:lnTo>
              </a:path>
            </a:pathLst>
          </a:custGeom>
          <a:ln w="25400">
            <a:solidFill>
              <a:srgbClr val="FFFFFF"/>
            </a:solidFill>
          </a:ln>
        </p:spPr>
        <p:txBody>
          <a:bodyPr wrap="square" lIns="0" tIns="0" rIns="0" bIns="0" rtlCol="0"/>
          <a:lstStyle/>
          <a:p>
            <a:endParaRPr/>
          </a:p>
        </p:txBody>
      </p:sp>
      <p:pic>
        <p:nvPicPr>
          <p:cNvPr id="16" name="Picture 15">
            <a:extLst>
              <a:ext uri="{FF2B5EF4-FFF2-40B4-BE49-F238E27FC236}">
                <a16:creationId xmlns:a16="http://schemas.microsoft.com/office/drawing/2014/main" id="{B4935654-4BF2-3749-B5BE-A2DF39E12C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000" y="8409244"/>
            <a:ext cx="4724400" cy="393700"/>
          </a:xfrm>
          <a:prstGeom prst="rect">
            <a:avLst/>
          </a:prstGeom>
        </p:spPr>
      </p:pic>
      <p:pic>
        <p:nvPicPr>
          <p:cNvPr id="10" name="Picture 9" descr="Logo&#10;&#10;Description automatically generated">
            <a:extLst>
              <a:ext uri="{FF2B5EF4-FFF2-40B4-BE49-F238E27FC236}">
                <a16:creationId xmlns:a16="http://schemas.microsoft.com/office/drawing/2014/main" id="{D47BD7BE-CF9D-4922-A457-C59F4EA44D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7591"/>
          <a:stretch/>
        </p:blipFill>
        <p:spPr>
          <a:xfrm>
            <a:off x="11281158" y="1237130"/>
            <a:ext cx="4594186" cy="3972645"/>
          </a:xfrm>
          <a:prstGeom prst="rect">
            <a:avLst/>
          </a:prstGeom>
        </p:spPr>
      </p:pic>
      <p:pic>
        <p:nvPicPr>
          <p:cNvPr id="4" name="Picture 3" descr="Logo, company name&#10;&#10;Description automatically generated">
            <a:extLst>
              <a:ext uri="{FF2B5EF4-FFF2-40B4-BE49-F238E27FC236}">
                <a16:creationId xmlns:a16="http://schemas.microsoft.com/office/drawing/2014/main" id="{C994CC16-D772-4413-91D6-339C2E506D6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37552" y="0"/>
            <a:ext cx="9318448" cy="9144000"/>
          </a:xfrm>
          <a:prstGeom prst="rect">
            <a:avLst/>
          </a:prstGeom>
        </p:spPr>
      </p:pic>
      <p:sp>
        <p:nvSpPr>
          <p:cNvPr id="2" name="Holder 2"/>
          <p:cNvSpPr>
            <a:spLocks noGrp="1"/>
          </p:cNvSpPr>
          <p:nvPr>
            <p:ph type="ctrTitle"/>
          </p:nvPr>
        </p:nvSpPr>
        <p:spPr>
          <a:xfrm>
            <a:off x="482138" y="3183784"/>
            <a:ext cx="6018415" cy="2339423"/>
          </a:xfrm>
          <a:prstGeom prst="rect">
            <a:avLst/>
          </a:prstGeom>
        </p:spPr>
        <p:txBody>
          <a:bodyPr wrap="square" lIns="0" tIns="0" rIns="0" bIns="0" anchor="b">
            <a:spAutoFit/>
          </a:bodyPr>
          <a:lstStyle>
            <a:lvl1pPr>
              <a:lnSpc>
                <a:spcPts val="6000"/>
              </a:lnSpc>
              <a:defRPr sz="7200" b="1" i="1">
                <a:solidFill>
                  <a:srgbClr val="C00000"/>
                </a:solidFill>
                <a:latin typeface="+mj-lt"/>
              </a:defRPr>
            </a:lvl1pPr>
          </a:lstStyle>
          <a:p>
            <a:r>
              <a:rPr lang="en-US" dirty="0"/>
              <a:t>Click to edit Master title style</a:t>
            </a:r>
          </a:p>
        </p:txBody>
      </p:sp>
      <p:cxnSp>
        <p:nvCxnSpPr>
          <p:cNvPr id="34" name="Straight Connector 33">
            <a:extLst>
              <a:ext uri="{FF2B5EF4-FFF2-40B4-BE49-F238E27FC236}">
                <a16:creationId xmlns:a16="http://schemas.microsoft.com/office/drawing/2014/main" id="{5F1026A8-029D-4947-9976-F4BD00BD32DA}"/>
              </a:ext>
            </a:extLst>
          </p:cNvPr>
          <p:cNvCxnSpPr/>
          <p:nvPr userDrawn="1"/>
        </p:nvCxnSpPr>
        <p:spPr>
          <a:xfrm>
            <a:off x="6891251" y="274320"/>
            <a:ext cx="0" cy="5627716"/>
          </a:xfrm>
          <a:prstGeom prst="line">
            <a:avLst/>
          </a:prstGeom>
          <a:ln w="76200">
            <a:solidFill>
              <a:srgbClr val="B7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FAB341-9692-4E1C-A6F5-58CF8CFF33C1}"/>
              </a:ext>
            </a:extLst>
          </p:cNvPr>
          <p:cNvCxnSpPr>
            <a:cxnSpLocks/>
          </p:cNvCxnSpPr>
          <p:nvPr userDrawn="1"/>
        </p:nvCxnSpPr>
        <p:spPr>
          <a:xfrm>
            <a:off x="6885709" y="6184669"/>
            <a:ext cx="0" cy="2754283"/>
          </a:xfrm>
          <a:prstGeom prst="line">
            <a:avLst/>
          </a:prstGeom>
          <a:ln w="76200">
            <a:solidFill>
              <a:srgbClr val="B7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 colo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65EB4E-40AF-4958-A6F5-E24F1651A61D}"/>
              </a:ext>
            </a:extLst>
          </p:cNvPr>
          <p:cNvSpPr/>
          <p:nvPr userDrawn="1"/>
        </p:nvSpPr>
        <p:spPr>
          <a:xfrm>
            <a:off x="1344706" y="0"/>
            <a:ext cx="14911294"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title"/>
          </p:nvPr>
        </p:nvSpPr>
        <p:spPr>
          <a:xfrm>
            <a:off x="2184400" y="609600"/>
            <a:ext cx="11963400" cy="485139"/>
          </a:xfrm>
          <a:prstGeom prst="rect">
            <a:avLst/>
          </a:prstGeom>
        </p:spPr>
        <p:txBody>
          <a:bodyPr lIns="0" tIns="0" rIns="0" bIns="0"/>
          <a:lstStyle>
            <a:lvl1pPr algn="r">
              <a:defRPr sz="3200" b="0" i="0">
                <a:solidFill>
                  <a:schemeClr val="tx1"/>
                </a:solidFill>
                <a:latin typeface="+mn-lt"/>
                <a:cs typeface="Times New Roman"/>
              </a:defRPr>
            </a:lvl1pPr>
          </a:lstStyle>
          <a:p>
            <a:r>
              <a:rPr lang="en-US"/>
              <a:t>Click to edit Master title style</a:t>
            </a:r>
            <a:endParaRPr dirty="0"/>
          </a:p>
        </p:txBody>
      </p:sp>
      <p:sp>
        <p:nvSpPr>
          <p:cNvPr id="3" name="Holder 3"/>
          <p:cNvSpPr>
            <a:spLocks noGrp="1"/>
          </p:cNvSpPr>
          <p:nvPr>
            <p:ph type="body" idx="1"/>
          </p:nvPr>
        </p:nvSpPr>
        <p:spPr>
          <a:xfrm>
            <a:off x="3556000" y="1371599"/>
            <a:ext cx="11836400" cy="6244543"/>
          </a:xfrm>
          <a:prstGeom prst="rect">
            <a:avLst/>
          </a:prstGeom>
        </p:spPr>
        <p:txBody>
          <a:bodyPr lIns="0" tIns="0" rIns="0" bIns="0" anchor="ctr"/>
          <a:lstStyle>
            <a:lvl1pPr>
              <a:defRPr sz="4800" b="1" i="0">
                <a:solidFill>
                  <a:srgbClr val="D00000"/>
                </a:solidFill>
              </a:defRPr>
            </a:lvl1pPr>
          </a:lstStyle>
          <a:p>
            <a:pPr lvl="0"/>
            <a:r>
              <a:rPr lang="en-US" dirty="0"/>
              <a:t>Edit Master text styles</a:t>
            </a:r>
          </a:p>
        </p:txBody>
      </p:sp>
      <p:sp>
        <p:nvSpPr>
          <p:cNvPr id="8" name="object 5">
            <a:extLst>
              <a:ext uri="{FF2B5EF4-FFF2-40B4-BE49-F238E27FC236}">
                <a16:creationId xmlns:a16="http://schemas.microsoft.com/office/drawing/2014/main" id="{AD4D9A2A-33C0-6245-ADC5-02C6D5B1D4FA}"/>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00000"/>
          </a:solidFill>
        </p:spPr>
        <p:txBody>
          <a:bodyPr wrap="square" lIns="0" tIns="0" rIns="0" bIns="0" rtlCol="0"/>
          <a:lstStyle/>
          <a:p>
            <a:endParaRPr/>
          </a:p>
        </p:txBody>
      </p:sp>
      <p:pic>
        <p:nvPicPr>
          <p:cNvPr id="6" name="Picture 5" descr="Logo&#10;&#10;Description automatically generated">
            <a:extLst>
              <a:ext uri="{FF2B5EF4-FFF2-40B4-BE49-F238E27FC236}">
                <a16:creationId xmlns:a16="http://schemas.microsoft.com/office/drawing/2014/main" id="{EEB8FDD8-ABF1-4E18-AC17-55EEF8AF54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543"/>
          <a:stretch/>
        </p:blipFill>
        <p:spPr>
          <a:xfrm>
            <a:off x="14148261" y="7715730"/>
            <a:ext cx="1496921" cy="1295266"/>
          </a:xfrm>
          <a:prstGeom prst="rect">
            <a:avLst/>
          </a:prstGeom>
        </p:spPr>
      </p:pic>
      <p:pic>
        <p:nvPicPr>
          <p:cNvPr id="7" name="Picture 6" descr="Icon&#10;&#10;Description automatically generated">
            <a:extLst>
              <a:ext uri="{FF2B5EF4-FFF2-40B4-BE49-F238E27FC236}">
                <a16:creationId xmlns:a16="http://schemas.microsoft.com/office/drawing/2014/main" id="{18CBF8FA-7964-4606-A31D-9C52F9099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36" y="0"/>
            <a:ext cx="1283234" cy="9157623"/>
          </a:xfrm>
          <a:prstGeom prst="rect">
            <a:avLst/>
          </a:prstGeom>
        </p:spPr>
      </p:pic>
      <p:pic>
        <p:nvPicPr>
          <p:cNvPr id="9" name="Picture 8">
            <a:extLst>
              <a:ext uri="{FF2B5EF4-FFF2-40B4-BE49-F238E27FC236}">
                <a16:creationId xmlns:a16="http://schemas.microsoft.com/office/drawing/2014/main" id="{FB94D75A-7F73-4D1B-B028-D379C60B1F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7070" y="8446838"/>
            <a:ext cx="5009827" cy="431155"/>
          </a:xfrm>
          <a:prstGeom prst="rect">
            <a:avLst/>
          </a:prstGeom>
        </p:spPr>
      </p:pic>
    </p:spTree>
    <p:extLst>
      <p:ext uri="{BB962C8B-B14F-4D97-AF65-F5344CB8AC3E}">
        <p14:creationId xmlns:p14="http://schemas.microsoft.com/office/powerpoint/2010/main" val="68563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 red/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98800" y="609600"/>
            <a:ext cx="11049000" cy="485139"/>
          </a:xfrm>
          <a:prstGeom prst="rect">
            <a:avLst/>
          </a:prstGeom>
        </p:spPr>
        <p:txBody>
          <a:bodyPr lIns="0" tIns="0" rIns="0" bIns="0"/>
          <a:lstStyle>
            <a:lvl1pPr algn="r">
              <a:defRPr sz="3200" b="0" i="0">
                <a:solidFill>
                  <a:schemeClr val="tx1"/>
                </a:solidFill>
                <a:latin typeface="+mn-lt"/>
                <a:cs typeface="Times New Roman"/>
              </a:defRPr>
            </a:lvl1pPr>
          </a:lstStyle>
          <a:p>
            <a:r>
              <a:rPr lang="en-US"/>
              <a:t>Click to edit Master title style</a:t>
            </a:r>
            <a:endParaRPr dirty="0"/>
          </a:p>
        </p:txBody>
      </p:sp>
      <p:sp>
        <p:nvSpPr>
          <p:cNvPr id="3" name="Holder 3"/>
          <p:cNvSpPr>
            <a:spLocks noGrp="1"/>
          </p:cNvSpPr>
          <p:nvPr>
            <p:ph type="body" idx="1"/>
          </p:nvPr>
        </p:nvSpPr>
        <p:spPr>
          <a:xfrm>
            <a:off x="3556000" y="1371601"/>
            <a:ext cx="11836400" cy="6244542"/>
          </a:xfrm>
          <a:prstGeom prst="rect">
            <a:avLst/>
          </a:prstGeom>
        </p:spPr>
        <p:txBody>
          <a:bodyPr lIns="0" tIns="0" rIns="0" bIns="0" anchor="ctr"/>
          <a:lstStyle>
            <a:lvl1pPr>
              <a:defRPr sz="4800" b="1" i="0">
                <a:solidFill>
                  <a:srgbClr val="D00000"/>
                </a:solidFill>
              </a:defRPr>
            </a:lvl1pPr>
          </a:lstStyle>
          <a:p>
            <a:pPr lvl="0"/>
            <a:r>
              <a:rPr lang="en-US"/>
              <a:t>Edit Master text styles</a:t>
            </a:r>
          </a:p>
        </p:txBody>
      </p:sp>
      <p:sp>
        <p:nvSpPr>
          <p:cNvPr id="10" name="object 5">
            <a:extLst>
              <a:ext uri="{FF2B5EF4-FFF2-40B4-BE49-F238E27FC236}">
                <a16:creationId xmlns:a16="http://schemas.microsoft.com/office/drawing/2014/main" id="{46EC2DA8-1199-9745-A1F2-769683C88F3F}"/>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13" name="Picture 12" descr="Logo&#10;&#10;Description automatically generated">
            <a:extLst>
              <a:ext uri="{FF2B5EF4-FFF2-40B4-BE49-F238E27FC236}">
                <a16:creationId xmlns:a16="http://schemas.microsoft.com/office/drawing/2014/main" id="{F6A402E2-B918-491D-A3D0-562A8CD6D7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543"/>
          <a:stretch/>
        </p:blipFill>
        <p:spPr>
          <a:xfrm>
            <a:off x="14148261" y="7715730"/>
            <a:ext cx="1496921" cy="1295266"/>
          </a:xfrm>
          <a:prstGeom prst="rect">
            <a:avLst/>
          </a:prstGeom>
        </p:spPr>
      </p:pic>
      <p:pic>
        <p:nvPicPr>
          <p:cNvPr id="15" name="Picture 14">
            <a:extLst>
              <a:ext uri="{FF2B5EF4-FFF2-40B4-BE49-F238E27FC236}">
                <a16:creationId xmlns:a16="http://schemas.microsoft.com/office/drawing/2014/main" id="{E8503E4C-1FCB-4B9E-AED0-FD61B088F5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7070" y="8446838"/>
            <a:ext cx="5009827" cy="431155"/>
          </a:xfrm>
          <a:prstGeom prst="rect">
            <a:avLst/>
          </a:prstGeom>
        </p:spPr>
      </p:pic>
      <p:pic>
        <p:nvPicPr>
          <p:cNvPr id="16" name="Picture 15">
            <a:extLst>
              <a:ext uri="{FF2B5EF4-FFF2-40B4-BE49-F238E27FC236}">
                <a16:creationId xmlns:a16="http://schemas.microsoft.com/office/drawing/2014/main" id="{7FD88FD9-C030-4438-BC06-91CEA466C9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3312" y="348301"/>
            <a:ext cx="863201" cy="835512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 red/white_v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98800" y="609600"/>
            <a:ext cx="11049000" cy="485139"/>
          </a:xfrm>
          <a:prstGeom prst="rect">
            <a:avLst/>
          </a:prstGeom>
        </p:spPr>
        <p:txBody>
          <a:bodyPr lIns="0" tIns="0" rIns="0" bIns="0"/>
          <a:lstStyle>
            <a:lvl1pPr algn="r">
              <a:defRPr sz="3200" b="0" i="0">
                <a:solidFill>
                  <a:schemeClr val="tx1"/>
                </a:solidFill>
                <a:latin typeface="+mn-lt"/>
                <a:cs typeface="Times New Roman"/>
              </a:defRPr>
            </a:lvl1pPr>
          </a:lstStyle>
          <a:p>
            <a:r>
              <a:rPr lang="en-US"/>
              <a:t>Click to edit Master title style</a:t>
            </a:r>
            <a:endParaRPr dirty="0"/>
          </a:p>
        </p:txBody>
      </p:sp>
      <p:sp>
        <p:nvSpPr>
          <p:cNvPr id="3" name="Holder 3"/>
          <p:cNvSpPr>
            <a:spLocks noGrp="1"/>
          </p:cNvSpPr>
          <p:nvPr>
            <p:ph type="body" idx="1"/>
          </p:nvPr>
        </p:nvSpPr>
        <p:spPr>
          <a:xfrm>
            <a:off x="3556000" y="1371601"/>
            <a:ext cx="11836400" cy="6244542"/>
          </a:xfrm>
          <a:prstGeom prst="rect">
            <a:avLst/>
          </a:prstGeom>
        </p:spPr>
        <p:txBody>
          <a:bodyPr lIns="0" tIns="0" rIns="0" bIns="0" anchor="ctr"/>
          <a:lstStyle>
            <a:lvl1pPr>
              <a:defRPr sz="4800" b="1" i="0">
                <a:solidFill>
                  <a:srgbClr val="D00000"/>
                </a:solidFill>
              </a:defRPr>
            </a:lvl1pPr>
          </a:lstStyle>
          <a:p>
            <a:pPr lvl="0"/>
            <a:r>
              <a:rPr lang="en-US"/>
              <a:t>Edit Master text styles</a:t>
            </a:r>
          </a:p>
        </p:txBody>
      </p:sp>
      <p:sp>
        <p:nvSpPr>
          <p:cNvPr id="10" name="object 5">
            <a:extLst>
              <a:ext uri="{FF2B5EF4-FFF2-40B4-BE49-F238E27FC236}">
                <a16:creationId xmlns:a16="http://schemas.microsoft.com/office/drawing/2014/main" id="{46EC2DA8-1199-9745-A1F2-769683C88F3F}"/>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16" name="Picture 15">
            <a:extLst>
              <a:ext uri="{FF2B5EF4-FFF2-40B4-BE49-F238E27FC236}">
                <a16:creationId xmlns:a16="http://schemas.microsoft.com/office/drawing/2014/main" id="{7FD88FD9-C030-4438-BC06-91CEA466C9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312" y="348301"/>
            <a:ext cx="863201" cy="8355126"/>
          </a:xfrm>
          <a:prstGeom prst="rect">
            <a:avLst/>
          </a:prstGeom>
        </p:spPr>
      </p:pic>
      <p:pic>
        <p:nvPicPr>
          <p:cNvPr id="8" name="Picture 7">
            <a:extLst>
              <a:ext uri="{FF2B5EF4-FFF2-40B4-BE49-F238E27FC236}">
                <a16:creationId xmlns:a16="http://schemas.microsoft.com/office/drawing/2014/main" id="{BA15BD7A-0842-421E-849B-6C397FA04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2098" y="8446838"/>
            <a:ext cx="5009827" cy="431155"/>
          </a:xfrm>
          <a:prstGeom prst="rect">
            <a:avLst/>
          </a:prstGeom>
        </p:spPr>
      </p:pic>
      <p:cxnSp>
        <p:nvCxnSpPr>
          <p:cNvPr id="9" name="Straight Connector 8">
            <a:extLst>
              <a:ext uri="{FF2B5EF4-FFF2-40B4-BE49-F238E27FC236}">
                <a16:creationId xmlns:a16="http://schemas.microsoft.com/office/drawing/2014/main" id="{A60986CB-A289-427F-AB44-0426E7AA711B}"/>
              </a:ext>
            </a:extLst>
          </p:cNvPr>
          <p:cNvCxnSpPr/>
          <p:nvPr userDrawn="1"/>
        </p:nvCxnSpPr>
        <p:spPr>
          <a:xfrm>
            <a:off x="1931836" y="0"/>
            <a:ext cx="0" cy="5627716"/>
          </a:xfrm>
          <a:prstGeom prst="line">
            <a:avLst/>
          </a:prstGeom>
          <a:ln w="38100">
            <a:solidFill>
              <a:srgbClr val="C7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CA59B1-E44A-4DC6-AD6C-3E5C52D690E5}"/>
              </a:ext>
            </a:extLst>
          </p:cNvPr>
          <p:cNvCxnSpPr>
            <a:cxnSpLocks/>
          </p:cNvCxnSpPr>
          <p:nvPr userDrawn="1"/>
        </p:nvCxnSpPr>
        <p:spPr>
          <a:xfrm>
            <a:off x="9759142" y="8025880"/>
            <a:ext cx="6496858" cy="0"/>
          </a:xfrm>
          <a:prstGeom prst="line">
            <a:avLst/>
          </a:prstGeom>
          <a:ln w="38100">
            <a:solidFill>
              <a:srgbClr val="C70000"/>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0DC194A6-E145-4E33-955F-3F10BECE4CC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7543"/>
          <a:stretch/>
        </p:blipFill>
        <p:spPr>
          <a:xfrm>
            <a:off x="15175967" y="8249494"/>
            <a:ext cx="853417" cy="738450"/>
          </a:xfrm>
          <a:prstGeom prst="rect">
            <a:avLst/>
          </a:prstGeom>
        </p:spPr>
      </p:pic>
    </p:spTree>
    <p:extLst>
      <p:ext uri="{BB962C8B-B14F-4D97-AF65-F5344CB8AC3E}">
        <p14:creationId xmlns:p14="http://schemas.microsoft.com/office/powerpoint/2010/main" val="228879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e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B7A0D3-73E0-4B71-9635-D3B2420906D8}"/>
              </a:ext>
            </a:extLst>
          </p:cNvPr>
          <p:cNvSpPr/>
          <p:nvPr userDrawn="1"/>
        </p:nvSpPr>
        <p:spPr>
          <a:xfrm>
            <a:off x="1995055" y="0"/>
            <a:ext cx="14260945" cy="9144000"/>
          </a:xfrm>
          <a:prstGeom prst="rect">
            <a:avLst/>
          </a:prstGeom>
          <a:solidFill>
            <a:srgbClr val="C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7775AD23-75D4-4319-B59B-CDD66429BB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01" b="24187"/>
          <a:stretch/>
        </p:blipFill>
        <p:spPr>
          <a:xfrm>
            <a:off x="2009165" y="6425322"/>
            <a:ext cx="13582996" cy="2718678"/>
          </a:xfrm>
          <a:prstGeom prst="rect">
            <a:avLst/>
          </a:prstGeom>
        </p:spPr>
      </p:pic>
      <p:sp>
        <p:nvSpPr>
          <p:cNvPr id="24" name="Holder 2">
            <a:extLst>
              <a:ext uri="{FF2B5EF4-FFF2-40B4-BE49-F238E27FC236}">
                <a16:creationId xmlns:a16="http://schemas.microsoft.com/office/drawing/2014/main" id="{1D413CF6-ED99-9F42-BCF6-9786CB9735BB}"/>
              </a:ext>
            </a:extLst>
          </p:cNvPr>
          <p:cNvSpPr>
            <a:spLocks noGrp="1"/>
          </p:cNvSpPr>
          <p:nvPr>
            <p:ph type="title"/>
          </p:nvPr>
        </p:nvSpPr>
        <p:spPr>
          <a:xfrm>
            <a:off x="7975600" y="568961"/>
            <a:ext cx="6172200" cy="485139"/>
          </a:xfrm>
          <a:prstGeom prst="rect">
            <a:avLst/>
          </a:prstGeom>
        </p:spPr>
        <p:txBody>
          <a:bodyPr lIns="0" tIns="0" rIns="0" bIns="0"/>
          <a:lstStyle>
            <a:lvl1pPr algn="r">
              <a:defRPr sz="3200" b="0" i="0">
                <a:solidFill>
                  <a:schemeClr val="bg1"/>
                </a:solidFill>
                <a:latin typeface="+mn-lt"/>
                <a:cs typeface="Times New Roman"/>
              </a:defRPr>
            </a:lvl1pPr>
          </a:lstStyle>
          <a:p>
            <a:r>
              <a:rPr lang="en-US"/>
              <a:t>Click to edit Master title style</a:t>
            </a:r>
            <a:endParaRPr dirty="0"/>
          </a:p>
        </p:txBody>
      </p:sp>
      <p:sp>
        <p:nvSpPr>
          <p:cNvPr id="25" name="Holder 3">
            <a:extLst>
              <a:ext uri="{FF2B5EF4-FFF2-40B4-BE49-F238E27FC236}">
                <a16:creationId xmlns:a16="http://schemas.microsoft.com/office/drawing/2014/main" id="{D8F191FF-9478-5941-B04B-88C08C936642}"/>
              </a:ext>
            </a:extLst>
          </p:cNvPr>
          <p:cNvSpPr>
            <a:spLocks noGrp="1"/>
          </p:cNvSpPr>
          <p:nvPr>
            <p:ph type="body" idx="1"/>
          </p:nvPr>
        </p:nvSpPr>
        <p:spPr>
          <a:xfrm>
            <a:off x="3556000" y="1804669"/>
            <a:ext cx="11836400" cy="6577332"/>
          </a:xfrm>
          <a:prstGeom prst="rect">
            <a:avLst/>
          </a:prstGeom>
        </p:spPr>
        <p:txBody>
          <a:bodyPr lIns="0" tIns="0" rIns="0" bIns="0" anchor="ctr"/>
          <a:lstStyle>
            <a:lvl1pPr>
              <a:defRPr sz="4800" b="1" i="0">
                <a:solidFill>
                  <a:schemeClr val="bg1"/>
                </a:solidFill>
              </a:defRPr>
            </a:lvl1pPr>
          </a:lstStyle>
          <a:p>
            <a:pPr lvl="0"/>
            <a:r>
              <a:rPr lang="en-US"/>
              <a:t>Edit Master text styles</a:t>
            </a:r>
          </a:p>
        </p:txBody>
      </p:sp>
      <p:sp>
        <p:nvSpPr>
          <p:cNvPr id="10" name="object 5">
            <a:extLst>
              <a:ext uri="{FF2B5EF4-FFF2-40B4-BE49-F238E27FC236}">
                <a16:creationId xmlns:a16="http://schemas.microsoft.com/office/drawing/2014/main" id="{3D4B7669-FE11-C34B-AA73-1780BFEFD19E}"/>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9" name="Picture 8">
            <a:extLst>
              <a:ext uri="{FF2B5EF4-FFF2-40B4-BE49-F238E27FC236}">
                <a16:creationId xmlns:a16="http://schemas.microsoft.com/office/drawing/2014/main" id="{3712A2A6-9B62-4310-85FC-20B3B8C2F1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312" y="348301"/>
            <a:ext cx="863201" cy="835512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D7F6D8-7152-49C3-8C61-655CFBF4C88A}"/>
              </a:ext>
            </a:extLst>
          </p:cNvPr>
          <p:cNvSpPr/>
          <p:nvPr userDrawn="1"/>
        </p:nvSpPr>
        <p:spPr>
          <a:xfrm>
            <a:off x="0" y="0"/>
            <a:ext cx="16256000"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company name&#10;&#10;Description automatically generated">
            <a:extLst>
              <a:ext uri="{FF2B5EF4-FFF2-40B4-BE49-F238E27FC236}">
                <a16:creationId xmlns:a16="http://schemas.microsoft.com/office/drawing/2014/main" id="{BEE15C60-ACCC-4C9E-A798-5F9F1F788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5863" y="0"/>
            <a:ext cx="9318448" cy="9144000"/>
          </a:xfrm>
          <a:prstGeom prst="rect">
            <a:avLst/>
          </a:prstGeom>
        </p:spPr>
      </p:pic>
    </p:spTree>
    <p:extLst>
      <p:ext uri="{BB962C8B-B14F-4D97-AF65-F5344CB8AC3E}">
        <p14:creationId xmlns:p14="http://schemas.microsoft.com/office/powerpoint/2010/main" val="258213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6BBD17BA-1C3D-4AFC-AC68-AF5EAB88FEB2}"/>
              </a:ext>
            </a:extLst>
          </p:cNvPr>
          <p:cNvSpPr txBox="1">
            <a:spLocks/>
          </p:cNvSpPr>
          <p:nvPr userDrawn="1"/>
        </p:nvSpPr>
        <p:spPr>
          <a:xfrm>
            <a:off x="3098800" y="609600"/>
            <a:ext cx="11049000" cy="485139"/>
          </a:xfrm>
          <a:prstGeom prst="rect">
            <a:avLst/>
          </a:prstGeom>
        </p:spPr>
        <p:txBody>
          <a:bodyPr lIns="0" tIns="0" rIns="0" bIns="0"/>
          <a:lstStyle>
            <a:lvl1pPr algn="r" eaLnBrk="1" hangingPunct="1">
              <a:defRPr sz="3200" b="0" i="0">
                <a:solidFill>
                  <a:schemeClr val="tx1"/>
                </a:solidFill>
                <a:latin typeface="+mn-lt"/>
                <a:ea typeface="+mj-ea"/>
                <a:cs typeface="Times New Roman"/>
              </a:defRPr>
            </a:lvl1pPr>
          </a:lstStyle>
          <a:p>
            <a:r>
              <a:rPr lang="en-US" kern="0"/>
              <a:t>Click to edit Master title style</a:t>
            </a:r>
            <a:endParaRPr lang="en-US" kern="0" dirty="0"/>
          </a:p>
        </p:txBody>
      </p:sp>
      <p:sp>
        <p:nvSpPr>
          <p:cNvPr id="3" name="Holder 3">
            <a:extLst>
              <a:ext uri="{FF2B5EF4-FFF2-40B4-BE49-F238E27FC236}">
                <a16:creationId xmlns:a16="http://schemas.microsoft.com/office/drawing/2014/main" id="{EF4E8D90-4FC4-4E9B-B94B-5E73156D76FD}"/>
              </a:ext>
            </a:extLst>
          </p:cNvPr>
          <p:cNvSpPr txBox="1">
            <a:spLocks/>
          </p:cNvSpPr>
          <p:nvPr userDrawn="1"/>
        </p:nvSpPr>
        <p:spPr>
          <a:xfrm>
            <a:off x="3556000" y="1371601"/>
            <a:ext cx="11836400" cy="6244542"/>
          </a:xfrm>
          <a:prstGeom prst="rect">
            <a:avLst/>
          </a:prstGeom>
        </p:spPr>
        <p:txBody>
          <a:bodyPr lIns="0" tIns="0" rIns="0" bIns="0" anchor="ctr"/>
          <a:lstStyle>
            <a:lvl1pPr marL="0" eaLnBrk="1" hangingPunct="1">
              <a:defRPr sz="4800" b="1" i="0">
                <a:solidFill>
                  <a:srgbClr val="D00000"/>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kern="0"/>
              <a:t>Edit Master text styles</a:t>
            </a:r>
          </a:p>
        </p:txBody>
      </p:sp>
      <p:sp>
        <p:nvSpPr>
          <p:cNvPr id="4" name="object 5">
            <a:extLst>
              <a:ext uri="{FF2B5EF4-FFF2-40B4-BE49-F238E27FC236}">
                <a16:creationId xmlns:a16="http://schemas.microsoft.com/office/drawing/2014/main" id="{33347817-1499-4303-9BD4-04B64304B4A2}"/>
              </a:ext>
            </a:extLst>
          </p:cNvPr>
          <p:cNvSpPr/>
          <p:nvPr userDrawn="1"/>
        </p:nvSpPr>
        <p:spPr>
          <a:xfrm>
            <a:off x="14528800" y="750568"/>
            <a:ext cx="1727200" cy="240031"/>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B705A5A1-12D7-4772-A230-1359B959A1F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b="27543"/>
          <a:stretch/>
        </p:blipFill>
        <p:spPr>
          <a:xfrm>
            <a:off x="15175967" y="8249494"/>
            <a:ext cx="853417" cy="738450"/>
          </a:xfrm>
          <a:prstGeom prst="rect">
            <a:avLst/>
          </a:prstGeom>
        </p:spPr>
      </p:pic>
      <p:pic>
        <p:nvPicPr>
          <p:cNvPr id="6" name="Picture 5">
            <a:extLst>
              <a:ext uri="{FF2B5EF4-FFF2-40B4-BE49-F238E27FC236}">
                <a16:creationId xmlns:a16="http://schemas.microsoft.com/office/drawing/2014/main" id="{FA07E658-E606-46AB-A121-4250BB5DAC4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932098" y="8446838"/>
            <a:ext cx="5009827" cy="431155"/>
          </a:xfrm>
          <a:prstGeom prst="rect">
            <a:avLst/>
          </a:prstGeom>
        </p:spPr>
      </p:pic>
      <p:pic>
        <p:nvPicPr>
          <p:cNvPr id="7" name="Picture 6">
            <a:extLst>
              <a:ext uri="{FF2B5EF4-FFF2-40B4-BE49-F238E27FC236}">
                <a16:creationId xmlns:a16="http://schemas.microsoft.com/office/drawing/2014/main" id="{40C623EC-F32C-4552-8F91-6C1296907BC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3312" y="348301"/>
            <a:ext cx="863201" cy="8355126"/>
          </a:xfrm>
          <a:prstGeom prst="rect">
            <a:avLst/>
          </a:prstGeom>
        </p:spPr>
      </p:pic>
      <p:cxnSp>
        <p:nvCxnSpPr>
          <p:cNvPr id="8" name="Straight Connector 7">
            <a:extLst>
              <a:ext uri="{FF2B5EF4-FFF2-40B4-BE49-F238E27FC236}">
                <a16:creationId xmlns:a16="http://schemas.microsoft.com/office/drawing/2014/main" id="{38DF77F5-AD8F-4879-A8D3-4F8027BA8E68}"/>
              </a:ext>
            </a:extLst>
          </p:cNvPr>
          <p:cNvCxnSpPr/>
          <p:nvPr userDrawn="1"/>
        </p:nvCxnSpPr>
        <p:spPr>
          <a:xfrm>
            <a:off x="1931836" y="0"/>
            <a:ext cx="0" cy="5627716"/>
          </a:xfrm>
          <a:prstGeom prst="line">
            <a:avLst/>
          </a:prstGeom>
          <a:ln w="38100">
            <a:solidFill>
              <a:srgbClr val="C7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EB0EFA-89AE-462C-9AB7-68AD93CBB9F4}"/>
              </a:ext>
            </a:extLst>
          </p:cNvPr>
          <p:cNvCxnSpPr>
            <a:cxnSpLocks/>
          </p:cNvCxnSpPr>
          <p:nvPr userDrawn="1"/>
        </p:nvCxnSpPr>
        <p:spPr>
          <a:xfrm>
            <a:off x="9759142" y="8025880"/>
            <a:ext cx="6496858" cy="0"/>
          </a:xfrm>
          <a:prstGeom prst="line">
            <a:avLst/>
          </a:prstGeom>
          <a:ln w="38100">
            <a:solidFill>
              <a:srgbClr val="C7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9" r:id="rId4"/>
    <p:sldLayoutId id="2147483664" r:id="rId5"/>
    <p:sldLayoutId id="2147483668" r:id="rId6"/>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hyperlink" Target="https://www.ers.usda.gov/amber-waves/2015/september/quantifying-the-impacts-of-foodborne-illnesses/" TargetMode="External"/><Relationship Id="rId4" Type="http://schemas.openxmlformats.org/officeDocument/2006/relationships/hyperlink" Target="https://www.cdc.gov/foodsafety/foodborne-germs.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fao.org/3/cb0887en/CB0887EN.pdf" TargetMode="External"/><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s://foodcovnet.ces.ncsu.edu/welcome-to-foodcovnet/"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361814-6C76-944D-94BA-E049AD063971}"/>
              </a:ext>
            </a:extLst>
          </p:cNvPr>
          <p:cNvSpPr>
            <a:spLocks noGrp="1"/>
          </p:cNvSpPr>
          <p:nvPr>
            <p:ph type="subTitle" idx="4294967295"/>
          </p:nvPr>
        </p:nvSpPr>
        <p:spPr>
          <a:xfrm>
            <a:off x="330200" y="6340608"/>
            <a:ext cx="6224597" cy="1977891"/>
          </a:xfrm>
          <a:prstGeom prst="rect">
            <a:avLst/>
          </a:prstGeom>
        </p:spPr>
        <p:txBody>
          <a:bodyPr/>
          <a:lstStyle/>
          <a:p>
            <a:r>
              <a:rPr lang="en-US" sz="2400" b="1" dirty="0">
                <a:latin typeface="Garamond" panose="02020404030301010803" pitchFamily="18" charset="0"/>
              </a:rPr>
              <a:t>Byron D. Chaves, PhD.</a:t>
            </a:r>
          </a:p>
          <a:p>
            <a:r>
              <a:rPr lang="en-US" sz="2400" b="1" dirty="0">
                <a:latin typeface="Garamond" panose="02020404030301010803" pitchFamily="18" charset="0"/>
              </a:rPr>
              <a:t>Assistant Professor </a:t>
            </a:r>
          </a:p>
          <a:p>
            <a:r>
              <a:rPr lang="en-US" sz="2400" b="1" dirty="0">
                <a:latin typeface="Garamond" panose="02020404030301010803" pitchFamily="18" charset="0"/>
              </a:rPr>
              <a:t>Department of Food Science and Technology</a:t>
            </a:r>
          </a:p>
          <a:p>
            <a:r>
              <a:rPr lang="en-US" sz="2400" b="1" dirty="0">
                <a:latin typeface="Garamond" panose="02020404030301010803" pitchFamily="18" charset="0"/>
              </a:rPr>
              <a:t>University of Nebraska-Lincoln</a:t>
            </a:r>
          </a:p>
          <a:p>
            <a:r>
              <a:rPr lang="en-US" sz="2400" b="1" dirty="0">
                <a:latin typeface="Garamond" panose="02020404030301010803" pitchFamily="18" charset="0"/>
              </a:rPr>
              <a:t>Twitter: @that_bald_prof</a:t>
            </a:r>
          </a:p>
        </p:txBody>
      </p:sp>
      <p:sp>
        <p:nvSpPr>
          <p:cNvPr id="3" name="Title 2">
            <a:extLst>
              <a:ext uri="{FF2B5EF4-FFF2-40B4-BE49-F238E27FC236}">
                <a16:creationId xmlns:a16="http://schemas.microsoft.com/office/drawing/2014/main" id="{7C436D58-0733-9A4D-8354-1256CFA00234}"/>
              </a:ext>
            </a:extLst>
          </p:cNvPr>
          <p:cNvSpPr>
            <a:spLocks noGrp="1"/>
          </p:cNvSpPr>
          <p:nvPr>
            <p:ph type="ctrTitle"/>
          </p:nvPr>
        </p:nvSpPr>
        <p:spPr>
          <a:xfrm>
            <a:off x="177800" y="1303290"/>
            <a:ext cx="6376997" cy="4640309"/>
          </a:xfrm>
        </p:spPr>
        <p:txBody>
          <a:bodyPr/>
          <a:lstStyle/>
          <a:p>
            <a:pPr algn="ctr"/>
            <a:r>
              <a:rPr lang="en-US" sz="6000" dirty="0">
                <a:latin typeface="Garamond" panose="02020404030301010803" pitchFamily="18" charset="0"/>
              </a:rPr>
              <a:t>Mitigating Emerging Food Safety Hazards:</a:t>
            </a:r>
            <a:br>
              <a:rPr lang="en-US" sz="6000" dirty="0">
                <a:latin typeface="Garamond" panose="02020404030301010803" pitchFamily="18" charset="0"/>
              </a:rPr>
            </a:br>
            <a:r>
              <a:rPr lang="en-US" sz="4800" dirty="0">
                <a:latin typeface="Garamond" panose="02020404030301010803" pitchFamily="18" charset="0"/>
              </a:rPr>
              <a:t>Food security in the times of COVID-19</a:t>
            </a:r>
            <a:br>
              <a:rPr lang="en-US" sz="6000" dirty="0">
                <a:latin typeface="Garamond" panose="02020404030301010803" pitchFamily="18" charset="0"/>
              </a:rPr>
            </a:br>
            <a:endParaRPr lang="en-US" sz="6000" dirty="0">
              <a:latin typeface="Garamond" panose="02020404030301010803" pitchFamily="18" charset="0"/>
            </a:endParaRPr>
          </a:p>
        </p:txBody>
      </p:sp>
    </p:spTree>
    <p:extLst>
      <p:ext uri="{BB962C8B-B14F-4D97-AF65-F5344CB8AC3E}">
        <p14:creationId xmlns:p14="http://schemas.microsoft.com/office/powerpoint/2010/main" val="1670777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C344-ECA3-4F85-9D8F-8281E2EF290F}"/>
              </a:ext>
            </a:extLst>
          </p:cNvPr>
          <p:cNvSpPr>
            <a:spLocks noGrp="1"/>
          </p:cNvSpPr>
          <p:nvPr>
            <p:ph type="title"/>
          </p:nvPr>
        </p:nvSpPr>
        <p:spPr>
          <a:xfrm>
            <a:off x="1866900" y="762000"/>
            <a:ext cx="11049000" cy="485139"/>
          </a:xfrm>
        </p:spPr>
        <p:txBody>
          <a:bodyPr/>
          <a:lstStyle/>
          <a:p>
            <a:pPr algn="l"/>
            <a:r>
              <a:rPr lang="en-US" b="1" dirty="0">
                <a:solidFill>
                  <a:srgbClr val="C00000"/>
                </a:solidFill>
                <a:latin typeface="Garamond" panose="02020404030301010803" pitchFamily="18" charset="0"/>
              </a:rPr>
              <a:t>ACKNOWLEDGMENTS</a:t>
            </a:r>
          </a:p>
        </p:txBody>
      </p:sp>
      <p:sp>
        <p:nvSpPr>
          <p:cNvPr id="3" name="Text Placeholder 2">
            <a:extLst>
              <a:ext uri="{FF2B5EF4-FFF2-40B4-BE49-F238E27FC236}">
                <a16:creationId xmlns:a16="http://schemas.microsoft.com/office/drawing/2014/main" id="{12DD3F89-1B91-440E-8B11-ED086C87A71F}"/>
              </a:ext>
            </a:extLst>
          </p:cNvPr>
          <p:cNvSpPr>
            <a:spLocks noGrp="1"/>
          </p:cNvSpPr>
          <p:nvPr>
            <p:ph type="body" idx="1"/>
          </p:nvPr>
        </p:nvSpPr>
        <p:spPr>
          <a:xfrm>
            <a:off x="1778000" y="1689101"/>
            <a:ext cx="13614400" cy="3047999"/>
          </a:xfrm>
        </p:spPr>
        <p:txBody>
          <a:bodyPr/>
          <a:lstStyle/>
          <a:p>
            <a:pPr marL="685800" indent="-685800">
              <a:buFont typeface="Arial" panose="020B0604020202020204" pitchFamily="34" charset="0"/>
              <a:buChar char="•"/>
            </a:pPr>
            <a:r>
              <a:rPr lang="en-US" sz="3600" b="0" dirty="0">
                <a:solidFill>
                  <a:schemeClr val="tx1"/>
                </a:solidFill>
                <a:latin typeface="Garamond" panose="02020404030301010803" pitchFamily="18" charset="0"/>
              </a:rPr>
              <a:t>Dr. Janak Dhakal – UNL Food Science and Technology</a:t>
            </a:r>
          </a:p>
          <a:p>
            <a:pPr marL="685800" indent="-685800">
              <a:buFont typeface="Arial" panose="020B0604020202020204" pitchFamily="34" charset="0"/>
              <a:buChar char="•"/>
            </a:pPr>
            <a:r>
              <a:rPr lang="en-US" sz="3600" b="0" dirty="0">
                <a:solidFill>
                  <a:schemeClr val="tx1"/>
                </a:solidFill>
                <a:latin typeface="Garamond" panose="02020404030301010803" pitchFamily="18" charset="0"/>
              </a:rPr>
              <a:t>Dr. Hiep Vu – UNL Animal Science and Nebraska Center for Virology</a:t>
            </a:r>
          </a:p>
          <a:p>
            <a:pPr marL="685800" indent="-685800">
              <a:buFont typeface="Arial" panose="020B0604020202020204" pitchFamily="34" charset="0"/>
              <a:buChar char="•"/>
            </a:pPr>
            <a:r>
              <a:rPr lang="en-US" sz="3600" b="0" dirty="0">
                <a:solidFill>
                  <a:schemeClr val="tx1"/>
                </a:solidFill>
                <a:latin typeface="Garamond" panose="02020404030301010803" pitchFamily="18" charset="0"/>
              </a:rPr>
              <a:t>Dr. Benjamin Chapman – NCSU</a:t>
            </a:r>
          </a:p>
          <a:p>
            <a:pPr marL="685800" indent="-685800">
              <a:buFont typeface="Arial" panose="020B0604020202020204" pitchFamily="34" charset="0"/>
              <a:buChar char="•"/>
            </a:pPr>
            <a:r>
              <a:rPr lang="en-US" sz="3600" b="0" dirty="0">
                <a:solidFill>
                  <a:schemeClr val="tx1"/>
                </a:solidFill>
                <a:latin typeface="Garamond" panose="02020404030301010803" pitchFamily="18" charset="0"/>
              </a:rPr>
              <a:t>Dr. Michelle Danyluk – UF</a:t>
            </a:r>
          </a:p>
          <a:p>
            <a:pPr marL="685800" indent="-685800">
              <a:buFont typeface="Arial" panose="020B0604020202020204" pitchFamily="34" charset="0"/>
              <a:buChar char="•"/>
            </a:pPr>
            <a:r>
              <a:rPr lang="en-US" sz="3600" b="0" dirty="0">
                <a:solidFill>
                  <a:schemeClr val="tx1"/>
                </a:solidFill>
                <a:latin typeface="Garamond" panose="02020404030301010803" pitchFamily="18" charset="0"/>
              </a:rPr>
              <a:t>Dr. Donald Schaffner - Rutgers</a:t>
            </a:r>
          </a:p>
          <a:p>
            <a:pPr marL="685800" indent="-685800">
              <a:buFont typeface="Arial" panose="020B0604020202020204" pitchFamily="34" charset="0"/>
              <a:buChar char="•"/>
            </a:pPr>
            <a:endParaRPr lang="en-US" sz="3600" b="0" dirty="0">
              <a:solidFill>
                <a:schemeClr val="tx1"/>
              </a:solidFill>
              <a:latin typeface="Garamond" panose="02020404030301010803" pitchFamily="18" charset="0"/>
            </a:endParaRPr>
          </a:p>
        </p:txBody>
      </p:sp>
      <p:pic>
        <p:nvPicPr>
          <p:cNvPr id="6" name="Picture 5">
            <a:extLst>
              <a:ext uri="{FF2B5EF4-FFF2-40B4-BE49-F238E27FC236}">
                <a16:creationId xmlns:a16="http://schemas.microsoft.com/office/drawing/2014/main" id="{35933317-4299-441E-B31D-299445F04670}"/>
              </a:ext>
            </a:extLst>
          </p:cNvPr>
          <p:cNvPicPr>
            <a:picLocks noChangeAspect="1"/>
          </p:cNvPicPr>
          <p:nvPr/>
        </p:nvPicPr>
        <p:blipFill>
          <a:blip r:embed="rId2"/>
          <a:stretch>
            <a:fillRect/>
          </a:stretch>
        </p:blipFill>
        <p:spPr>
          <a:xfrm>
            <a:off x="1778000" y="4572000"/>
            <a:ext cx="7924800" cy="3213100"/>
          </a:xfrm>
          <a:prstGeom prst="rect">
            <a:avLst/>
          </a:prstGeom>
        </p:spPr>
      </p:pic>
      <p:sp>
        <p:nvSpPr>
          <p:cNvPr id="8" name="TextBox 7">
            <a:extLst>
              <a:ext uri="{FF2B5EF4-FFF2-40B4-BE49-F238E27FC236}">
                <a16:creationId xmlns:a16="http://schemas.microsoft.com/office/drawing/2014/main" id="{14095678-988D-400F-8C9D-E89DAEEDAD72}"/>
              </a:ext>
            </a:extLst>
          </p:cNvPr>
          <p:cNvSpPr txBox="1"/>
          <p:nvPr/>
        </p:nvSpPr>
        <p:spPr>
          <a:xfrm>
            <a:off x="10121900" y="5660935"/>
            <a:ext cx="4927600" cy="1200329"/>
          </a:xfrm>
          <a:prstGeom prst="rect">
            <a:avLst/>
          </a:prstGeom>
          <a:noFill/>
        </p:spPr>
        <p:txBody>
          <a:bodyPr wrap="square">
            <a:spAutoFit/>
          </a:bodyPr>
          <a:lstStyle/>
          <a:p>
            <a:pPr algn="ctr"/>
            <a:r>
              <a:rPr lang="en-US" sz="3600" b="1" dirty="0">
                <a:effectLst/>
                <a:latin typeface="Garamond" panose="02020404030301010803" pitchFamily="18" charset="0"/>
                <a:ea typeface="Cambria" panose="02040503050406030204" pitchFamily="18" charset="0"/>
                <a:cs typeface="Times New Roman" panose="02020603050405020304" pitchFamily="18" charset="0"/>
              </a:rPr>
              <a:t>USDA-NIFA Grant No: 2020-68003-32789</a:t>
            </a:r>
            <a:endParaRPr lang="en-US" sz="3600" b="1" dirty="0">
              <a:latin typeface="Garamond" panose="02020404030301010803" pitchFamily="18" charset="0"/>
            </a:endParaRPr>
          </a:p>
        </p:txBody>
      </p:sp>
    </p:spTree>
    <p:extLst>
      <p:ext uri="{BB962C8B-B14F-4D97-AF65-F5344CB8AC3E}">
        <p14:creationId xmlns:p14="http://schemas.microsoft.com/office/powerpoint/2010/main" val="130283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D56B-65A8-6F41-BF7A-A46185B7C0FA}"/>
              </a:ext>
            </a:extLst>
          </p:cNvPr>
          <p:cNvSpPr>
            <a:spLocks noGrp="1"/>
          </p:cNvSpPr>
          <p:nvPr>
            <p:ph type="title"/>
          </p:nvPr>
        </p:nvSpPr>
        <p:spPr>
          <a:xfrm>
            <a:off x="2603500" y="482601"/>
            <a:ext cx="6781800" cy="521968"/>
          </a:xfrm>
        </p:spPr>
        <p:txBody>
          <a:bodyPr/>
          <a:lstStyle/>
          <a:p>
            <a:pPr algn="l"/>
            <a:r>
              <a:rPr lang="en-US" b="1" dirty="0">
                <a:latin typeface="Garamond" panose="02020404030301010803" pitchFamily="18" charset="0"/>
              </a:rPr>
              <a:t>CHAVES LAB – September 27, 2021</a:t>
            </a:r>
          </a:p>
        </p:txBody>
      </p:sp>
      <p:pic>
        <p:nvPicPr>
          <p:cNvPr id="4" name="Picture 3" descr="A group of people posing for a photo&#10;&#10;Description automatically generated">
            <a:extLst>
              <a:ext uri="{FF2B5EF4-FFF2-40B4-BE49-F238E27FC236}">
                <a16:creationId xmlns:a16="http://schemas.microsoft.com/office/drawing/2014/main" id="{7E7CFD6D-65B3-4451-8FAE-49618A5D46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1739900"/>
            <a:ext cx="10642600" cy="6248400"/>
          </a:xfrm>
          <a:prstGeom prst="rect">
            <a:avLst/>
          </a:prstGeom>
        </p:spPr>
      </p:pic>
    </p:spTree>
    <p:extLst>
      <p:ext uri="{BB962C8B-B14F-4D97-AF65-F5344CB8AC3E}">
        <p14:creationId xmlns:p14="http://schemas.microsoft.com/office/powerpoint/2010/main" val="17858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C1B2EBD-C741-4413-86FD-C418AB005D0C}"/>
              </a:ext>
            </a:extLst>
          </p:cNvPr>
          <p:cNvSpPr>
            <a:spLocks noGrp="1"/>
          </p:cNvSpPr>
          <p:nvPr>
            <p:ph type="title"/>
          </p:nvPr>
        </p:nvSpPr>
        <p:spPr>
          <a:xfrm>
            <a:off x="1813339" y="623956"/>
            <a:ext cx="11049000" cy="485139"/>
          </a:xfrm>
        </p:spPr>
        <p:txBody>
          <a:bodyPr/>
          <a:lstStyle/>
          <a:p>
            <a:pPr algn="l"/>
            <a:r>
              <a:rPr lang="en-US" b="1" dirty="0">
                <a:solidFill>
                  <a:srgbClr val="C00000"/>
                </a:solidFill>
                <a:latin typeface="Garamond" panose="02020404030301010803" pitchFamily="18" charset="0"/>
              </a:rPr>
              <a:t>FOOD SAFETY HAZARDS</a:t>
            </a:r>
          </a:p>
        </p:txBody>
      </p:sp>
      <p:pic>
        <p:nvPicPr>
          <p:cNvPr id="4" name="Picture 3">
            <a:extLst>
              <a:ext uri="{FF2B5EF4-FFF2-40B4-BE49-F238E27FC236}">
                <a16:creationId xmlns:a16="http://schemas.microsoft.com/office/drawing/2014/main" id="{209E7D1D-430F-4AD3-A852-0EF71432B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879" y="3604591"/>
            <a:ext cx="6413500" cy="2980384"/>
          </a:xfrm>
          <a:prstGeom prst="rect">
            <a:avLst/>
          </a:prstGeom>
          <a:ln w="25400">
            <a:solidFill>
              <a:schemeClr val="tx1"/>
            </a:solidFill>
          </a:ln>
        </p:spPr>
      </p:pic>
      <p:sp>
        <p:nvSpPr>
          <p:cNvPr id="5" name="Text Placeholder 2">
            <a:extLst>
              <a:ext uri="{FF2B5EF4-FFF2-40B4-BE49-F238E27FC236}">
                <a16:creationId xmlns:a16="http://schemas.microsoft.com/office/drawing/2014/main" id="{41CBE5DA-1C5B-4B0D-8621-13DD8440F53F}"/>
              </a:ext>
            </a:extLst>
          </p:cNvPr>
          <p:cNvSpPr txBox="1">
            <a:spLocks/>
          </p:cNvSpPr>
          <p:nvPr/>
        </p:nvSpPr>
        <p:spPr>
          <a:xfrm>
            <a:off x="1550503" y="1417293"/>
            <a:ext cx="7858540" cy="218729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US" sz="4000" kern="0" dirty="0">
                <a:solidFill>
                  <a:sysClr val="windowText" lastClr="000000"/>
                </a:solidFill>
                <a:latin typeface="Garamond" panose="02020404030301010803" pitchFamily="18" charset="0"/>
                <a:cs typeface="Arial" panose="020B0604020202020204" pitchFamily="34" charset="0"/>
              </a:rPr>
              <a:t>Biological, chemical, or physical agent that is </a:t>
            </a:r>
            <a:r>
              <a:rPr lang="en-US" sz="4000" u="sng" kern="0" dirty="0">
                <a:solidFill>
                  <a:sysClr val="windowText" lastClr="000000"/>
                </a:solidFill>
                <a:latin typeface="Garamond" panose="02020404030301010803" pitchFamily="18" charset="0"/>
                <a:cs typeface="Arial" panose="020B0604020202020204" pitchFamily="34" charset="0"/>
              </a:rPr>
              <a:t>reasonably likely</a:t>
            </a:r>
            <a:r>
              <a:rPr lang="en-US" sz="4000" kern="0" dirty="0">
                <a:solidFill>
                  <a:sysClr val="windowText" lastClr="000000"/>
                </a:solidFill>
                <a:latin typeface="Garamond" panose="02020404030301010803" pitchFamily="18" charset="0"/>
                <a:cs typeface="Arial" panose="020B0604020202020204" pitchFamily="34" charset="0"/>
              </a:rPr>
              <a:t> to cause illness or injury in the absence of its control.</a:t>
            </a:r>
          </a:p>
          <a:p>
            <a:endParaRPr lang="en-US" sz="1100" kern="0" dirty="0">
              <a:solidFill>
                <a:sysClr val="windowText" lastClr="000000"/>
              </a:solidFill>
              <a:latin typeface="Garamond" panose="02020404030301010803" pitchFamily="18" charset="0"/>
            </a:endParaRPr>
          </a:p>
        </p:txBody>
      </p:sp>
      <p:pic>
        <p:nvPicPr>
          <p:cNvPr id="6" name="Picture 2" descr="Image result for foodborne illness">
            <a:extLst>
              <a:ext uri="{FF2B5EF4-FFF2-40B4-BE49-F238E27FC236}">
                <a16:creationId xmlns:a16="http://schemas.microsoft.com/office/drawing/2014/main" id="{128AB09D-1D10-452A-B33D-55DD9CE9A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6293" y="1446455"/>
            <a:ext cx="4457165" cy="2269469"/>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2630B0-E6D0-4ADF-A815-088A7A6F5E6D}"/>
              </a:ext>
            </a:extLst>
          </p:cNvPr>
          <p:cNvSpPr txBox="1"/>
          <p:nvPr/>
        </p:nvSpPr>
        <p:spPr>
          <a:xfrm>
            <a:off x="9197837" y="3941951"/>
            <a:ext cx="7058163" cy="1754326"/>
          </a:xfrm>
          <a:prstGeom prst="rect">
            <a:avLst/>
          </a:prstGeom>
          <a:noFill/>
        </p:spPr>
        <p:txBody>
          <a:bodyPr wrap="square">
            <a:spAutoFit/>
          </a:bodyPr>
          <a:lstStyle/>
          <a:p>
            <a:pPr algn="ctr"/>
            <a:r>
              <a:rPr lang="en-US" sz="3600" b="1" i="0" dirty="0">
                <a:solidFill>
                  <a:srgbClr val="000000"/>
                </a:solidFill>
                <a:effectLst/>
                <a:latin typeface="Garamond" panose="02020404030301010803" pitchFamily="18" charset="0"/>
              </a:rPr>
              <a:t>PUBLIC HEALTH BURDEN:</a:t>
            </a:r>
          </a:p>
          <a:p>
            <a:pPr algn="ctr"/>
            <a:r>
              <a:rPr lang="en-US" sz="3600" b="0" i="0" dirty="0">
                <a:solidFill>
                  <a:srgbClr val="000000"/>
                </a:solidFill>
                <a:effectLst/>
                <a:latin typeface="Garamond" panose="02020404030301010803" pitchFamily="18" charset="0"/>
              </a:rPr>
              <a:t>48 million annual cases, 128,000 hospitalizations, and 3,000 deaths</a:t>
            </a:r>
            <a:endParaRPr lang="en-US" sz="3600" dirty="0">
              <a:latin typeface="Garamond" panose="02020404030301010803" pitchFamily="18" charset="0"/>
            </a:endParaRPr>
          </a:p>
        </p:txBody>
      </p:sp>
      <p:sp>
        <p:nvSpPr>
          <p:cNvPr id="10" name="TextBox 9">
            <a:extLst>
              <a:ext uri="{FF2B5EF4-FFF2-40B4-BE49-F238E27FC236}">
                <a16:creationId xmlns:a16="http://schemas.microsoft.com/office/drawing/2014/main" id="{9BC99898-D5F6-4C80-867E-92014F13853C}"/>
              </a:ext>
            </a:extLst>
          </p:cNvPr>
          <p:cNvSpPr txBox="1"/>
          <p:nvPr/>
        </p:nvSpPr>
        <p:spPr>
          <a:xfrm>
            <a:off x="1975402" y="6715318"/>
            <a:ext cx="7222435" cy="1200329"/>
          </a:xfrm>
          <a:prstGeom prst="rect">
            <a:avLst/>
          </a:prstGeom>
          <a:noFill/>
        </p:spPr>
        <p:txBody>
          <a:bodyPr wrap="square">
            <a:spAutoFit/>
          </a:bodyPr>
          <a:lstStyle/>
          <a:p>
            <a:pPr algn="ctr"/>
            <a:r>
              <a:rPr lang="en-US" b="1" dirty="0">
                <a:latin typeface="Garamond" panose="02020404030301010803" pitchFamily="18" charset="0"/>
                <a:hlinkClick r:id="rId4"/>
              </a:rPr>
              <a:t>https://www.cdc.gov/foodsafety/foodborne-germs.html</a:t>
            </a:r>
            <a:endParaRPr lang="en-US" b="1" dirty="0">
              <a:latin typeface="Garamond" panose="02020404030301010803" pitchFamily="18" charset="0"/>
            </a:endParaRPr>
          </a:p>
          <a:p>
            <a:endParaRPr lang="en-US" b="1" dirty="0">
              <a:latin typeface="Garamond" panose="02020404030301010803" pitchFamily="18" charset="0"/>
            </a:endParaRPr>
          </a:p>
          <a:p>
            <a:pPr algn="ctr"/>
            <a:r>
              <a:rPr lang="en-US" b="1" dirty="0">
                <a:latin typeface="Garamond" panose="02020404030301010803" pitchFamily="18" charset="0"/>
                <a:hlinkClick r:id="rId5"/>
              </a:rPr>
              <a:t>https://www.ers.usda.gov/amber-waves/2015/september/quantifying-the-impacts-of-foodborne-illnesses/</a:t>
            </a:r>
            <a:r>
              <a:rPr lang="en-US" b="1" dirty="0">
                <a:latin typeface="Garamond" panose="02020404030301010803" pitchFamily="18" charset="0"/>
              </a:rPr>
              <a:t>  </a:t>
            </a:r>
          </a:p>
        </p:txBody>
      </p:sp>
      <p:sp>
        <p:nvSpPr>
          <p:cNvPr id="14" name="TextBox 13">
            <a:extLst>
              <a:ext uri="{FF2B5EF4-FFF2-40B4-BE49-F238E27FC236}">
                <a16:creationId xmlns:a16="http://schemas.microsoft.com/office/drawing/2014/main" id="{DB07C43B-BE2C-4946-B5E9-7E2F120DDD83}"/>
              </a:ext>
            </a:extLst>
          </p:cNvPr>
          <p:cNvSpPr txBox="1"/>
          <p:nvPr/>
        </p:nvSpPr>
        <p:spPr>
          <a:xfrm>
            <a:off x="9602304" y="5857472"/>
            <a:ext cx="6145144" cy="1200329"/>
          </a:xfrm>
          <a:prstGeom prst="rect">
            <a:avLst/>
          </a:prstGeom>
          <a:noFill/>
        </p:spPr>
        <p:txBody>
          <a:bodyPr wrap="square">
            <a:spAutoFit/>
          </a:bodyPr>
          <a:lstStyle/>
          <a:p>
            <a:pPr algn="ctr"/>
            <a:r>
              <a:rPr lang="en-US" sz="3600" b="1" i="0" dirty="0">
                <a:solidFill>
                  <a:srgbClr val="000000"/>
                </a:solidFill>
                <a:effectLst/>
                <a:latin typeface="Garamond" panose="02020404030301010803" pitchFamily="18" charset="0"/>
              </a:rPr>
              <a:t>ECONOMIC BURDEN:</a:t>
            </a:r>
          </a:p>
          <a:p>
            <a:pPr algn="ctr"/>
            <a:r>
              <a:rPr lang="en-US" sz="3600" i="0" dirty="0">
                <a:solidFill>
                  <a:srgbClr val="000000"/>
                </a:solidFill>
                <a:effectLst/>
                <a:latin typeface="Garamond" panose="02020404030301010803" pitchFamily="18" charset="0"/>
              </a:rPr>
              <a:t>$15.5B annual losses</a:t>
            </a:r>
            <a:endParaRPr lang="en-US" sz="3600" dirty="0">
              <a:latin typeface="Garamond" panose="02020404030301010803" pitchFamily="18" charset="0"/>
            </a:endParaRPr>
          </a:p>
        </p:txBody>
      </p:sp>
    </p:spTree>
    <p:extLst>
      <p:ext uri="{BB962C8B-B14F-4D97-AF65-F5344CB8AC3E}">
        <p14:creationId xmlns:p14="http://schemas.microsoft.com/office/powerpoint/2010/main" val="88412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B175-9999-4194-B0B8-62239577F7A7}"/>
              </a:ext>
            </a:extLst>
          </p:cNvPr>
          <p:cNvSpPr>
            <a:spLocks noGrp="1"/>
          </p:cNvSpPr>
          <p:nvPr>
            <p:ph type="title"/>
          </p:nvPr>
        </p:nvSpPr>
        <p:spPr>
          <a:xfrm>
            <a:off x="1945860" y="728870"/>
            <a:ext cx="11049000" cy="485139"/>
          </a:xfrm>
        </p:spPr>
        <p:txBody>
          <a:bodyPr/>
          <a:lstStyle/>
          <a:p>
            <a:pPr algn="l"/>
            <a:r>
              <a:rPr lang="en-US" b="1" dirty="0">
                <a:solidFill>
                  <a:srgbClr val="C00000"/>
                </a:solidFill>
                <a:latin typeface="Garamond" panose="02020404030301010803" pitchFamily="18" charset="0"/>
              </a:rPr>
              <a:t>FOOD SAFETY RISK</a:t>
            </a:r>
          </a:p>
        </p:txBody>
      </p:sp>
      <p:sp>
        <p:nvSpPr>
          <p:cNvPr id="4" name="Text Placeholder 2">
            <a:extLst>
              <a:ext uri="{FF2B5EF4-FFF2-40B4-BE49-F238E27FC236}">
                <a16:creationId xmlns:a16="http://schemas.microsoft.com/office/drawing/2014/main" id="{18B775A5-496A-4265-B1A5-7A87DE804C76}"/>
              </a:ext>
            </a:extLst>
          </p:cNvPr>
          <p:cNvSpPr txBox="1">
            <a:spLocks/>
          </p:cNvSpPr>
          <p:nvPr/>
        </p:nvSpPr>
        <p:spPr>
          <a:xfrm>
            <a:off x="1551677" y="1604477"/>
            <a:ext cx="7380288" cy="2490445"/>
          </a:xfrm>
          <a:prstGeom prst="rect">
            <a:avLst/>
          </a:prstGeom>
        </p:spPr>
        <p:txBody>
          <a:bodyPr/>
          <a:lstStyle>
            <a:lvl1pPr marL="0" eaLnBrk="1" hangingPunct="1">
              <a:defRPr sz="6000" b="0" i="0">
                <a:latin typeface="URW Grotesk Light" charset="0"/>
                <a:ea typeface="URW Grotesk Light" charset="0"/>
                <a:cs typeface="URW Grotesk Light" charset="0"/>
              </a:defRPr>
            </a:lvl1pPr>
            <a:lvl2pPr marL="457200" eaLnBrk="1" hangingPunct="1">
              <a:defRPr sz="6000" b="0" i="0">
                <a:latin typeface="URW Grotesk Light" charset="0"/>
                <a:ea typeface="URW Grotesk Light" charset="0"/>
                <a:cs typeface="URW Grotesk Light" charset="0"/>
              </a:defRPr>
            </a:lvl2pPr>
            <a:lvl3pPr marL="914400" eaLnBrk="1" hangingPunct="1">
              <a:defRPr sz="6000" b="0" i="0">
                <a:latin typeface="URW Grotesk Light" charset="0"/>
                <a:ea typeface="URW Grotesk Light" charset="0"/>
                <a:cs typeface="URW Grotesk Light" charset="0"/>
              </a:defRPr>
            </a:lvl3pPr>
            <a:lvl4pPr marL="1371600" eaLnBrk="1" hangingPunct="1">
              <a:defRPr sz="6000" b="0" i="0">
                <a:latin typeface="URW Grotesk Light" charset="0"/>
                <a:ea typeface="URW Grotesk Light" charset="0"/>
                <a:cs typeface="URW Grotesk Light" charset="0"/>
              </a:defRPr>
            </a:lvl4pPr>
            <a:lvl5pPr marL="1828800" eaLnBrk="1" hangingPunct="1">
              <a:defRPr sz="6000" b="0" i="0">
                <a:latin typeface="URW Grotesk Light" charset="0"/>
                <a:ea typeface="URW Grotesk Light" charset="0"/>
                <a:cs typeface="URW Grotesk Light"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US" sz="4000" kern="0" dirty="0">
                <a:solidFill>
                  <a:sysClr val="windowText" lastClr="000000"/>
                </a:solidFill>
                <a:latin typeface="Garamond" panose="02020404030301010803" pitchFamily="18" charset="0"/>
                <a:cs typeface="Arial" panose="020B0604020202020204" pitchFamily="34" charset="0"/>
              </a:rPr>
              <a:t>A probability function of the incidence of occurrence of a hazard and the severity of the illness/injury caused by that hazard</a:t>
            </a:r>
          </a:p>
        </p:txBody>
      </p:sp>
      <p:pic>
        <p:nvPicPr>
          <p:cNvPr id="6" name="Picture 5">
            <a:extLst>
              <a:ext uri="{FF2B5EF4-FFF2-40B4-BE49-F238E27FC236}">
                <a16:creationId xmlns:a16="http://schemas.microsoft.com/office/drawing/2014/main" id="{F7583753-03DB-450E-8F63-8025E3231FD9}"/>
              </a:ext>
            </a:extLst>
          </p:cNvPr>
          <p:cNvPicPr>
            <a:picLocks noChangeAspect="1"/>
          </p:cNvPicPr>
          <p:nvPr/>
        </p:nvPicPr>
        <p:blipFill>
          <a:blip r:embed="rId2"/>
          <a:stretch>
            <a:fillRect/>
          </a:stretch>
        </p:blipFill>
        <p:spPr>
          <a:xfrm>
            <a:off x="1861243" y="4094922"/>
            <a:ext cx="6576323" cy="3931134"/>
          </a:xfrm>
          <a:prstGeom prst="rect">
            <a:avLst/>
          </a:prstGeom>
        </p:spPr>
      </p:pic>
      <p:sp>
        <p:nvSpPr>
          <p:cNvPr id="8" name="TextBox 7">
            <a:extLst>
              <a:ext uri="{FF2B5EF4-FFF2-40B4-BE49-F238E27FC236}">
                <a16:creationId xmlns:a16="http://schemas.microsoft.com/office/drawing/2014/main" id="{B83ACDAA-5E7D-4495-970D-2D249CB6B1D6}"/>
              </a:ext>
            </a:extLst>
          </p:cNvPr>
          <p:cNvSpPr txBox="1"/>
          <p:nvPr/>
        </p:nvSpPr>
        <p:spPr>
          <a:xfrm>
            <a:off x="703538" y="8230464"/>
            <a:ext cx="8130208" cy="369332"/>
          </a:xfrm>
          <a:prstGeom prst="rect">
            <a:avLst/>
          </a:prstGeom>
          <a:noFill/>
        </p:spPr>
        <p:txBody>
          <a:bodyPr wrap="square">
            <a:spAutoFit/>
          </a:bodyPr>
          <a:lstStyle/>
          <a:p>
            <a:pPr algn="ctr"/>
            <a:r>
              <a:rPr lang="en-US" dirty="0">
                <a:latin typeface="Garamond" panose="02020404030301010803" pitchFamily="18" charset="0"/>
                <a:hlinkClick r:id="rId3"/>
              </a:rPr>
              <a:t>http://www.fao.org/3/cb0887en/CB0887EN.pdf</a:t>
            </a:r>
            <a:r>
              <a:rPr lang="en-US" dirty="0">
                <a:latin typeface="Garamond" panose="02020404030301010803" pitchFamily="18" charset="0"/>
              </a:rPr>
              <a:t> </a:t>
            </a:r>
          </a:p>
        </p:txBody>
      </p:sp>
      <p:pic>
        <p:nvPicPr>
          <p:cNvPr id="10" name="Picture 9">
            <a:extLst>
              <a:ext uri="{FF2B5EF4-FFF2-40B4-BE49-F238E27FC236}">
                <a16:creationId xmlns:a16="http://schemas.microsoft.com/office/drawing/2014/main" id="{EB7DC541-69ED-444B-9B50-882852CFEF5A}"/>
              </a:ext>
            </a:extLst>
          </p:cNvPr>
          <p:cNvPicPr>
            <a:picLocks noChangeAspect="1"/>
          </p:cNvPicPr>
          <p:nvPr/>
        </p:nvPicPr>
        <p:blipFill>
          <a:blip r:embed="rId4"/>
          <a:stretch>
            <a:fillRect/>
          </a:stretch>
        </p:blipFill>
        <p:spPr>
          <a:xfrm>
            <a:off x="9241531" y="1438077"/>
            <a:ext cx="6276289" cy="3386931"/>
          </a:xfrm>
          <a:prstGeom prst="rect">
            <a:avLst/>
          </a:prstGeom>
        </p:spPr>
      </p:pic>
      <p:pic>
        <p:nvPicPr>
          <p:cNvPr id="14" name="Picture 13">
            <a:extLst>
              <a:ext uri="{FF2B5EF4-FFF2-40B4-BE49-F238E27FC236}">
                <a16:creationId xmlns:a16="http://schemas.microsoft.com/office/drawing/2014/main" id="{4005C552-2B94-44ED-A129-FAEA6AA0CCD6}"/>
              </a:ext>
            </a:extLst>
          </p:cNvPr>
          <p:cNvPicPr>
            <a:picLocks noChangeAspect="1"/>
          </p:cNvPicPr>
          <p:nvPr/>
        </p:nvPicPr>
        <p:blipFill>
          <a:blip r:embed="rId5"/>
          <a:stretch>
            <a:fillRect/>
          </a:stretch>
        </p:blipFill>
        <p:spPr>
          <a:xfrm>
            <a:off x="8747132" y="4825008"/>
            <a:ext cx="7356467" cy="1865004"/>
          </a:xfrm>
          <a:prstGeom prst="rect">
            <a:avLst/>
          </a:prstGeom>
        </p:spPr>
      </p:pic>
    </p:spTree>
    <p:extLst>
      <p:ext uri="{BB962C8B-B14F-4D97-AF65-F5344CB8AC3E}">
        <p14:creationId xmlns:p14="http://schemas.microsoft.com/office/powerpoint/2010/main" val="70372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89C6-007C-4C9F-922C-84499DC142C0}"/>
              </a:ext>
            </a:extLst>
          </p:cNvPr>
          <p:cNvSpPr>
            <a:spLocks noGrp="1"/>
          </p:cNvSpPr>
          <p:nvPr>
            <p:ph type="title"/>
          </p:nvPr>
        </p:nvSpPr>
        <p:spPr>
          <a:xfrm>
            <a:off x="1803400" y="673100"/>
            <a:ext cx="11658600" cy="497839"/>
          </a:xfrm>
        </p:spPr>
        <p:txBody>
          <a:bodyPr/>
          <a:lstStyle/>
          <a:p>
            <a:pPr algn="l"/>
            <a:r>
              <a:rPr lang="en-US" b="1" dirty="0">
                <a:solidFill>
                  <a:srgbClr val="C00000"/>
                </a:solidFill>
                <a:latin typeface="Garamond" panose="02020404030301010803" pitchFamily="18" charset="0"/>
              </a:rPr>
              <a:t>CHAVES – Food Safety Microbiology Lab</a:t>
            </a:r>
          </a:p>
        </p:txBody>
      </p:sp>
      <p:sp>
        <p:nvSpPr>
          <p:cNvPr id="7" name="TextBox 6">
            <a:extLst>
              <a:ext uri="{FF2B5EF4-FFF2-40B4-BE49-F238E27FC236}">
                <a16:creationId xmlns:a16="http://schemas.microsoft.com/office/drawing/2014/main" id="{00580C57-A9F4-4D64-A542-63E2635165B8}"/>
              </a:ext>
            </a:extLst>
          </p:cNvPr>
          <p:cNvSpPr txBox="1"/>
          <p:nvPr/>
        </p:nvSpPr>
        <p:spPr>
          <a:xfrm>
            <a:off x="1384300" y="1842343"/>
            <a:ext cx="14300200" cy="5078313"/>
          </a:xfrm>
          <a:prstGeom prst="rect">
            <a:avLst/>
          </a:prstGeom>
          <a:noFill/>
        </p:spPr>
        <p:txBody>
          <a:bodyPr wrap="square">
            <a:spAutoFit/>
          </a:bodyPr>
          <a:lstStyle/>
          <a:p>
            <a:pPr marL="571500" indent="-571500">
              <a:buFont typeface="Arial" panose="020B0604020202020204" pitchFamily="34" charset="0"/>
              <a:buChar char="•"/>
            </a:pPr>
            <a:r>
              <a:rPr lang="en-US" sz="3600" b="0" i="0" dirty="0">
                <a:solidFill>
                  <a:srgbClr val="424240"/>
                </a:solidFill>
                <a:effectLst/>
                <a:latin typeface="Garamond" panose="02020404030301010803" pitchFamily="18" charset="0"/>
              </a:rPr>
              <a:t>Spread, detection, and control of pathogenic organisms along the farm-to-table continuum. </a:t>
            </a:r>
          </a:p>
          <a:p>
            <a:pPr marL="571500" indent="-571500">
              <a:buFont typeface="Arial" panose="020B0604020202020204" pitchFamily="34" charset="0"/>
              <a:buChar char="•"/>
            </a:pPr>
            <a:r>
              <a:rPr lang="en-US" sz="3600" b="1" dirty="0">
                <a:solidFill>
                  <a:srgbClr val="424240"/>
                </a:solidFill>
                <a:latin typeface="Garamond" panose="02020404030301010803" pitchFamily="18" charset="0"/>
              </a:rPr>
              <a:t>D</a:t>
            </a:r>
            <a:r>
              <a:rPr lang="en-US" sz="3600" b="1" i="0" dirty="0">
                <a:solidFill>
                  <a:srgbClr val="424240"/>
                </a:solidFill>
                <a:effectLst/>
                <a:latin typeface="Garamond" panose="02020404030301010803" pitchFamily="18" charset="0"/>
              </a:rPr>
              <a:t>esign and evaluation of chemical, physical, and biological antimicrobial mitigation strategies to reduce the risk of pathogen transmission and hence, illness in the consumer. </a:t>
            </a:r>
          </a:p>
          <a:p>
            <a:pPr marL="571500" indent="-571500">
              <a:buFont typeface="Arial" panose="020B0604020202020204" pitchFamily="34" charset="0"/>
              <a:buChar char="•"/>
            </a:pPr>
            <a:r>
              <a:rPr lang="en-US" sz="3600" b="0" i="0" dirty="0">
                <a:solidFill>
                  <a:srgbClr val="424240"/>
                </a:solidFill>
                <a:effectLst/>
                <a:latin typeface="Garamond" panose="02020404030301010803" pitchFamily="18" charset="0"/>
              </a:rPr>
              <a:t>Methodologies to better detect injured bacterial cells in multiple food and animal matrices as well as the phenotypical and genotypical characteristics that allow pathogens to survive, multiple, and even thrive in foods and food processing environments.</a:t>
            </a:r>
            <a:endParaRPr lang="en-US" sz="3600" dirty="0">
              <a:latin typeface="Garamond" panose="02020404030301010803" pitchFamily="18" charset="0"/>
            </a:endParaRPr>
          </a:p>
        </p:txBody>
      </p:sp>
    </p:spTree>
    <p:extLst>
      <p:ext uri="{BB962C8B-B14F-4D97-AF65-F5344CB8AC3E}">
        <p14:creationId xmlns:p14="http://schemas.microsoft.com/office/powerpoint/2010/main" val="394077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F67E-D90D-42EF-A393-F4B283CE80CA}"/>
              </a:ext>
            </a:extLst>
          </p:cNvPr>
          <p:cNvSpPr>
            <a:spLocks noGrp="1"/>
          </p:cNvSpPr>
          <p:nvPr>
            <p:ph type="title"/>
          </p:nvPr>
        </p:nvSpPr>
        <p:spPr>
          <a:xfrm>
            <a:off x="1828800" y="698500"/>
            <a:ext cx="11049000" cy="485139"/>
          </a:xfrm>
        </p:spPr>
        <p:txBody>
          <a:bodyPr/>
          <a:lstStyle/>
          <a:p>
            <a:pPr algn="l"/>
            <a:r>
              <a:rPr lang="en-US" b="1" dirty="0">
                <a:solidFill>
                  <a:srgbClr val="C00000"/>
                </a:solidFill>
                <a:latin typeface="Garamond" panose="02020404030301010803" pitchFamily="18" charset="0"/>
              </a:rPr>
              <a:t>FOOD SAFETY AND COVID-19</a:t>
            </a:r>
          </a:p>
        </p:txBody>
      </p:sp>
      <p:sp>
        <p:nvSpPr>
          <p:cNvPr id="3" name="Text Placeholder 2">
            <a:extLst>
              <a:ext uri="{FF2B5EF4-FFF2-40B4-BE49-F238E27FC236}">
                <a16:creationId xmlns:a16="http://schemas.microsoft.com/office/drawing/2014/main" id="{0E8874F7-F871-4825-AEEA-BDEF89DDD865}"/>
              </a:ext>
            </a:extLst>
          </p:cNvPr>
          <p:cNvSpPr>
            <a:spLocks noGrp="1"/>
          </p:cNvSpPr>
          <p:nvPr>
            <p:ph type="body" idx="1"/>
          </p:nvPr>
        </p:nvSpPr>
        <p:spPr>
          <a:xfrm>
            <a:off x="2248728" y="2024256"/>
            <a:ext cx="8712200" cy="913709"/>
          </a:xfrm>
        </p:spPr>
        <p:txBody>
          <a:bodyPr/>
          <a:lstStyle/>
          <a:p>
            <a:pPr algn="ctr"/>
            <a:r>
              <a:rPr lang="en-US" sz="4400" dirty="0">
                <a:latin typeface="Garamond" panose="02020404030301010803" pitchFamily="18" charset="0"/>
              </a:rPr>
              <a:t>Is SARS-CoV-2 a foodborne virus?</a:t>
            </a:r>
          </a:p>
        </p:txBody>
      </p:sp>
      <p:pic>
        <p:nvPicPr>
          <p:cNvPr id="4" name="Picture 2" descr="Coronavirus Disease 2019 (COVID-19) | CDC Online Newsroom | CDC">
            <a:extLst>
              <a:ext uri="{FF2B5EF4-FFF2-40B4-BE49-F238E27FC236}">
                <a16:creationId xmlns:a16="http://schemas.microsoft.com/office/drawing/2014/main" id="{475EDCDE-16DE-4729-9B82-F876123FA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774" y="1183639"/>
            <a:ext cx="3352865" cy="1981200"/>
          </a:xfrm>
          <a:prstGeom prst="rect">
            <a:avLst/>
          </a:prstGeom>
          <a:solidFill>
            <a:schemeClr val="accent1"/>
          </a:solidFill>
          <a:ln w="12700">
            <a:solidFill>
              <a:schemeClr val="accent1"/>
            </a:solidFill>
          </a:ln>
        </p:spPr>
      </p:pic>
      <p:pic>
        <p:nvPicPr>
          <p:cNvPr id="5" name="Picture 4" descr="Coronavirus Resource Center - Harvard Health">
            <a:extLst>
              <a:ext uri="{FF2B5EF4-FFF2-40B4-BE49-F238E27FC236}">
                <a16:creationId xmlns:a16="http://schemas.microsoft.com/office/drawing/2014/main" id="{60F7984D-6FFA-473C-91C7-CB67038D6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8774" y="3308553"/>
            <a:ext cx="3352865" cy="2097633"/>
          </a:xfrm>
          <a:prstGeom prst="rect">
            <a:avLst/>
          </a:prstGeom>
          <a:solidFill>
            <a:schemeClr val="accent1"/>
          </a:solidFill>
          <a:ln w="12700">
            <a:solidFill>
              <a:schemeClr val="accent1"/>
            </a:solidFill>
          </a:ln>
        </p:spPr>
      </p:pic>
      <p:sp>
        <p:nvSpPr>
          <p:cNvPr id="7" name="TextBox 6">
            <a:extLst>
              <a:ext uri="{FF2B5EF4-FFF2-40B4-BE49-F238E27FC236}">
                <a16:creationId xmlns:a16="http://schemas.microsoft.com/office/drawing/2014/main" id="{EC1D4AC7-FF7D-4558-B95F-F892D3BEB252}"/>
              </a:ext>
            </a:extLst>
          </p:cNvPr>
          <p:cNvSpPr txBox="1"/>
          <p:nvPr/>
        </p:nvSpPr>
        <p:spPr>
          <a:xfrm>
            <a:off x="1613728" y="5767046"/>
            <a:ext cx="13868400" cy="1754326"/>
          </a:xfrm>
          <a:prstGeom prst="rect">
            <a:avLst/>
          </a:prstGeom>
          <a:noFill/>
        </p:spPr>
        <p:txBody>
          <a:bodyPr wrap="square">
            <a:spAutoFit/>
          </a:bodyPr>
          <a:lstStyle/>
          <a:p>
            <a:pPr algn="ctr">
              <a:buClr>
                <a:srgbClr val="C00000"/>
              </a:buClr>
            </a:pPr>
            <a:r>
              <a:rPr lang="en-US" sz="3600" b="1" dirty="0">
                <a:latin typeface="Garamond" panose="02020404030301010803" pitchFamily="18" charset="0"/>
              </a:rPr>
              <a:t>FDA/USDA/CDC Joint Statement: “There is no credible evidence that food or food packaging are associated with or are a likely source of SARS-CoV-2 transmission.”</a:t>
            </a:r>
          </a:p>
        </p:txBody>
      </p:sp>
      <p:pic>
        <p:nvPicPr>
          <p:cNvPr id="8" name="Picture 4" descr="Image result for FRESH VEGETABLES">
            <a:extLst>
              <a:ext uri="{FF2B5EF4-FFF2-40B4-BE49-F238E27FC236}">
                <a16:creationId xmlns:a16="http://schemas.microsoft.com/office/drawing/2014/main" id="{F6053283-D874-4B7A-A7C6-312949C7F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4049" y="3131520"/>
            <a:ext cx="3352865" cy="16329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FRESH FRUITS">
            <a:extLst>
              <a:ext uri="{FF2B5EF4-FFF2-40B4-BE49-F238E27FC236}">
                <a16:creationId xmlns:a16="http://schemas.microsoft.com/office/drawing/2014/main" id="{58384800-F6B2-4292-91CC-205D9165C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1686" y="3097470"/>
            <a:ext cx="3352865" cy="16329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mage result for FRESH SEAFOOD">
            <a:extLst>
              <a:ext uri="{FF2B5EF4-FFF2-40B4-BE49-F238E27FC236}">
                <a16:creationId xmlns:a16="http://schemas.microsoft.com/office/drawing/2014/main" id="{17D5B494-C836-42C8-BC48-C73EC48DA9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6411" y="3131520"/>
            <a:ext cx="3352866" cy="163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55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6346-D134-4FFC-9E28-BEC83711CB64}"/>
              </a:ext>
            </a:extLst>
          </p:cNvPr>
          <p:cNvSpPr>
            <a:spLocks noGrp="1"/>
          </p:cNvSpPr>
          <p:nvPr>
            <p:ph type="title"/>
          </p:nvPr>
        </p:nvSpPr>
        <p:spPr>
          <a:xfrm>
            <a:off x="1968500" y="647700"/>
            <a:ext cx="11049000" cy="485139"/>
          </a:xfrm>
        </p:spPr>
        <p:txBody>
          <a:bodyPr/>
          <a:lstStyle/>
          <a:p>
            <a:pPr algn="l"/>
            <a:r>
              <a:rPr lang="en-US" b="1" dirty="0">
                <a:solidFill>
                  <a:srgbClr val="C00000"/>
                </a:solidFill>
                <a:latin typeface="Garamond" panose="02020404030301010803" pitchFamily="18" charset="0"/>
              </a:rPr>
              <a:t>Collaborative Research and Outreach</a:t>
            </a:r>
          </a:p>
        </p:txBody>
      </p:sp>
      <p:pic>
        <p:nvPicPr>
          <p:cNvPr id="4" name="Picture 3" descr="Logo&#10;&#10;Description automatically generated">
            <a:extLst>
              <a:ext uri="{FF2B5EF4-FFF2-40B4-BE49-F238E27FC236}">
                <a16:creationId xmlns:a16="http://schemas.microsoft.com/office/drawing/2014/main" id="{FA59EC2A-C413-4C0E-9EBB-837573200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991" y="1861894"/>
            <a:ext cx="4928827" cy="4805606"/>
          </a:xfrm>
          <a:prstGeom prst="rect">
            <a:avLst/>
          </a:prstGeom>
        </p:spPr>
      </p:pic>
      <p:sp>
        <p:nvSpPr>
          <p:cNvPr id="5" name="TextBox 4">
            <a:extLst>
              <a:ext uri="{FF2B5EF4-FFF2-40B4-BE49-F238E27FC236}">
                <a16:creationId xmlns:a16="http://schemas.microsoft.com/office/drawing/2014/main" id="{92E7BF81-67F7-4ACC-A1ED-BD97833E3756}"/>
              </a:ext>
            </a:extLst>
          </p:cNvPr>
          <p:cNvSpPr txBox="1"/>
          <p:nvPr/>
        </p:nvSpPr>
        <p:spPr>
          <a:xfrm>
            <a:off x="2776116" y="6344334"/>
            <a:ext cx="3044576" cy="646331"/>
          </a:xfrm>
          <a:prstGeom prst="rect">
            <a:avLst/>
          </a:prstGeom>
          <a:noFill/>
        </p:spPr>
        <p:txBody>
          <a:bodyPr wrap="square">
            <a:spAutoFit/>
          </a:bodyPr>
          <a:lstStyle/>
          <a:p>
            <a:pPr algn="ctr">
              <a:buClr>
                <a:srgbClr val="C00000"/>
              </a:buClr>
            </a:pPr>
            <a:r>
              <a:rPr lang="en-US" sz="3600" dirty="0">
                <a:latin typeface="Garamond" panose="02020404030301010803" pitchFamily="18" charset="0"/>
                <a:ea typeface="Calibri" panose="020F0502020204030204" pitchFamily="34" charset="0"/>
                <a:cs typeface="Arial" panose="020B0604020202020204" pitchFamily="34" charset="0"/>
                <a:hlinkClick r:id="rId3"/>
              </a:rPr>
              <a:t>foodcov.net </a:t>
            </a:r>
            <a:endParaRPr lang="en-US" sz="3600" dirty="0">
              <a:latin typeface="Garamond" panose="02020404030301010803" pitchFamily="18"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A247465-06E0-4884-A4F5-D5DDC34FF85E}"/>
              </a:ext>
            </a:extLst>
          </p:cNvPr>
          <p:cNvSpPr txBox="1"/>
          <p:nvPr/>
        </p:nvSpPr>
        <p:spPr>
          <a:xfrm>
            <a:off x="7162800" y="1478845"/>
            <a:ext cx="8128000" cy="6186309"/>
          </a:xfrm>
          <a:prstGeom prst="rect">
            <a:avLst/>
          </a:prstGeom>
          <a:noFill/>
        </p:spPr>
        <p:txBody>
          <a:bodyPr wrap="square">
            <a:spAutoFit/>
          </a:bodyPr>
          <a:lstStyle/>
          <a:p>
            <a:pPr marL="462058" indent="-462058">
              <a:buClr>
                <a:srgbClr val="C00000"/>
              </a:buClr>
              <a:buFont typeface="Arial" panose="020B0604020202020204" pitchFamily="34" charset="0"/>
              <a:buChar char="•"/>
            </a:pPr>
            <a:r>
              <a:rPr lang="en-US" sz="3600" dirty="0">
                <a:solidFill>
                  <a:schemeClr val="tx1"/>
                </a:solidFill>
                <a:latin typeface="Garamond" panose="02020404030301010803" pitchFamily="18" charset="0"/>
                <a:ea typeface="Calibri" panose="020F0502020204030204" pitchFamily="34" charset="0"/>
                <a:cs typeface="Arial" panose="020B0604020202020204" pitchFamily="34" charset="0"/>
              </a:rPr>
              <a:t>Intersection of food safety and covid-19</a:t>
            </a:r>
          </a:p>
          <a:p>
            <a:pPr marL="462058" indent="-462058">
              <a:buClr>
                <a:srgbClr val="C00000"/>
              </a:buClr>
              <a:buFont typeface="Arial" panose="020B0604020202020204" pitchFamily="34" charset="0"/>
              <a:buChar char="•"/>
            </a:pPr>
            <a:r>
              <a:rPr lang="en-US" sz="3600" dirty="0">
                <a:solidFill>
                  <a:schemeClr val="tx1"/>
                </a:solidFill>
                <a:latin typeface="Garamond" panose="02020404030301010803" pitchFamily="18" charset="0"/>
                <a:ea typeface="Calibri" panose="020F0502020204030204" pitchFamily="34" charset="0"/>
                <a:cs typeface="Arial" panose="020B0604020202020204" pitchFamily="34" charset="0"/>
              </a:rPr>
              <a:t>Multi-institutional team of food safety scientists and virologists</a:t>
            </a:r>
          </a:p>
          <a:p>
            <a:pPr marL="462058" indent="-462058">
              <a:buClr>
                <a:srgbClr val="C00000"/>
              </a:buClr>
              <a:buFont typeface="Arial" panose="020B0604020202020204" pitchFamily="34" charset="0"/>
              <a:buChar char="•"/>
            </a:pPr>
            <a:r>
              <a:rPr lang="en-US" sz="3600" dirty="0">
                <a:solidFill>
                  <a:schemeClr val="tx1"/>
                </a:solidFill>
                <a:latin typeface="Garamond" panose="02020404030301010803" pitchFamily="18" charset="0"/>
                <a:ea typeface="Calibri" panose="020F0502020204030204" pitchFamily="34" charset="0"/>
                <a:cs typeface="Arial" panose="020B0604020202020204" pitchFamily="34" charset="0"/>
              </a:rPr>
              <a:t>Research, extension, and outreach to help mitigate the impact of the covid-19 pandemic in the food industry and the food supply.</a:t>
            </a:r>
          </a:p>
          <a:p>
            <a:pPr marL="462058" indent="-462058">
              <a:buClr>
                <a:srgbClr val="C00000"/>
              </a:buClr>
              <a:buFont typeface="Arial" panose="020B0604020202020204" pitchFamily="34" charset="0"/>
              <a:buChar char="•"/>
            </a:pPr>
            <a:r>
              <a:rPr lang="en-US" sz="3600" dirty="0">
                <a:solidFill>
                  <a:schemeClr val="tx1"/>
                </a:solidFill>
                <a:latin typeface="Garamond" panose="02020404030301010803" pitchFamily="18" charset="0"/>
                <a:ea typeface="Calibri" panose="020F0502020204030204" pitchFamily="34" charset="0"/>
                <a:cs typeface="Arial" panose="020B0604020202020204" pitchFamily="34" charset="0"/>
              </a:rPr>
              <a:t>Extensive stakeholder involvement</a:t>
            </a:r>
          </a:p>
          <a:p>
            <a:pPr marL="462058" indent="-462058">
              <a:buClr>
                <a:srgbClr val="C00000"/>
              </a:buClr>
              <a:buFont typeface="Arial" panose="020B0604020202020204" pitchFamily="34" charset="0"/>
              <a:buChar char="•"/>
            </a:pPr>
            <a:r>
              <a:rPr lang="en-US" sz="3600" dirty="0">
                <a:solidFill>
                  <a:schemeClr val="tx1"/>
                </a:solidFill>
                <a:latin typeface="Garamond" panose="02020404030301010803" pitchFamily="18" charset="0"/>
                <a:ea typeface="Calibri" panose="020F0502020204030204" pitchFamily="34" charset="0"/>
                <a:cs typeface="Arial" panose="020B0604020202020204" pitchFamily="34" charset="0"/>
              </a:rPr>
              <a:t>Provide science-based risk management decision tools</a:t>
            </a:r>
          </a:p>
          <a:p>
            <a:pPr marL="462058" indent="-462058">
              <a:buClr>
                <a:srgbClr val="C00000"/>
              </a:buClr>
              <a:buFont typeface="Arial" panose="020B0604020202020204" pitchFamily="34" charset="0"/>
              <a:buChar char="•"/>
            </a:pPr>
            <a:r>
              <a:rPr lang="en-US" sz="3600" dirty="0">
                <a:latin typeface="Garamond" panose="02020404030301010803" pitchFamily="18" charset="0"/>
                <a:ea typeface="Calibri" panose="020F0502020204030204" pitchFamily="34" charset="0"/>
                <a:cs typeface="Arial" panose="020B0604020202020204" pitchFamily="34" charset="0"/>
              </a:rPr>
              <a:t>@</a:t>
            </a:r>
            <a:r>
              <a:rPr lang="en-US" sz="3600" dirty="0">
                <a:solidFill>
                  <a:schemeClr val="tx1"/>
                </a:solidFill>
                <a:latin typeface="Garamond" panose="02020404030301010803" pitchFamily="18" charset="0"/>
                <a:ea typeface="Calibri" panose="020F0502020204030204" pitchFamily="34" charset="0"/>
                <a:cs typeface="Arial" panose="020B0604020202020204" pitchFamily="34" charset="0"/>
              </a:rPr>
              <a:t>FoodCoVNET on Twitter</a:t>
            </a:r>
          </a:p>
        </p:txBody>
      </p:sp>
    </p:spTree>
    <p:extLst>
      <p:ext uri="{BB962C8B-B14F-4D97-AF65-F5344CB8AC3E}">
        <p14:creationId xmlns:p14="http://schemas.microsoft.com/office/powerpoint/2010/main" val="359298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1C41-8BCD-4EF6-8108-67190714DF3F}"/>
              </a:ext>
            </a:extLst>
          </p:cNvPr>
          <p:cNvSpPr>
            <a:spLocks noGrp="1"/>
          </p:cNvSpPr>
          <p:nvPr>
            <p:ph type="title"/>
          </p:nvPr>
        </p:nvSpPr>
        <p:spPr>
          <a:xfrm>
            <a:off x="1943100" y="596900"/>
            <a:ext cx="11049000" cy="485139"/>
          </a:xfrm>
        </p:spPr>
        <p:txBody>
          <a:bodyPr/>
          <a:lstStyle/>
          <a:p>
            <a:pPr algn="l"/>
            <a:r>
              <a:rPr lang="en-US" b="1" dirty="0">
                <a:solidFill>
                  <a:srgbClr val="C00000"/>
                </a:solidFill>
                <a:latin typeface="Garamond" panose="02020404030301010803" pitchFamily="18" charset="0"/>
              </a:rPr>
              <a:t>EMPIRICAL EVIDENCE or ANECDOTE?</a:t>
            </a:r>
          </a:p>
        </p:txBody>
      </p:sp>
      <p:sp>
        <p:nvSpPr>
          <p:cNvPr id="3" name="Text Placeholder 2">
            <a:extLst>
              <a:ext uri="{FF2B5EF4-FFF2-40B4-BE49-F238E27FC236}">
                <a16:creationId xmlns:a16="http://schemas.microsoft.com/office/drawing/2014/main" id="{75BA2265-E930-411B-A83A-815CD282DC9D}"/>
              </a:ext>
            </a:extLst>
          </p:cNvPr>
          <p:cNvSpPr>
            <a:spLocks noGrp="1"/>
          </p:cNvSpPr>
          <p:nvPr>
            <p:ph type="body" idx="1"/>
          </p:nvPr>
        </p:nvSpPr>
        <p:spPr>
          <a:xfrm>
            <a:off x="1828800" y="1371601"/>
            <a:ext cx="13563600" cy="3467099"/>
          </a:xfrm>
        </p:spPr>
        <p:txBody>
          <a:bodyPr/>
          <a:lstStyle/>
          <a:p>
            <a:pPr marL="571500" indent="-571500">
              <a:buClr>
                <a:srgbClr val="C00000"/>
              </a:buClr>
              <a:buFont typeface="Arial" panose="020B0604020202020204" pitchFamily="34" charset="0"/>
              <a:buChar char="•"/>
            </a:pPr>
            <a:r>
              <a:rPr lang="en-US" sz="3600" b="0" dirty="0">
                <a:solidFill>
                  <a:schemeClr val="tx1"/>
                </a:solidFill>
                <a:latin typeface="Garamond" panose="02020404030301010803" pitchFamily="18" charset="0"/>
              </a:rPr>
              <a:t>No internationally recognized public health authority has identified food as a route for COVID-19 infection. </a:t>
            </a:r>
          </a:p>
          <a:p>
            <a:pPr marL="571500" indent="-571500">
              <a:buClr>
                <a:srgbClr val="C00000"/>
              </a:buClr>
              <a:buFont typeface="Arial" panose="020B0604020202020204" pitchFamily="34" charset="0"/>
              <a:buChar char="•"/>
            </a:pPr>
            <a:r>
              <a:rPr lang="en-US" sz="3600" b="0" dirty="0">
                <a:solidFill>
                  <a:schemeClr val="tx1"/>
                </a:solidFill>
                <a:latin typeface="Garamond" panose="02020404030301010803" pitchFamily="18" charset="0"/>
              </a:rPr>
              <a:t>Certain foreign governments pushing for a foodborne transmission agenda</a:t>
            </a:r>
          </a:p>
          <a:p>
            <a:pPr marL="571500" indent="-571500">
              <a:buClr>
                <a:srgbClr val="C00000"/>
              </a:buClr>
              <a:buFont typeface="Arial" panose="020B0604020202020204" pitchFamily="34" charset="0"/>
              <a:buChar char="•"/>
            </a:pPr>
            <a:r>
              <a:rPr lang="en-US" sz="3600" b="0" dirty="0">
                <a:solidFill>
                  <a:schemeClr val="tx1"/>
                </a:solidFill>
                <a:latin typeface="Garamond" panose="02020404030301010803" pitchFamily="18" charset="0"/>
              </a:rPr>
              <a:t>Infamous SARS-CoV-2 pre-print has been retracted.</a:t>
            </a:r>
          </a:p>
          <a:p>
            <a:endParaRPr lang="en-US" sz="3600" b="0" dirty="0">
              <a:solidFill>
                <a:schemeClr val="tx1"/>
              </a:solidFill>
              <a:latin typeface="Garamond" panose="02020404030301010803" pitchFamily="18" charset="0"/>
            </a:endParaRPr>
          </a:p>
        </p:txBody>
      </p:sp>
      <p:sp>
        <p:nvSpPr>
          <p:cNvPr id="9" name="TextBox 8">
            <a:extLst>
              <a:ext uri="{FF2B5EF4-FFF2-40B4-BE49-F238E27FC236}">
                <a16:creationId xmlns:a16="http://schemas.microsoft.com/office/drawing/2014/main" id="{6803D4F2-754A-4FC4-BED3-5F658A355B86}"/>
              </a:ext>
            </a:extLst>
          </p:cNvPr>
          <p:cNvSpPr txBox="1"/>
          <p:nvPr/>
        </p:nvSpPr>
        <p:spPr>
          <a:xfrm>
            <a:off x="1739900" y="4368800"/>
            <a:ext cx="8128000" cy="4524315"/>
          </a:xfrm>
          <a:prstGeom prst="rect">
            <a:avLst/>
          </a:prstGeom>
          <a:noFill/>
        </p:spPr>
        <p:txBody>
          <a:bodyPr wrap="square">
            <a:spAutoFit/>
          </a:bodyPr>
          <a:lstStyle/>
          <a:p>
            <a:pPr marL="571500" indent="-571500">
              <a:buClr>
                <a:srgbClr val="C70000"/>
              </a:buClr>
              <a:buFont typeface="Arial" panose="020B0604020202020204" pitchFamily="34" charset="0"/>
              <a:buChar char="•"/>
            </a:pPr>
            <a:r>
              <a:rPr lang="en-US" sz="3600" dirty="0">
                <a:latin typeface="Garamond" panose="02020404030301010803" pitchFamily="18" charset="0"/>
              </a:rPr>
              <a:t>True foodborne viruses, such as norovirus and hepatitis A, enter the body primarily through oral ingestion from where they infect tissues elsewhere in the human body.</a:t>
            </a:r>
          </a:p>
          <a:p>
            <a:pPr marL="571500" indent="-571500">
              <a:buClr>
                <a:srgbClr val="C70000"/>
              </a:buClr>
              <a:buFont typeface="Arial" panose="020B0604020202020204" pitchFamily="34" charset="0"/>
              <a:buChar char="•"/>
            </a:pPr>
            <a:r>
              <a:rPr lang="en-US" sz="3600" dirty="0">
                <a:latin typeface="Garamond" panose="02020404030301010803" pitchFamily="18" charset="0"/>
              </a:rPr>
              <a:t>The mere present of a potential hazard does not necessarily represent a risk for human infection.</a:t>
            </a:r>
          </a:p>
        </p:txBody>
      </p:sp>
      <p:pic>
        <p:nvPicPr>
          <p:cNvPr id="10" name="Picture 2" descr="Hazards vs Risks – What's the Difference? | Reid Middleton">
            <a:extLst>
              <a:ext uri="{FF2B5EF4-FFF2-40B4-BE49-F238E27FC236}">
                <a16:creationId xmlns:a16="http://schemas.microsoft.com/office/drawing/2014/main" id="{C409C338-E206-4378-BFF2-B42AF2E24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0150" y="4838700"/>
            <a:ext cx="5302250" cy="275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90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ADF0-9365-41A3-859E-126FC30672FD}"/>
              </a:ext>
            </a:extLst>
          </p:cNvPr>
          <p:cNvSpPr>
            <a:spLocks noGrp="1"/>
          </p:cNvSpPr>
          <p:nvPr>
            <p:ph type="title"/>
          </p:nvPr>
        </p:nvSpPr>
        <p:spPr>
          <a:xfrm>
            <a:off x="1778000" y="685800"/>
            <a:ext cx="11049000" cy="485139"/>
          </a:xfrm>
        </p:spPr>
        <p:txBody>
          <a:bodyPr/>
          <a:lstStyle/>
          <a:p>
            <a:pPr algn="l"/>
            <a:r>
              <a:rPr lang="en-US" b="1" dirty="0">
                <a:solidFill>
                  <a:srgbClr val="C00000"/>
                </a:solidFill>
                <a:latin typeface="Garamond" panose="02020404030301010803" pitchFamily="18" charset="0"/>
              </a:rPr>
              <a:t>SCIENCE-BASED RISK MANAGEMENT  </a:t>
            </a:r>
          </a:p>
        </p:txBody>
      </p:sp>
      <p:sp>
        <p:nvSpPr>
          <p:cNvPr id="3" name="Text Placeholder 2">
            <a:extLst>
              <a:ext uri="{FF2B5EF4-FFF2-40B4-BE49-F238E27FC236}">
                <a16:creationId xmlns:a16="http://schemas.microsoft.com/office/drawing/2014/main" id="{7F324239-6654-4C58-9DC8-5DB6D5EDC56D}"/>
              </a:ext>
            </a:extLst>
          </p:cNvPr>
          <p:cNvSpPr>
            <a:spLocks noGrp="1"/>
          </p:cNvSpPr>
          <p:nvPr>
            <p:ph type="body" idx="1"/>
          </p:nvPr>
        </p:nvSpPr>
        <p:spPr>
          <a:xfrm>
            <a:off x="1638300" y="1371601"/>
            <a:ext cx="13754100" cy="6070599"/>
          </a:xfrm>
        </p:spPr>
        <p:txBody>
          <a:bodyPr/>
          <a:lstStyle/>
          <a:p>
            <a:pPr algn="ctr"/>
            <a:r>
              <a:rPr lang="en-US" sz="3600" dirty="0">
                <a:solidFill>
                  <a:srgbClr val="C70000"/>
                </a:solidFill>
                <a:latin typeface="Garamond" panose="02020404030301010803" pitchFamily="18" charset="0"/>
              </a:rPr>
              <a:t>EVALUATING VIRAL SURROGATES FOR SARS-CoV-2</a:t>
            </a:r>
          </a:p>
          <a:p>
            <a:pPr marL="571500" indent="-571500">
              <a:buFont typeface="Arial" panose="020B0604020202020204" pitchFamily="34" charset="0"/>
              <a:buChar char="•"/>
            </a:pPr>
            <a:endParaRPr lang="en-US" sz="3600" b="0" dirty="0">
              <a:solidFill>
                <a:schemeClr val="tx1"/>
              </a:solidFill>
              <a:latin typeface="Garamond" panose="02020404030301010803" pitchFamily="18" charset="0"/>
            </a:endParaRPr>
          </a:p>
          <a:p>
            <a:pPr marL="571500" indent="-571500">
              <a:buFont typeface="Arial" panose="020B0604020202020204" pitchFamily="34" charset="0"/>
              <a:buChar char="•"/>
            </a:pPr>
            <a:r>
              <a:rPr lang="en-US" sz="3600" dirty="0">
                <a:solidFill>
                  <a:schemeClr val="tx1"/>
                </a:solidFill>
                <a:latin typeface="Garamond" panose="02020404030301010803" pitchFamily="18" charset="0"/>
              </a:rPr>
              <a:t>STAGE 1</a:t>
            </a:r>
            <a:r>
              <a:rPr lang="en-US" sz="3600" b="0" dirty="0">
                <a:solidFill>
                  <a:schemeClr val="tx1"/>
                </a:solidFill>
                <a:latin typeface="Garamond" panose="02020404030301010803" pitchFamily="18" charset="0"/>
              </a:rPr>
              <a:t> – Method validation for the recover of PRRS virus from food contact surfaces</a:t>
            </a:r>
          </a:p>
          <a:p>
            <a:pPr marL="571500" indent="-571500">
              <a:buFont typeface="Arial" panose="020B0604020202020204" pitchFamily="34" charset="0"/>
              <a:buChar char="•"/>
            </a:pPr>
            <a:r>
              <a:rPr lang="en-US" sz="3600" dirty="0">
                <a:solidFill>
                  <a:schemeClr val="tx1"/>
                </a:solidFill>
                <a:latin typeface="Garamond" panose="02020404030301010803" pitchFamily="18" charset="0"/>
              </a:rPr>
              <a:t>STAGE 2</a:t>
            </a:r>
            <a:r>
              <a:rPr lang="en-US" sz="3600" b="0" dirty="0">
                <a:solidFill>
                  <a:schemeClr val="tx1"/>
                </a:solidFill>
                <a:latin typeface="Garamond" panose="02020404030301010803" pitchFamily="18" charset="0"/>
              </a:rPr>
              <a:t> – Evaluation of </a:t>
            </a:r>
            <a:r>
              <a:rPr lang="en-US" sz="3600" b="0" dirty="0" err="1">
                <a:solidFill>
                  <a:schemeClr val="tx1"/>
                </a:solidFill>
                <a:latin typeface="Garamond" panose="02020404030301010803" pitchFamily="18" charset="0"/>
              </a:rPr>
              <a:t>HCoV</a:t>
            </a:r>
            <a:r>
              <a:rPr lang="en-US" sz="3600" b="0" dirty="0">
                <a:solidFill>
                  <a:schemeClr val="tx1"/>
                </a:solidFill>
                <a:latin typeface="Garamond" panose="02020404030301010803" pitchFamily="18" charset="0"/>
              </a:rPr>
              <a:t> 229E survival and persistence on food contact surfaces and packaging materials under simulated food processing conditions of cleanliness, temperature, and relative humidity</a:t>
            </a:r>
          </a:p>
          <a:p>
            <a:pPr marL="571500" indent="-571500">
              <a:buFont typeface="Arial" panose="020B0604020202020204" pitchFamily="34" charset="0"/>
              <a:buChar char="•"/>
            </a:pPr>
            <a:r>
              <a:rPr lang="en-US" sz="3600" dirty="0">
                <a:solidFill>
                  <a:schemeClr val="tx1"/>
                </a:solidFill>
                <a:latin typeface="Garamond" panose="02020404030301010803" pitchFamily="18" charset="0"/>
              </a:rPr>
              <a:t>STAGE 3</a:t>
            </a:r>
            <a:r>
              <a:rPr lang="en-US" sz="3600" b="0" dirty="0">
                <a:solidFill>
                  <a:schemeClr val="tx1"/>
                </a:solidFill>
                <a:latin typeface="Garamond" panose="02020404030301010803" pitchFamily="18" charset="0"/>
              </a:rPr>
              <a:t> – Assessment of viral transfer from contaminated food surfaces to gloves and to clean surfaces using 229E and bacteriophage Phi6 as model organisms</a:t>
            </a:r>
          </a:p>
        </p:txBody>
      </p:sp>
    </p:spTree>
    <p:extLst>
      <p:ext uri="{BB962C8B-B14F-4D97-AF65-F5344CB8AC3E}">
        <p14:creationId xmlns:p14="http://schemas.microsoft.com/office/powerpoint/2010/main" val="10520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7BCAA15-5900-45AC-821E-8891E7DD160A}"/>
              </a:ext>
            </a:extLst>
          </p:cNvPr>
          <p:cNvSpPr/>
          <p:nvPr/>
        </p:nvSpPr>
        <p:spPr>
          <a:xfrm>
            <a:off x="6066972" y="420914"/>
            <a:ext cx="3378200" cy="2772229"/>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9A2C1BC-6191-4654-B08F-EDDC460F9BE1}"/>
              </a:ext>
            </a:extLst>
          </p:cNvPr>
          <p:cNvSpPr/>
          <p:nvPr/>
        </p:nvSpPr>
        <p:spPr>
          <a:xfrm>
            <a:off x="6066972" y="6371771"/>
            <a:ext cx="3378200" cy="2772229"/>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893614"/>
      </p:ext>
    </p:extLst>
  </p:cSld>
  <p:clrMapOvr>
    <a:masterClrMapping/>
  </p:clrMapOvr>
</p:sld>
</file>

<file path=ppt/theme/theme1.xml><?xml version="1.0" encoding="utf-8"?>
<a:theme xmlns:a="http://schemas.openxmlformats.org/drawingml/2006/main" name="Grand Challen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itGlory-PPT-template" id="{25FF1998-5BA4-3346-9F04-C45D263CFD75}" vid="{CA984101-C6EB-4A46-A17E-53FE57953CC8}"/>
    </a:ext>
  </a:extLst>
</a:theme>
</file>

<file path=docProps/app.xml><?xml version="1.0" encoding="utf-8"?>
<Properties xmlns="http://schemas.openxmlformats.org/officeDocument/2006/extended-properties" xmlns:vt="http://schemas.openxmlformats.org/officeDocument/2006/docPropsVTypes">
  <Template>GritGlory-PPT-template-2</Template>
  <TotalTime>246</TotalTime>
  <Words>562</Words>
  <Application>Microsoft Office PowerPoint</Application>
  <PresentationFormat>Custom</PresentationFormat>
  <Paragraphs>53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Grand Challenges</vt:lpstr>
      <vt:lpstr>Mitigating Emerging Food Safety Hazards: Food security in the times of COVID-19 </vt:lpstr>
      <vt:lpstr>FOOD SAFETY HAZARDS</vt:lpstr>
      <vt:lpstr>FOOD SAFETY RISK</vt:lpstr>
      <vt:lpstr>CHAVES – Food Safety Microbiology Lab</vt:lpstr>
      <vt:lpstr>FOOD SAFETY AND COVID-19</vt:lpstr>
      <vt:lpstr>Collaborative Research and Outreach</vt:lpstr>
      <vt:lpstr>EMPIRICAL EVIDENCE or ANECDOTE?</vt:lpstr>
      <vt:lpstr>SCIENCE-BASED RISK MANAGEMENT  </vt:lpstr>
      <vt:lpstr>PowerPoint Presentation</vt:lpstr>
      <vt:lpstr>ACKNOWLEDGMENTS</vt:lpstr>
      <vt:lpstr>CHAVES LAB – September 27, 2021</vt:lpstr>
    </vt:vector>
  </TitlesOfParts>
  <Company>University of Nebraska-Lincoln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 Fiddelke</dc:creator>
  <cp:lastModifiedBy>Byron Chaves</cp:lastModifiedBy>
  <cp:revision>21</cp:revision>
  <dcterms:created xsi:type="dcterms:W3CDTF">2018-09-25T20:37:23Z</dcterms:created>
  <dcterms:modified xsi:type="dcterms:W3CDTF">2021-09-28T15:15:07Z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2018-08-28T00:00:00Z</vt:filetime>
  </property>
  <property fmtid="{D5CDD505-2E9C-101B-9397-08002B2CF9AE}" pid="3" name="Creator">
    <vt:lpwstr>Adobe InDesign CC 13.0 (Macintosh)</vt:lpwstr>
  </property>
  <property fmtid="{D5CDD505-2E9C-101B-9397-08002B2CF9AE}" pid="4" name="LastSaved">
    <vt:filetime>2018-08-28T00:00:00Z</vt:filetime>
  </property>
</Properties>
</file>