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2" r:id="rId3"/>
    <p:sldId id="263" r:id="rId4"/>
    <p:sldId id="264" r:id="rId5"/>
    <p:sldId id="259" r:id="rId6"/>
    <p:sldId id="265" r:id="rId7"/>
    <p:sldId id="266" r:id="rId8"/>
    <p:sldId id="267" r:id="rId9"/>
    <p:sldId id="268" r:id="rId10"/>
    <p:sldId id="260" r:id="rId11"/>
  </p:sldIdLst>
  <p:sldSz cx="16256000" cy="9144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00"/>
    <a:srgbClr val="B70000"/>
    <a:srgbClr val="D1D3D4"/>
    <a:srgbClr val="DD2026"/>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6197" autoAdjust="0"/>
  </p:normalViewPr>
  <p:slideViewPr>
    <p:cSldViewPr snapToGrid="0">
      <p:cViewPr varScale="1">
        <p:scale>
          <a:sx n="86" d="100"/>
          <a:sy n="86" d="100"/>
        </p:scale>
        <p:origin x="256" y="28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12" cy="466434"/>
          </a:xfrm>
          <a:prstGeom prst="rect">
            <a:avLst/>
          </a:prstGeom>
        </p:spPr>
        <p:txBody>
          <a:bodyPr vert="horz" lIns="58704" tIns="29352" rIns="58704" bIns="29352" rtlCol="0"/>
          <a:lstStyle>
            <a:lvl1pPr algn="l">
              <a:defRPr sz="800"/>
            </a:lvl1pPr>
          </a:lstStyle>
          <a:p>
            <a:endParaRPr lang="en-US"/>
          </a:p>
        </p:txBody>
      </p:sp>
      <p:sp>
        <p:nvSpPr>
          <p:cNvPr id="3" name="Date Placeholder 2"/>
          <p:cNvSpPr>
            <a:spLocks noGrp="1"/>
          </p:cNvSpPr>
          <p:nvPr>
            <p:ph type="dt" idx="1"/>
          </p:nvPr>
        </p:nvSpPr>
        <p:spPr>
          <a:xfrm>
            <a:off x="3970735" y="0"/>
            <a:ext cx="3038296" cy="466434"/>
          </a:xfrm>
          <a:prstGeom prst="rect">
            <a:avLst/>
          </a:prstGeom>
        </p:spPr>
        <p:txBody>
          <a:bodyPr vert="horz" lIns="58704" tIns="29352" rIns="58704" bIns="29352" rtlCol="0"/>
          <a:lstStyle>
            <a:lvl1pPr algn="r">
              <a:defRPr sz="800"/>
            </a:lvl1pPr>
          </a:lstStyle>
          <a:p>
            <a:fld id="{D84736E0-78F9-4B87-8B7D-D1744CA815B2}" type="datetimeFigureOut">
              <a:rPr lang="en-US" smtClean="0"/>
              <a:t>10/1/21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58704" tIns="29352" rIns="58704" bIns="2935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58704" tIns="29352" rIns="58704" bIns="293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612" cy="466433"/>
          </a:xfrm>
          <a:prstGeom prst="rect">
            <a:avLst/>
          </a:prstGeom>
        </p:spPr>
        <p:txBody>
          <a:bodyPr vert="horz" lIns="58704" tIns="29352" rIns="58704" bIns="29352" rtlCol="0" anchor="b"/>
          <a:lstStyle>
            <a:lvl1pPr algn="l">
              <a:defRPr sz="800"/>
            </a:lvl1pPr>
          </a:lstStyle>
          <a:p>
            <a:endParaRPr lang="en-US"/>
          </a:p>
        </p:txBody>
      </p:sp>
      <p:sp>
        <p:nvSpPr>
          <p:cNvPr id="7" name="Slide Number Placeholder 6"/>
          <p:cNvSpPr>
            <a:spLocks noGrp="1"/>
          </p:cNvSpPr>
          <p:nvPr>
            <p:ph type="sldNum" sz="quarter" idx="5"/>
          </p:nvPr>
        </p:nvSpPr>
        <p:spPr>
          <a:xfrm>
            <a:off x="3970735" y="8829968"/>
            <a:ext cx="3038296" cy="466433"/>
          </a:xfrm>
          <a:prstGeom prst="rect">
            <a:avLst/>
          </a:prstGeom>
        </p:spPr>
        <p:txBody>
          <a:bodyPr vert="horz" lIns="58704" tIns="29352" rIns="58704" bIns="29352" rtlCol="0" anchor="b"/>
          <a:lstStyle>
            <a:lvl1pPr algn="r">
              <a:defRPr sz="800"/>
            </a:lvl1pPr>
          </a:lstStyle>
          <a:p>
            <a:fld id="{D2D68F78-698F-4687-AD89-AABC87067652}" type="slidenum">
              <a:rPr lang="en-US" smtClean="0"/>
              <a:t>‹#›</a:t>
            </a:fld>
            <a:endParaRPr lang="en-US"/>
          </a:p>
        </p:txBody>
      </p:sp>
    </p:spTree>
    <p:extLst>
      <p:ext uri="{BB962C8B-B14F-4D97-AF65-F5344CB8AC3E}">
        <p14:creationId xmlns:p14="http://schemas.microsoft.com/office/powerpoint/2010/main" val="14355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Thank you for the opportunity to speak today.  I am going to talk, briefly, about one of my projects, its link to the Grand challenges, and impact.</a:t>
            </a:r>
          </a:p>
        </p:txBody>
      </p:sp>
      <p:sp>
        <p:nvSpPr>
          <p:cNvPr id="4" name="Slide Number Placeholder 3"/>
          <p:cNvSpPr>
            <a:spLocks noGrp="1"/>
          </p:cNvSpPr>
          <p:nvPr>
            <p:ph type="sldNum" sz="quarter" idx="10"/>
          </p:nvPr>
        </p:nvSpPr>
        <p:spPr/>
        <p:txBody>
          <a:bodyPr/>
          <a:lstStyle/>
          <a:p>
            <a:fld id="{D2D68F78-698F-4687-AD89-AABC87067652}" type="slidenum">
              <a:rPr lang="en-US" smtClean="0"/>
              <a:t>1</a:t>
            </a:fld>
            <a:endParaRPr lang="en-US"/>
          </a:p>
        </p:txBody>
      </p:sp>
    </p:spTree>
    <p:extLst>
      <p:ext uri="{BB962C8B-B14F-4D97-AF65-F5344CB8AC3E}">
        <p14:creationId xmlns:p14="http://schemas.microsoft.com/office/powerpoint/2010/main" val="2436935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68F78-698F-4687-AD89-AABC87067652}" type="slidenum">
              <a:rPr lang="en-US" smtClean="0"/>
              <a:t>10</a:t>
            </a:fld>
            <a:endParaRPr lang="en-US"/>
          </a:p>
        </p:txBody>
      </p:sp>
    </p:spTree>
    <p:extLst>
      <p:ext uri="{BB962C8B-B14F-4D97-AF65-F5344CB8AC3E}">
        <p14:creationId xmlns:p14="http://schemas.microsoft.com/office/powerpoint/2010/main" val="176076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Resilient agricultural systems are those that can continue to provide food, livelihood security, and important ecosystem services in the face of climate, economic, and other global changes currently threatening agricultural systems. </a:t>
            </a:r>
          </a:p>
        </p:txBody>
      </p:sp>
      <p:sp>
        <p:nvSpPr>
          <p:cNvPr id="4" name="Slide Number Placeholder 3"/>
          <p:cNvSpPr>
            <a:spLocks noGrp="1"/>
          </p:cNvSpPr>
          <p:nvPr>
            <p:ph type="sldNum" sz="quarter" idx="10"/>
          </p:nvPr>
        </p:nvSpPr>
        <p:spPr/>
        <p:txBody>
          <a:bodyPr/>
          <a:lstStyle/>
          <a:p>
            <a:fld id="{D2D68F78-698F-4687-AD89-AABC87067652}" type="slidenum">
              <a:rPr lang="en-US" smtClean="0"/>
              <a:t>2</a:t>
            </a:fld>
            <a:endParaRPr lang="en-US"/>
          </a:p>
        </p:txBody>
      </p:sp>
    </p:spTree>
    <p:extLst>
      <p:ext uri="{BB962C8B-B14F-4D97-AF65-F5344CB8AC3E}">
        <p14:creationId xmlns:p14="http://schemas.microsoft.com/office/powerpoint/2010/main" val="143500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But many aspects of these complex systems are poorly understood, especially the role of scale and feedbacks, and the </a:t>
            </a:r>
            <a:r>
              <a:rPr lang="en-US" sz="2100" dirty="0" err="1"/>
              <a:t>everchanging</a:t>
            </a:r>
            <a:r>
              <a:rPr lang="en-US" sz="2100" dirty="0"/>
              <a:t> relationship between humans and nature.</a:t>
            </a:r>
          </a:p>
        </p:txBody>
      </p:sp>
      <p:sp>
        <p:nvSpPr>
          <p:cNvPr id="4" name="Slide Number Placeholder 3"/>
          <p:cNvSpPr>
            <a:spLocks noGrp="1"/>
          </p:cNvSpPr>
          <p:nvPr>
            <p:ph type="sldNum" sz="quarter" idx="10"/>
          </p:nvPr>
        </p:nvSpPr>
        <p:spPr/>
        <p:txBody>
          <a:bodyPr/>
          <a:lstStyle/>
          <a:p>
            <a:fld id="{D2D68F78-698F-4687-AD89-AABC87067652}" type="slidenum">
              <a:rPr lang="en-US" smtClean="0"/>
              <a:t>3</a:t>
            </a:fld>
            <a:endParaRPr lang="en-US"/>
          </a:p>
        </p:txBody>
      </p:sp>
    </p:spTree>
    <p:extLst>
      <p:ext uri="{BB962C8B-B14F-4D97-AF65-F5344CB8AC3E}">
        <p14:creationId xmlns:p14="http://schemas.microsoft.com/office/powerpoint/2010/main" val="424650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History is littered with advanced agricultural civilizations that have collapsed due to agricultural collapse.  Often driven by change in a slow driver variable - - often climate.</a:t>
            </a:r>
          </a:p>
        </p:txBody>
      </p:sp>
      <p:sp>
        <p:nvSpPr>
          <p:cNvPr id="4" name="Slide Number Placeholder 3"/>
          <p:cNvSpPr>
            <a:spLocks noGrp="1"/>
          </p:cNvSpPr>
          <p:nvPr>
            <p:ph type="sldNum" sz="quarter" idx="10"/>
          </p:nvPr>
        </p:nvSpPr>
        <p:spPr/>
        <p:txBody>
          <a:bodyPr/>
          <a:lstStyle/>
          <a:p>
            <a:fld id="{D2D68F78-698F-4687-AD89-AABC87067652}" type="slidenum">
              <a:rPr lang="en-US" smtClean="0"/>
              <a:t>4</a:t>
            </a:fld>
            <a:endParaRPr lang="en-US"/>
          </a:p>
        </p:txBody>
      </p:sp>
    </p:spTree>
    <p:extLst>
      <p:ext uri="{BB962C8B-B14F-4D97-AF65-F5344CB8AC3E}">
        <p14:creationId xmlns:p14="http://schemas.microsoft.com/office/powerpoint/2010/main" val="127119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In response to these challenges, we have created a network of networks</a:t>
            </a:r>
          </a:p>
        </p:txBody>
      </p:sp>
      <p:sp>
        <p:nvSpPr>
          <p:cNvPr id="4" name="Slide Number Placeholder 3"/>
          <p:cNvSpPr>
            <a:spLocks noGrp="1"/>
          </p:cNvSpPr>
          <p:nvPr>
            <p:ph type="sldNum" sz="quarter" idx="10"/>
          </p:nvPr>
        </p:nvSpPr>
        <p:spPr/>
        <p:txBody>
          <a:bodyPr/>
          <a:lstStyle/>
          <a:p>
            <a:fld id="{D2D68F78-698F-4687-AD89-AABC87067652}" type="slidenum">
              <a:rPr lang="en-US" smtClean="0"/>
              <a:t>5</a:t>
            </a:fld>
            <a:endParaRPr lang="en-US"/>
          </a:p>
        </p:txBody>
      </p:sp>
    </p:spTree>
    <p:extLst>
      <p:ext uri="{BB962C8B-B14F-4D97-AF65-F5344CB8AC3E}">
        <p14:creationId xmlns:p14="http://schemas.microsoft.com/office/powerpoint/2010/main" val="349630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Where we seek to understand the resilience of agriculture and agricultural landscapes at multiple scales, and the tradeoffs, implicit and explicit, that agricultural management entails.</a:t>
            </a:r>
          </a:p>
        </p:txBody>
      </p:sp>
      <p:sp>
        <p:nvSpPr>
          <p:cNvPr id="4" name="Slide Number Placeholder 3"/>
          <p:cNvSpPr>
            <a:spLocks noGrp="1"/>
          </p:cNvSpPr>
          <p:nvPr>
            <p:ph type="sldNum" sz="quarter" idx="10"/>
          </p:nvPr>
        </p:nvSpPr>
        <p:spPr/>
        <p:txBody>
          <a:bodyPr/>
          <a:lstStyle/>
          <a:p>
            <a:fld id="{D2D68F78-698F-4687-AD89-AABC87067652}" type="slidenum">
              <a:rPr lang="en-US" smtClean="0"/>
              <a:t>6</a:t>
            </a:fld>
            <a:endParaRPr lang="en-US"/>
          </a:p>
        </p:txBody>
      </p:sp>
    </p:spTree>
    <p:extLst>
      <p:ext uri="{BB962C8B-B14F-4D97-AF65-F5344CB8AC3E}">
        <p14:creationId xmlns:p14="http://schemas.microsoft.com/office/powerpoint/2010/main" val="601931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D68F78-698F-4687-AD89-AABC87067652}" type="slidenum">
              <a:rPr lang="en-US" smtClean="0"/>
              <a:t>7</a:t>
            </a:fld>
            <a:endParaRPr lang="en-US"/>
          </a:p>
        </p:txBody>
      </p:sp>
    </p:spTree>
    <p:extLst>
      <p:ext uri="{BB962C8B-B14F-4D97-AF65-F5344CB8AC3E}">
        <p14:creationId xmlns:p14="http://schemas.microsoft.com/office/powerpoint/2010/main" val="409584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No single discipline can solve these grand challenges.  Serendipitous (or more planned) insights from other disciplines can provide advances.</a:t>
            </a:r>
          </a:p>
        </p:txBody>
      </p:sp>
      <p:sp>
        <p:nvSpPr>
          <p:cNvPr id="4" name="Slide Number Placeholder 3"/>
          <p:cNvSpPr>
            <a:spLocks noGrp="1"/>
          </p:cNvSpPr>
          <p:nvPr>
            <p:ph type="sldNum" sz="quarter" idx="10"/>
          </p:nvPr>
        </p:nvSpPr>
        <p:spPr/>
        <p:txBody>
          <a:bodyPr/>
          <a:lstStyle/>
          <a:p>
            <a:fld id="{D2D68F78-698F-4687-AD89-AABC87067652}" type="slidenum">
              <a:rPr lang="en-US" smtClean="0"/>
              <a:t>8</a:t>
            </a:fld>
            <a:endParaRPr lang="en-US"/>
          </a:p>
        </p:txBody>
      </p:sp>
    </p:spTree>
    <p:extLst>
      <p:ext uri="{BB962C8B-B14F-4D97-AF65-F5344CB8AC3E}">
        <p14:creationId xmlns:p14="http://schemas.microsoft.com/office/powerpoint/2010/main" val="3057775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68F78-698F-4687-AD89-AABC87067652}" type="slidenum">
              <a:rPr lang="en-US" smtClean="0"/>
              <a:t>9</a:t>
            </a:fld>
            <a:endParaRPr lang="en-US"/>
          </a:p>
        </p:txBody>
      </p:sp>
    </p:spTree>
    <p:extLst>
      <p:ext uri="{BB962C8B-B14F-4D97-AF65-F5344CB8AC3E}">
        <p14:creationId xmlns:p14="http://schemas.microsoft.com/office/powerpoint/2010/main" val="1398181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FC753C5-0550-4B8E-9995-97FFA63D6B68}"/>
              </a:ext>
            </a:extLst>
          </p:cNvPr>
          <p:cNvSpPr/>
          <p:nvPr userDrawn="1"/>
        </p:nvSpPr>
        <p:spPr>
          <a:xfrm>
            <a:off x="0" y="0"/>
            <a:ext cx="16256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978B3DE-85B1-468C-81BF-AF7CCF8C2296}"/>
              </a:ext>
            </a:extLst>
          </p:cNvPr>
          <p:cNvSpPr/>
          <p:nvPr userDrawn="1"/>
        </p:nvSpPr>
        <p:spPr>
          <a:xfrm>
            <a:off x="-113608" y="6187441"/>
            <a:ext cx="7057505" cy="2760616"/>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764254-1AFA-4F28-B0CC-C49E9809B8F1}"/>
              </a:ext>
            </a:extLst>
          </p:cNvPr>
          <p:cNvSpPr/>
          <p:nvPr userDrawn="1"/>
        </p:nvSpPr>
        <p:spPr>
          <a:xfrm>
            <a:off x="0" y="266007"/>
            <a:ext cx="7057505" cy="5669280"/>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7">
            <a:extLst>
              <a:ext uri="{FF2B5EF4-FFF2-40B4-BE49-F238E27FC236}">
                <a16:creationId xmlns:a16="http://schemas.microsoft.com/office/drawing/2014/main" id="{A64921BF-FF99-BC44-9F2F-FC64D631838A}"/>
              </a:ext>
            </a:extLst>
          </p:cNvPr>
          <p:cNvSpPr/>
          <p:nvPr userDrawn="1"/>
        </p:nvSpPr>
        <p:spPr>
          <a:xfrm>
            <a:off x="10718800" y="1638300"/>
            <a:ext cx="0" cy="4572000"/>
          </a:xfrm>
          <a:custGeom>
            <a:avLst/>
            <a:gdLst/>
            <a:ahLst/>
            <a:cxnLst/>
            <a:rect l="l" t="t" r="r" b="b"/>
            <a:pathLst>
              <a:path h="4572000">
                <a:moveTo>
                  <a:pt x="0" y="0"/>
                </a:moveTo>
                <a:lnTo>
                  <a:pt x="0" y="4572000"/>
                </a:lnTo>
              </a:path>
            </a:pathLst>
          </a:custGeom>
          <a:ln w="25400">
            <a:solidFill>
              <a:srgbClr val="FFFFFF"/>
            </a:solidFill>
          </a:ln>
        </p:spPr>
        <p:txBody>
          <a:bodyPr wrap="square" lIns="0" tIns="0" rIns="0" bIns="0" rtlCol="0"/>
          <a:lstStyle/>
          <a:p>
            <a:endParaRPr/>
          </a:p>
        </p:txBody>
      </p:sp>
      <p:pic>
        <p:nvPicPr>
          <p:cNvPr id="16" name="Picture 15">
            <a:extLst>
              <a:ext uri="{FF2B5EF4-FFF2-40B4-BE49-F238E27FC236}">
                <a16:creationId xmlns:a16="http://schemas.microsoft.com/office/drawing/2014/main" id="{B4935654-4BF2-3749-B5BE-A2DF39E12C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000" y="8409244"/>
            <a:ext cx="4724400" cy="393700"/>
          </a:xfrm>
          <a:prstGeom prst="rect">
            <a:avLst/>
          </a:prstGeom>
        </p:spPr>
      </p:pic>
      <p:pic>
        <p:nvPicPr>
          <p:cNvPr id="10" name="Picture 9" descr="Logo&#10;&#10;Description automatically generated">
            <a:extLst>
              <a:ext uri="{FF2B5EF4-FFF2-40B4-BE49-F238E27FC236}">
                <a16:creationId xmlns:a16="http://schemas.microsoft.com/office/drawing/2014/main" id="{D47BD7BE-CF9D-4922-A457-C59F4EA44D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7591"/>
          <a:stretch/>
        </p:blipFill>
        <p:spPr>
          <a:xfrm>
            <a:off x="11281158" y="1237130"/>
            <a:ext cx="4594186" cy="3972645"/>
          </a:xfrm>
          <a:prstGeom prst="rect">
            <a:avLst/>
          </a:prstGeom>
        </p:spPr>
      </p:pic>
      <p:pic>
        <p:nvPicPr>
          <p:cNvPr id="4" name="Picture 3" descr="Logo, company name&#10;&#10;Description automatically generated">
            <a:extLst>
              <a:ext uri="{FF2B5EF4-FFF2-40B4-BE49-F238E27FC236}">
                <a16:creationId xmlns:a16="http://schemas.microsoft.com/office/drawing/2014/main" id="{C994CC16-D772-4413-91D6-339C2E506D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37552" y="0"/>
            <a:ext cx="9318448" cy="9144000"/>
          </a:xfrm>
          <a:prstGeom prst="rect">
            <a:avLst/>
          </a:prstGeom>
        </p:spPr>
      </p:pic>
      <p:sp>
        <p:nvSpPr>
          <p:cNvPr id="2" name="Holder 2"/>
          <p:cNvSpPr>
            <a:spLocks noGrp="1"/>
          </p:cNvSpPr>
          <p:nvPr>
            <p:ph type="ctrTitle"/>
          </p:nvPr>
        </p:nvSpPr>
        <p:spPr>
          <a:xfrm>
            <a:off x="482138" y="3183784"/>
            <a:ext cx="6018415" cy="2339423"/>
          </a:xfrm>
          <a:prstGeom prst="rect">
            <a:avLst/>
          </a:prstGeom>
        </p:spPr>
        <p:txBody>
          <a:bodyPr wrap="square" lIns="0" tIns="0" rIns="0" bIns="0" anchor="b">
            <a:spAutoFit/>
          </a:bodyPr>
          <a:lstStyle>
            <a:lvl1pPr>
              <a:lnSpc>
                <a:spcPts val="6000"/>
              </a:lnSpc>
              <a:defRPr sz="7200" b="1" i="1">
                <a:solidFill>
                  <a:srgbClr val="C00000"/>
                </a:solidFill>
                <a:latin typeface="+mj-lt"/>
              </a:defRPr>
            </a:lvl1pPr>
          </a:lstStyle>
          <a:p>
            <a:r>
              <a:rPr lang="en-US" dirty="0"/>
              <a:t>Click to edit Master title style</a:t>
            </a:r>
          </a:p>
        </p:txBody>
      </p:sp>
      <p:cxnSp>
        <p:nvCxnSpPr>
          <p:cNvPr id="34" name="Straight Connector 33">
            <a:extLst>
              <a:ext uri="{FF2B5EF4-FFF2-40B4-BE49-F238E27FC236}">
                <a16:creationId xmlns:a16="http://schemas.microsoft.com/office/drawing/2014/main" id="{5F1026A8-029D-4947-9976-F4BD00BD32DA}"/>
              </a:ext>
            </a:extLst>
          </p:cNvPr>
          <p:cNvCxnSpPr/>
          <p:nvPr userDrawn="1"/>
        </p:nvCxnSpPr>
        <p:spPr>
          <a:xfrm>
            <a:off x="6891251" y="274320"/>
            <a:ext cx="0" cy="5627716"/>
          </a:xfrm>
          <a:prstGeom prst="line">
            <a:avLst/>
          </a:prstGeom>
          <a:ln w="76200">
            <a:solidFill>
              <a:srgbClr val="B7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FAB341-9692-4E1C-A6F5-58CF8CFF33C1}"/>
              </a:ext>
            </a:extLst>
          </p:cNvPr>
          <p:cNvCxnSpPr>
            <a:cxnSpLocks/>
          </p:cNvCxnSpPr>
          <p:nvPr userDrawn="1"/>
        </p:nvCxnSpPr>
        <p:spPr>
          <a:xfrm>
            <a:off x="6885709" y="6184669"/>
            <a:ext cx="0" cy="2754283"/>
          </a:xfrm>
          <a:prstGeom prst="line">
            <a:avLst/>
          </a:prstGeom>
          <a:ln w="76200">
            <a:solidFill>
              <a:srgbClr val="B7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 colo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65EB4E-40AF-4958-A6F5-E24F1651A61D}"/>
              </a:ext>
            </a:extLst>
          </p:cNvPr>
          <p:cNvSpPr/>
          <p:nvPr userDrawn="1"/>
        </p:nvSpPr>
        <p:spPr>
          <a:xfrm>
            <a:off x="1344706" y="0"/>
            <a:ext cx="14911294"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title"/>
          </p:nvPr>
        </p:nvSpPr>
        <p:spPr>
          <a:xfrm>
            <a:off x="2184400" y="609600"/>
            <a:ext cx="11963400" cy="485139"/>
          </a:xfrm>
          <a:prstGeom prst="rect">
            <a:avLst/>
          </a:prstGeom>
        </p:spPr>
        <p:txBody>
          <a:bodyPr lIns="0" tIns="0" rIns="0" bIns="0"/>
          <a:lstStyle>
            <a:lvl1pPr algn="r">
              <a:defRPr sz="3200" b="0" i="0">
                <a:solidFill>
                  <a:schemeClr val="tx1"/>
                </a:solidFill>
                <a:latin typeface="+mn-lt"/>
                <a:cs typeface="Times New Roman"/>
              </a:defRPr>
            </a:lvl1pPr>
          </a:lstStyle>
          <a:p>
            <a:r>
              <a:rPr lang="en-US"/>
              <a:t>Click to edit Master title style</a:t>
            </a:r>
            <a:endParaRPr dirty="0"/>
          </a:p>
        </p:txBody>
      </p:sp>
      <p:sp>
        <p:nvSpPr>
          <p:cNvPr id="3" name="Holder 3"/>
          <p:cNvSpPr>
            <a:spLocks noGrp="1"/>
          </p:cNvSpPr>
          <p:nvPr>
            <p:ph type="body" idx="1"/>
          </p:nvPr>
        </p:nvSpPr>
        <p:spPr>
          <a:xfrm>
            <a:off x="3556000" y="1371599"/>
            <a:ext cx="11836400" cy="6244543"/>
          </a:xfrm>
          <a:prstGeom prst="rect">
            <a:avLst/>
          </a:prstGeom>
        </p:spPr>
        <p:txBody>
          <a:bodyPr lIns="0" tIns="0" rIns="0" bIns="0" anchor="ctr"/>
          <a:lstStyle>
            <a:lvl1pPr>
              <a:defRPr sz="4800" b="1" i="0">
                <a:solidFill>
                  <a:srgbClr val="D00000"/>
                </a:solidFill>
              </a:defRPr>
            </a:lvl1pPr>
          </a:lstStyle>
          <a:p>
            <a:pPr lvl="0"/>
            <a:r>
              <a:rPr lang="en-US" dirty="0"/>
              <a:t>Edit Master text styles</a:t>
            </a:r>
          </a:p>
        </p:txBody>
      </p:sp>
      <p:sp>
        <p:nvSpPr>
          <p:cNvPr id="8" name="object 5">
            <a:extLst>
              <a:ext uri="{FF2B5EF4-FFF2-40B4-BE49-F238E27FC236}">
                <a16:creationId xmlns:a16="http://schemas.microsoft.com/office/drawing/2014/main" id="{AD4D9A2A-33C0-6245-ADC5-02C6D5B1D4FA}"/>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00000"/>
          </a:solidFill>
        </p:spPr>
        <p:txBody>
          <a:bodyPr wrap="square" lIns="0" tIns="0" rIns="0" bIns="0" rtlCol="0"/>
          <a:lstStyle/>
          <a:p>
            <a:endParaRPr/>
          </a:p>
        </p:txBody>
      </p:sp>
      <p:pic>
        <p:nvPicPr>
          <p:cNvPr id="6" name="Picture 5" descr="Logo&#10;&#10;Description automatically generated">
            <a:extLst>
              <a:ext uri="{FF2B5EF4-FFF2-40B4-BE49-F238E27FC236}">
                <a16:creationId xmlns:a16="http://schemas.microsoft.com/office/drawing/2014/main" id="{EEB8FDD8-ABF1-4E18-AC17-55EEF8AF54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543"/>
          <a:stretch/>
        </p:blipFill>
        <p:spPr>
          <a:xfrm>
            <a:off x="14148261" y="7715730"/>
            <a:ext cx="1496921" cy="1295266"/>
          </a:xfrm>
          <a:prstGeom prst="rect">
            <a:avLst/>
          </a:prstGeom>
        </p:spPr>
      </p:pic>
      <p:pic>
        <p:nvPicPr>
          <p:cNvPr id="7" name="Picture 6" descr="Icon&#10;&#10;Description automatically generated">
            <a:extLst>
              <a:ext uri="{FF2B5EF4-FFF2-40B4-BE49-F238E27FC236}">
                <a16:creationId xmlns:a16="http://schemas.microsoft.com/office/drawing/2014/main" id="{18CBF8FA-7964-4606-A31D-9C52F9099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36" y="0"/>
            <a:ext cx="1283234" cy="9157623"/>
          </a:xfrm>
          <a:prstGeom prst="rect">
            <a:avLst/>
          </a:prstGeom>
        </p:spPr>
      </p:pic>
      <p:pic>
        <p:nvPicPr>
          <p:cNvPr id="9" name="Picture 8">
            <a:extLst>
              <a:ext uri="{FF2B5EF4-FFF2-40B4-BE49-F238E27FC236}">
                <a16:creationId xmlns:a16="http://schemas.microsoft.com/office/drawing/2014/main" id="{FB94D75A-7F73-4D1B-B028-D379C60B1F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7070" y="8446838"/>
            <a:ext cx="5009827" cy="431155"/>
          </a:xfrm>
          <a:prstGeom prst="rect">
            <a:avLst/>
          </a:prstGeom>
        </p:spPr>
      </p:pic>
    </p:spTree>
    <p:extLst>
      <p:ext uri="{BB962C8B-B14F-4D97-AF65-F5344CB8AC3E}">
        <p14:creationId xmlns:p14="http://schemas.microsoft.com/office/powerpoint/2010/main" val="68563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 red/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98800" y="609600"/>
            <a:ext cx="11049000" cy="485139"/>
          </a:xfrm>
          <a:prstGeom prst="rect">
            <a:avLst/>
          </a:prstGeom>
        </p:spPr>
        <p:txBody>
          <a:bodyPr lIns="0" tIns="0" rIns="0" bIns="0"/>
          <a:lstStyle>
            <a:lvl1pPr algn="r">
              <a:defRPr sz="3200" b="0" i="0">
                <a:solidFill>
                  <a:schemeClr val="tx1"/>
                </a:solidFill>
                <a:latin typeface="+mn-lt"/>
                <a:cs typeface="Times New Roman"/>
              </a:defRPr>
            </a:lvl1pPr>
          </a:lstStyle>
          <a:p>
            <a:r>
              <a:rPr lang="en-US"/>
              <a:t>Click to edit Master title style</a:t>
            </a:r>
            <a:endParaRPr dirty="0"/>
          </a:p>
        </p:txBody>
      </p:sp>
      <p:sp>
        <p:nvSpPr>
          <p:cNvPr id="3" name="Holder 3"/>
          <p:cNvSpPr>
            <a:spLocks noGrp="1"/>
          </p:cNvSpPr>
          <p:nvPr>
            <p:ph type="body" idx="1"/>
          </p:nvPr>
        </p:nvSpPr>
        <p:spPr>
          <a:xfrm>
            <a:off x="3556000" y="1371601"/>
            <a:ext cx="11836400" cy="6244542"/>
          </a:xfrm>
          <a:prstGeom prst="rect">
            <a:avLst/>
          </a:prstGeom>
        </p:spPr>
        <p:txBody>
          <a:bodyPr lIns="0" tIns="0" rIns="0" bIns="0" anchor="ctr"/>
          <a:lstStyle>
            <a:lvl1pPr>
              <a:defRPr sz="4800" b="1" i="0">
                <a:solidFill>
                  <a:srgbClr val="D00000"/>
                </a:solidFill>
              </a:defRPr>
            </a:lvl1pPr>
          </a:lstStyle>
          <a:p>
            <a:pPr lvl="0"/>
            <a:r>
              <a:rPr lang="en-US"/>
              <a:t>Edit Master text styles</a:t>
            </a:r>
          </a:p>
        </p:txBody>
      </p:sp>
      <p:sp>
        <p:nvSpPr>
          <p:cNvPr id="10" name="object 5">
            <a:extLst>
              <a:ext uri="{FF2B5EF4-FFF2-40B4-BE49-F238E27FC236}">
                <a16:creationId xmlns:a16="http://schemas.microsoft.com/office/drawing/2014/main" id="{46EC2DA8-1199-9745-A1F2-769683C88F3F}"/>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13" name="Picture 12" descr="Logo&#10;&#10;Description automatically generated">
            <a:extLst>
              <a:ext uri="{FF2B5EF4-FFF2-40B4-BE49-F238E27FC236}">
                <a16:creationId xmlns:a16="http://schemas.microsoft.com/office/drawing/2014/main" id="{F6A402E2-B918-491D-A3D0-562A8CD6D7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543"/>
          <a:stretch/>
        </p:blipFill>
        <p:spPr>
          <a:xfrm>
            <a:off x="14148261" y="7715730"/>
            <a:ext cx="1496921" cy="1295266"/>
          </a:xfrm>
          <a:prstGeom prst="rect">
            <a:avLst/>
          </a:prstGeom>
        </p:spPr>
      </p:pic>
      <p:pic>
        <p:nvPicPr>
          <p:cNvPr id="15" name="Picture 14">
            <a:extLst>
              <a:ext uri="{FF2B5EF4-FFF2-40B4-BE49-F238E27FC236}">
                <a16:creationId xmlns:a16="http://schemas.microsoft.com/office/drawing/2014/main" id="{E8503E4C-1FCB-4B9E-AED0-FD61B088F5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7070" y="8446838"/>
            <a:ext cx="5009827" cy="431155"/>
          </a:xfrm>
          <a:prstGeom prst="rect">
            <a:avLst/>
          </a:prstGeom>
        </p:spPr>
      </p:pic>
      <p:pic>
        <p:nvPicPr>
          <p:cNvPr id="16" name="Picture 15">
            <a:extLst>
              <a:ext uri="{FF2B5EF4-FFF2-40B4-BE49-F238E27FC236}">
                <a16:creationId xmlns:a16="http://schemas.microsoft.com/office/drawing/2014/main" id="{7FD88FD9-C030-4438-BC06-91CEA466C9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3312" y="348301"/>
            <a:ext cx="863201" cy="835512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 red/white_v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98800" y="609600"/>
            <a:ext cx="11049000" cy="485139"/>
          </a:xfrm>
          <a:prstGeom prst="rect">
            <a:avLst/>
          </a:prstGeom>
        </p:spPr>
        <p:txBody>
          <a:bodyPr lIns="0" tIns="0" rIns="0" bIns="0"/>
          <a:lstStyle>
            <a:lvl1pPr algn="r">
              <a:defRPr sz="3200" b="0" i="0">
                <a:solidFill>
                  <a:schemeClr val="tx1"/>
                </a:solidFill>
                <a:latin typeface="+mn-lt"/>
                <a:cs typeface="Times New Roman"/>
              </a:defRPr>
            </a:lvl1pPr>
          </a:lstStyle>
          <a:p>
            <a:r>
              <a:rPr lang="en-US"/>
              <a:t>Click to edit Master title style</a:t>
            </a:r>
            <a:endParaRPr dirty="0"/>
          </a:p>
        </p:txBody>
      </p:sp>
      <p:sp>
        <p:nvSpPr>
          <p:cNvPr id="3" name="Holder 3"/>
          <p:cNvSpPr>
            <a:spLocks noGrp="1"/>
          </p:cNvSpPr>
          <p:nvPr>
            <p:ph type="body" idx="1"/>
          </p:nvPr>
        </p:nvSpPr>
        <p:spPr>
          <a:xfrm>
            <a:off x="3556000" y="1371601"/>
            <a:ext cx="11836400" cy="6244542"/>
          </a:xfrm>
          <a:prstGeom prst="rect">
            <a:avLst/>
          </a:prstGeom>
        </p:spPr>
        <p:txBody>
          <a:bodyPr lIns="0" tIns="0" rIns="0" bIns="0" anchor="ctr"/>
          <a:lstStyle>
            <a:lvl1pPr>
              <a:defRPr sz="4800" b="1" i="0">
                <a:solidFill>
                  <a:srgbClr val="D00000"/>
                </a:solidFill>
              </a:defRPr>
            </a:lvl1pPr>
          </a:lstStyle>
          <a:p>
            <a:pPr lvl="0"/>
            <a:r>
              <a:rPr lang="en-US"/>
              <a:t>Edit Master text styles</a:t>
            </a:r>
          </a:p>
        </p:txBody>
      </p:sp>
      <p:sp>
        <p:nvSpPr>
          <p:cNvPr id="10" name="object 5">
            <a:extLst>
              <a:ext uri="{FF2B5EF4-FFF2-40B4-BE49-F238E27FC236}">
                <a16:creationId xmlns:a16="http://schemas.microsoft.com/office/drawing/2014/main" id="{46EC2DA8-1199-9745-A1F2-769683C88F3F}"/>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16" name="Picture 15">
            <a:extLst>
              <a:ext uri="{FF2B5EF4-FFF2-40B4-BE49-F238E27FC236}">
                <a16:creationId xmlns:a16="http://schemas.microsoft.com/office/drawing/2014/main" id="{7FD88FD9-C030-4438-BC06-91CEA466C9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312" y="348301"/>
            <a:ext cx="863201" cy="8355126"/>
          </a:xfrm>
          <a:prstGeom prst="rect">
            <a:avLst/>
          </a:prstGeom>
        </p:spPr>
      </p:pic>
      <p:pic>
        <p:nvPicPr>
          <p:cNvPr id="8" name="Picture 7">
            <a:extLst>
              <a:ext uri="{FF2B5EF4-FFF2-40B4-BE49-F238E27FC236}">
                <a16:creationId xmlns:a16="http://schemas.microsoft.com/office/drawing/2014/main" id="{BA15BD7A-0842-421E-849B-6C397FA04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2098" y="8446838"/>
            <a:ext cx="5009827" cy="431155"/>
          </a:xfrm>
          <a:prstGeom prst="rect">
            <a:avLst/>
          </a:prstGeom>
        </p:spPr>
      </p:pic>
      <p:cxnSp>
        <p:nvCxnSpPr>
          <p:cNvPr id="9" name="Straight Connector 8">
            <a:extLst>
              <a:ext uri="{FF2B5EF4-FFF2-40B4-BE49-F238E27FC236}">
                <a16:creationId xmlns:a16="http://schemas.microsoft.com/office/drawing/2014/main" id="{A60986CB-A289-427F-AB44-0426E7AA711B}"/>
              </a:ext>
            </a:extLst>
          </p:cNvPr>
          <p:cNvCxnSpPr/>
          <p:nvPr userDrawn="1"/>
        </p:nvCxnSpPr>
        <p:spPr>
          <a:xfrm>
            <a:off x="1931836" y="0"/>
            <a:ext cx="0" cy="5627716"/>
          </a:xfrm>
          <a:prstGeom prst="line">
            <a:avLst/>
          </a:prstGeom>
          <a:ln w="38100">
            <a:solidFill>
              <a:srgbClr val="C7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CA59B1-E44A-4DC6-AD6C-3E5C52D690E5}"/>
              </a:ext>
            </a:extLst>
          </p:cNvPr>
          <p:cNvCxnSpPr>
            <a:cxnSpLocks/>
          </p:cNvCxnSpPr>
          <p:nvPr userDrawn="1"/>
        </p:nvCxnSpPr>
        <p:spPr>
          <a:xfrm>
            <a:off x="9759142" y="8025880"/>
            <a:ext cx="6496858" cy="0"/>
          </a:xfrm>
          <a:prstGeom prst="line">
            <a:avLst/>
          </a:prstGeom>
          <a:ln w="38100">
            <a:solidFill>
              <a:srgbClr val="C70000"/>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0DC194A6-E145-4E33-955F-3F10BECE4CC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7543"/>
          <a:stretch/>
        </p:blipFill>
        <p:spPr>
          <a:xfrm>
            <a:off x="15175967" y="8249494"/>
            <a:ext cx="853417" cy="738450"/>
          </a:xfrm>
          <a:prstGeom prst="rect">
            <a:avLst/>
          </a:prstGeom>
        </p:spPr>
      </p:pic>
    </p:spTree>
    <p:extLst>
      <p:ext uri="{BB962C8B-B14F-4D97-AF65-F5344CB8AC3E}">
        <p14:creationId xmlns:p14="http://schemas.microsoft.com/office/powerpoint/2010/main" val="228879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e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B7A0D3-73E0-4B71-9635-D3B2420906D8}"/>
              </a:ext>
            </a:extLst>
          </p:cNvPr>
          <p:cNvSpPr/>
          <p:nvPr userDrawn="1"/>
        </p:nvSpPr>
        <p:spPr>
          <a:xfrm>
            <a:off x="1995055" y="0"/>
            <a:ext cx="14260945" cy="9144000"/>
          </a:xfrm>
          <a:prstGeom prst="rect">
            <a:avLst/>
          </a:prstGeom>
          <a:solidFill>
            <a:srgbClr val="C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7775AD23-75D4-4319-B59B-CDD66429BB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01" b="24187"/>
          <a:stretch/>
        </p:blipFill>
        <p:spPr>
          <a:xfrm>
            <a:off x="2009165" y="6425322"/>
            <a:ext cx="13582996" cy="2718678"/>
          </a:xfrm>
          <a:prstGeom prst="rect">
            <a:avLst/>
          </a:prstGeom>
        </p:spPr>
      </p:pic>
      <p:sp>
        <p:nvSpPr>
          <p:cNvPr id="24" name="Holder 2">
            <a:extLst>
              <a:ext uri="{FF2B5EF4-FFF2-40B4-BE49-F238E27FC236}">
                <a16:creationId xmlns:a16="http://schemas.microsoft.com/office/drawing/2014/main" id="{1D413CF6-ED99-9F42-BCF6-9786CB9735BB}"/>
              </a:ext>
            </a:extLst>
          </p:cNvPr>
          <p:cNvSpPr>
            <a:spLocks noGrp="1"/>
          </p:cNvSpPr>
          <p:nvPr>
            <p:ph type="title"/>
          </p:nvPr>
        </p:nvSpPr>
        <p:spPr>
          <a:xfrm>
            <a:off x="7975600" y="568961"/>
            <a:ext cx="6172200" cy="485139"/>
          </a:xfrm>
          <a:prstGeom prst="rect">
            <a:avLst/>
          </a:prstGeom>
        </p:spPr>
        <p:txBody>
          <a:bodyPr lIns="0" tIns="0" rIns="0" bIns="0"/>
          <a:lstStyle>
            <a:lvl1pPr algn="r">
              <a:defRPr sz="3200" b="0" i="0">
                <a:solidFill>
                  <a:schemeClr val="bg1"/>
                </a:solidFill>
                <a:latin typeface="+mn-lt"/>
                <a:cs typeface="Times New Roman"/>
              </a:defRPr>
            </a:lvl1pPr>
          </a:lstStyle>
          <a:p>
            <a:r>
              <a:rPr lang="en-US"/>
              <a:t>Click to edit Master title style</a:t>
            </a:r>
            <a:endParaRPr dirty="0"/>
          </a:p>
        </p:txBody>
      </p:sp>
      <p:sp>
        <p:nvSpPr>
          <p:cNvPr id="25" name="Holder 3">
            <a:extLst>
              <a:ext uri="{FF2B5EF4-FFF2-40B4-BE49-F238E27FC236}">
                <a16:creationId xmlns:a16="http://schemas.microsoft.com/office/drawing/2014/main" id="{D8F191FF-9478-5941-B04B-88C08C936642}"/>
              </a:ext>
            </a:extLst>
          </p:cNvPr>
          <p:cNvSpPr>
            <a:spLocks noGrp="1"/>
          </p:cNvSpPr>
          <p:nvPr>
            <p:ph type="body" idx="1"/>
          </p:nvPr>
        </p:nvSpPr>
        <p:spPr>
          <a:xfrm>
            <a:off x="3556000" y="1804669"/>
            <a:ext cx="11836400" cy="6577332"/>
          </a:xfrm>
          <a:prstGeom prst="rect">
            <a:avLst/>
          </a:prstGeom>
        </p:spPr>
        <p:txBody>
          <a:bodyPr lIns="0" tIns="0" rIns="0" bIns="0" anchor="ctr"/>
          <a:lstStyle>
            <a:lvl1pPr>
              <a:defRPr sz="4800" b="1" i="0">
                <a:solidFill>
                  <a:schemeClr val="bg1"/>
                </a:solidFill>
              </a:defRPr>
            </a:lvl1pPr>
          </a:lstStyle>
          <a:p>
            <a:pPr lvl="0"/>
            <a:r>
              <a:rPr lang="en-US"/>
              <a:t>Edit Master text styles</a:t>
            </a:r>
          </a:p>
        </p:txBody>
      </p:sp>
      <p:sp>
        <p:nvSpPr>
          <p:cNvPr id="10" name="object 5">
            <a:extLst>
              <a:ext uri="{FF2B5EF4-FFF2-40B4-BE49-F238E27FC236}">
                <a16:creationId xmlns:a16="http://schemas.microsoft.com/office/drawing/2014/main" id="{3D4B7669-FE11-C34B-AA73-1780BFEFD19E}"/>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9" name="Picture 8">
            <a:extLst>
              <a:ext uri="{FF2B5EF4-FFF2-40B4-BE49-F238E27FC236}">
                <a16:creationId xmlns:a16="http://schemas.microsoft.com/office/drawing/2014/main" id="{3712A2A6-9B62-4310-85FC-20B3B8C2F1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312" y="348301"/>
            <a:ext cx="863201" cy="835512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D7F6D8-7152-49C3-8C61-655CFBF4C88A}"/>
              </a:ext>
            </a:extLst>
          </p:cNvPr>
          <p:cNvSpPr/>
          <p:nvPr userDrawn="1"/>
        </p:nvSpPr>
        <p:spPr>
          <a:xfrm>
            <a:off x="0" y="0"/>
            <a:ext cx="16256000"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company name&#10;&#10;Description automatically generated">
            <a:extLst>
              <a:ext uri="{FF2B5EF4-FFF2-40B4-BE49-F238E27FC236}">
                <a16:creationId xmlns:a16="http://schemas.microsoft.com/office/drawing/2014/main" id="{BEE15C60-ACCC-4C9E-A798-5F9F1F788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5863" y="0"/>
            <a:ext cx="9318448" cy="9144000"/>
          </a:xfrm>
          <a:prstGeom prst="rect">
            <a:avLst/>
          </a:prstGeom>
        </p:spPr>
      </p:pic>
    </p:spTree>
    <p:extLst>
      <p:ext uri="{BB962C8B-B14F-4D97-AF65-F5344CB8AC3E}">
        <p14:creationId xmlns:p14="http://schemas.microsoft.com/office/powerpoint/2010/main" val="258213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6BBD17BA-1C3D-4AFC-AC68-AF5EAB88FEB2}"/>
              </a:ext>
            </a:extLst>
          </p:cNvPr>
          <p:cNvSpPr txBox="1">
            <a:spLocks/>
          </p:cNvSpPr>
          <p:nvPr userDrawn="1"/>
        </p:nvSpPr>
        <p:spPr>
          <a:xfrm>
            <a:off x="3098800" y="609600"/>
            <a:ext cx="11049000" cy="485139"/>
          </a:xfrm>
          <a:prstGeom prst="rect">
            <a:avLst/>
          </a:prstGeom>
        </p:spPr>
        <p:txBody>
          <a:bodyPr lIns="0" tIns="0" rIns="0" bIns="0"/>
          <a:lstStyle>
            <a:lvl1pPr algn="r" eaLnBrk="1" hangingPunct="1">
              <a:defRPr sz="3200" b="0" i="0">
                <a:solidFill>
                  <a:schemeClr val="tx1"/>
                </a:solidFill>
                <a:latin typeface="+mn-lt"/>
                <a:ea typeface="+mj-ea"/>
                <a:cs typeface="Times New Roman"/>
              </a:defRPr>
            </a:lvl1pPr>
          </a:lstStyle>
          <a:p>
            <a:r>
              <a:rPr lang="en-US" kern="0"/>
              <a:t>Click to edit Master title style</a:t>
            </a:r>
            <a:endParaRPr lang="en-US" kern="0" dirty="0"/>
          </a:p>
        </p:txBody>
      </p:sp>
      <p:sp>
        <p:nvSpPr>
          <p:cNvPr id="3" name="Holder 3">
            <a:extLst>
              <a:ext uri="{FF2B5EF4-FFF2-40B4-BE49-F238E27FC236}">
                <a16:creationId xmlns:a16="http://schemas.microsoft.com/office/drawing/2014/main" id="{EF4E8D90-4FC4-4E9B-B94B-5E73156D76FD}"/>
              </a:ext>
            </a:extLst>
          </p:cNvPr>
          <p:cNvSpPr txBox="1">
            <a:spLocks/>
          </p:cNvSpPr>
          <p:nvPr userDrawn="1"/>
        </p:nvSpPr>
        <p:spPr>
          <a:xfrm>
            <a:off x="3556000" y="1371601"/>
            <a:ext cx="11836400" cy="6244542"/>
          </a:xfrm>
          <a:prstGeom prst="rect">
            <a:avLst/>
          </a:prstGeom>
        </p:spPr>
        <p:txBody>
          <a:bodyPr lIns="0" tIns="0" rIns="0" bIns="0" anchor="ctr"/>
          <a:lstStyle>
            <a:lvl1pPr marL="0" eaLnBrk="1" hangingPunct="1">
              <a:defRPr sz="4800" b="1" i="0">
                <a:solidFill>
                  <a:srgbClr val="D00000"/>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kern="0"/>
              <a:t>Edit Master text styles</a:t>
            </a:r>
          </a:p>
        </p:txBody>
      </p:sp>
      <p:sp>
        <p:nvSpPr>
          <p:cNvPr id="4" name="object 5">
            <a:extLst>
              <a:ext uri="{FF2B5EF4-FFF2-40B4-BE49-F238E27FC236}">
                <a16:creationId xmlns:a16="http://schemas.microsoft.com/office/drawing/2014/main" id="{33347817-1499-4303-9BD4-04B64304B4A2}"/>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B705A5A1-12D7-4772-A230-1359B959A1F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b="27543"/>
          <a:stretch/>
        </p:blipFill>
        <p:spPr>
          <a:xfrm>
            <a:off x="15175967" y="8249494"/>
            <a:ext cx="853417" cy="738450"/>
          </a:xfrm>
          <a:prstGeom prst="rect">
            <a:avLst/>
          </a:prstGeom>
        </p:spPr>
      </p:pic>
      <p:pic>
        <p:nvPicPr>
          <p:cNvPr id="6" name="Picture 5">
            <a:extLst>
              <a:ext uri="{FF2B5EF4-FFF2-40B4-BE49-F238E27FC236}">
                <a16:creationId xmlns:a16="http://schemas.microsoft.com/office/drawing/2014/main" id="{FA07E658-E606-46AB-A121-4250BB5DAC4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932098" y="8446838"/>
            <a:ext cx="5009827" cy="431155"/>
          </a:xfrm>
          <a:prstGeom prst="rect">
            <a:avLst/>
          </a:prstGeom>
        </p:spPr>
      </p:pic>
      <p:pic>
        <p:nvPicPr>
          <p:cNvPr id="7" name="Picture 6">
            <a:extLst>
              <a:ext uri="{FF2B5EF4-FFF2-40B4-BE49-F238E27FC236}">
                <a16:creationId xmlns:a16="http://schemas.microsoft.com/office/drawing/2014/main" id="{40C623EC-F32C-4552-8F91-6C1296907BC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3312" y="348301"/>
            <a:ext cx="863201" cy="8355126"/>
          </a:xfrm>
          <a:prstGeom prst="rect">
            <a:avLst/>
          </a:prstGeom>
        </p:spPr>
      </p:pic>
      <p:cxnSp>
        <p:nvCxnSpPr>
          <p:cNvPr id="8" name="Straight Connector 7">
            <a:extLst>
              <a:ext uri="{FF2B5EF4-FFF2-40B4-BE49-F238E27FC236}">
                <a16:creationId xmlns:a16="http://schemas.microsoft.com/office/drawing/2014/main" id="{38DF77F5-AD8F-4879-A8D3-4F8027BA8E68}"/>
              </a:ext>
            </a:extLst>
          </p:cNvPr>
          <p:cNvCxnSpPr/>
          <p:nvPr userDrawn="1"/>
        </p:nvCxnSpPr>
        <p:spPr>
          <a:xfrm>
            <a:off x="1931836" y="0"/>
            <a:ext cx="0" cy="5627716"/>
          </a:xfrm>
          <a:prstGeom prst="line">
            <a:avLst/>
          </a:prstGeom>
          <a:ln w="38100">
            <a:solidFill>
              <a:srgbClr val="C7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B0EFA-89AE-462C-9AB7-68AD93CBB9F4}"/>
              </a:ext>
            </a:extLst>
          </p:cNvPr>
          <p:cNvCxnSpPr>
            <a:cxnSpLocks/>
          </p:cNvCxnSpPr>
          <p:nvPr userDrawn="1"/>
        </p:nvCxnSpPr>
        <p:spPr>
          <a:xfrm>
            <a:off x="9759142" y="8025880"/>
            <a:ext cx="6496858" cy="0"/>
          </a:xfrm>
          <a:prstGeom prst="line">
            <a:avLst/>
          </a:prstGeom>
          <a:ln w="38100">
            <a:solidFill>
              <a:srgbClr val="C7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9" r:id="rId4"/>
    <p:sldLayoutId id="2147483664" r:id="rId5"/>
    <p:sldLayoutId id="2147483668" r:id="rId6"/>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361814-6C76-944D-94BA-E049AD063971}"/>
              </a:ext>
            </a:extLst>
          </p:cNvPr>
          <p:cNvSpPr>
            <a:spLocks noGrp="1"/>
          </p:cNvSpPr>
          <p:nvPr>
            <p:ph type="subTitle" idx="4294967295"/>
          </p:nvPr>
        </p:nvSpPr>
        <p:spPr>
          <a:xfrm>
            <a:off x="536382" y="6340609"/>
            <a:ext cx="5987363" cy="836278"/>
          </a:xfrm>
          <a:prstGeom prst="rect">
            <a:avLst/>
          </a:prstGeom>
        </p:spPr>
        <p:txBody>
          <a:bodyPr/>
          <a:lstStyle/>
          <a:p>
            <a:r>
              <a:rPr lang="en-US" sz="2800" i="1" dirty="0"/>
              <a:t>NSF-DISES &amp; UN Research Network</a:t>
            </a:r>
          </a:p>
        </p:txBody>
      </p:sp>
      <p:sp>
        <p:nvSpPr>
          <p:cNvPr id="3" name="Title 2">
            <a:extLst>
              <a:ext uri="{FF2B5EF4-FFF2-40B4-BE49-F238E27FC236}">
                <a16:creationId xmlns:a16="http://schemas.microsoft.com/office/drawing/2014/main" id="{7C436D58-0733-9A4D-8354-1256CFA00234}"/>
              </a:ext>
            </a:extLst>
          </p:cNvPr>
          <p:cNvSpPr>
            <a:spLocks noGrp="1"/>
          </p:cNvSpPr>
          <p:nvPr>
            <p:ph type="ctrTitle"/>
          </p:nvPr>
        </p:nvSpPr>
        <p:spPr>
          <a:xfrm>
            <a:off x="505330" y="542421"/>
            <a:ext cx="6018415" cy="3129126"/>
          </a:xfrm>
        </p:spPr>
        <p:txBody>
          <a:bodyPr/>
          <a:lstStyle/>
          <a:p>
            <a:r>
              <a:rPr lang="en-US" dirty="0"/>
              <a:t>Maintaining</a:t>
            </a:r>
            <a:br>
              <a:rPr lang="en-US" dirty="0"/>
            </a:br>
            <a:r>
              <a:rPr lang="en-US" dirty="0"/>
              <a:t>Resilient</a:t>
            </a:r>
            <a:br>
              <a:rPr lang="en-US" dirty="0"/>
            </a:br>
            <a:r>
              <a:rPr lang="en-US" dirty="0"/>
              <a:t>Agricultural</a:t>
            </a:r>
            <a:br>
              <a:rPr lang="en-US" dirty="0"/>
            </a:br>
            <a:r>
              <a:rPr lang="en-US" dirty="0"/>
              <a:t>Landscapes</a:t>
            </a:r>
          </a:p>
        </p:txBody>
      </p:sp>
    </p:spTree>
    <p:extLst>
      <p:ext uri="{BB962C8B-B14F-4D97-AF65-F5344CB8AC3E}">
        <p14:creationId xmlns:p14="http://schemas.microsoft.com/office/powerpoint/2010/main" val="1670777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89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C1B2EBD-C741-4413-86FD-C418AB005D0C}"/>
              </a:ext>
            </a:extLst>
          </p:cNvPr>
          <p:cNvSpPr>
            <a:spLocks noGrp="1"/>
          </p:cNvSpPr>
          <p:nvPr>
            <p:ph type="title"/>
          </p:nvPr>
        </p:nvSpPr>
        <p:spPr/>
        <p:txBody>
          <a:bodyPr/>
          <a:lstStyle/>
          <a:p>
            <a:r>
              <a:rPr lang="en-US" dirty="0"/>
              <a:t>Risk, vulnerability and resilience in agriculture</a:t>
            </a:r>
          </a:p>
        </p:txBody>
      </p:sp>
      <p:sp>
        <p:nvSpPr>
          <p:cNvPr id="13" name="Text Placeholder 12">
            <a:extLst>
              <a:ext uri="{FF2B5EF4-FFF2-40B4-BE49-F238E27FC236}">
                <a16:creationId xmlns:a16="http://schemas.microsoft.com/office/drawing/2014/main" id="{C4F597FC-57BF-490B-8BD1-8A7791F92BB2}"/>
              </a:ext>
            </a:extLst>
          </p:cNvPr>
          <p:cNvSpPr>
            <a:spLocks noGrp="1"/>
          </p:cNvSpPr>
          <p:nvPr>
            <p:ph type="body" idx="1"/>
          </p:nvPr>
        </p:nvSpPr>
        <p:spPr/>
        <p:txBody>
          <a:bodyPr/>
          <a:lstStyle/>
          <a:p>
            <a:r>
              <a:rPr lang="en-US" dirty="0"/>
              <a:t>In our current era of rapid global change, resilient agricultural socio-environmental systems are fundamental for global food security.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000" y="6031741"/>
            <a:ext cx="4649177" cy="3112259"/>
          </a:xfrm>
          <a:prstGeom prst="rect">
            <a:avLst/>
          </a:prstGeom>
        </p:spPr>
      </p:pic>
    </p:spTree>
    <p:extLst>
      <p:ext uri="{BB962C8B-B14F-4D97-AF65-F5344CB8AC3E}">
        <p14:creationId xmlns:p14="http://schemas.microsoft.com/office/powerpoint/2010/main" val="88412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C1B2EBD-C741-4413-86FD-C418AB005D0C}"/>
              </a:ext>
            </a:extLst>
          </p:cNvPr>
          <p:cNvSpPr>
            <a:spLocks noGrp="1"/>
          </p:cNvSpPr>
          <p:nvPr>
            <p:ph type="title"/>
          </p:nvPr>
        </p:nvSpPr>
        <p:spPr/>
        <p:txBody>
          <a:bodyPr/>
          <a:lstStyle/>
          <a:p>
            <a:r>
              <a:rPr lang="en-US" dirty="0"/>
              <a:t>Risk, vulnerability and resilience in agriculture</a:t>
            </a:r>
          </a:p>
        </p:txBody>
      </p:sp>
      <p:sp>
        <p:nvSpPr>
          <p:cNvPr id="13" name="Text Placeholder 12">
            <a:extLst>
              <a:ext uri="{FF2B5EF4-FFF2-40B4-BE49-F238E27FC236}">
                <a16:creationId xmlns:a16="http://schemas.microsoft.com/office/drawing/2014/main" id="{C4F597FC-57BF-490B-8BD1-8A7791F92BB2}"/>
              </a:ext>
            </a:extLst>
          </p:cNvPr>
          <p:cNvSpPr>
            <a:spLocks noGrp="1"/>
          </p:cNvSpPr>
          <p:nvPr>
            <p:ph type="body" idx="1"/>
          </p:nvPr>
        </p:nvSpPr>
        <p:spPr/>
        <p:txBody>
          <a:bodyPr/>
          <a:lstStyle/>
          <a:p>
            <a:r>
              <a:rPr lang="en-US" dirty="0"/>
              <a:t>Yet maintaining resilient socio-environmental agricultural systems is a complex challenge, for which we currently lack critical scientific knowledge.  </a:t>
            </a: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r="11018"/>
          <a:stretch>
            <a:fillRect/>
          </a:stretch>
        </p:blipFill>
        <p:spPr bwMode="auto">
          <a:xfrm>
            <a:off x="3556000" y="6076950"/>
            <a:ext cx="4097456"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91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C1B2EBD-C741-4413-86FD-C418AB005D0C}"/>
              </a:ext>
            </a:extLst>
          </p:cNvPr>
          <p:cNvSpPr>
            <a:spLocks noGrp="1"/>
          </p:cNvSpPr>
          <p:nvPr>
            <p:ph type="title"/>
          </p:nvPr>
        </p:nvSpPr>
        <p:spPr/>
        <p:txBody>
          <a:bodyPr/>
          <a:lstStyle/>
          <a:p>
            <a:r>
              <a:rPr lang="en-US" dirty="0"/>
              <a:t>Risk, vulnerability and resilience in agriculture</a:t>
            </a:r>
          </a:p>
        </p:txBody>
      </p:sp>
      <p:sp>
        <p:nvSpPr>
          <p:cNvPr id="13" name="Text Placeholder 12">
            <a:extLst>
              <a:ext uri="{FF2B5EF4-FFF2-40B4-BE49-F238E27FC236}">
                <a16:creationId xmlns:a16="http://schemas.microsoft.com/office/drawing/2014/main" id="{C4F597FC-57BF-490B-8BD1-8A7791F92BB2}"/>
              </a:ext>
            </a:extLst>
          </p:cNvPr>
          <p:cNvSpPr>
            <a:spLocks noGrp="1"/>
          </p:cNvSpPr>
          <p:nvPr>
            <p:ph type="body" idx="1"/>
          </p:nvPr>
        </p:nvSpPr>
        <p:spPr/>
        <p:txBody>
          <a:bodyPr/>
          <a:lstStyle/>
          <a:p>
            <a:r>
              <a:rPr lang="en-US" dirty="0"/>
              <a:t>Modern agricultural systems are vulnerable </a:t>
            </a:r>
          </a:p>
          <a:p>
            <a:r>
              <a:rPr lang="en-US" dirty="0"/>
              <a:t>to sudden changes that lead to collapse and reorganization; new systems may be less desirable for humanity.  </a:t>
            </a:r>
          </a:p>
        </p:txBody>
      </p:sp>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5971443"/>
            <a:ext cx="4227806" cy="317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encrypted-tbn2.gstatic.com/images?q=tbn:ANd9GcQf8CgWy4vsr1HtSkPofGlvnV8Ov-e50QEp9lW-hsoJc5cIMyWe"/>
          <p:cNvPicPr>
            <a:picLocks noChangeAspect="1" noChangeArrowheads="1"/>
          </p:cNvPicPr>
          <p:nvPr/>
        </p:nvPicPr>
        <p:blipFill>
          <a:blip r:embed="rId4"/>
          <a:srcRect/>
          <a:stretch>
            <a:fillRect/>
          </a:stretch>
        </p:blipFill>
        <p:spPr bwMode="auto">
          <a:xfrm>
            <a:off x="7783806" y="1094739"/>
            <a:ext cx="2141832" cy="2095270"/>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4" descr="https://encrypted-tbn1.gstatic.com/images?q=tbn:ANd9GcS8wpVcm4t4DIq3exFyOtr_NxYbfnl1TCxXRHJSLTM2-cuejqL6B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6100" y="1094739"/>
            <a:ext cx="2281516" cy="20972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10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D56B-65A8-6F41-BF7A-A46185B7C0FA}"/>
              </a:ext>
            </a:extLst>
          </p:cNvPr>
          <p:cNvSpPr>
            <a:spLocks noGrp="1"/>
          </p:cNvSpPr>
          <p:nvPr>
            <p:ph type="title"/>
          </p:nvPr>
        </p:nvSpPr>
        <p:spPr>
          <a:xfrm>
            <a:off x="4446270" y="568961"/>
            <a:ext cx="9701530" cy="485139"/>
          </a:xfrm>
        </p:spPr>
        <p:txBody>
          <a:bodyPr/>
          <a:lstStyle/>
          <a:p>
            <a:r>
              <a:rPr lang="en-US" dirty="0"/>
              <a:t>Resilience in agricultural socio-environmental systems</a:t>
            </a:r>
          </a:p>
        </p:txBody>
      </p:sp>
      <p:sp>
        <p:nvSpPr>
          <p:cNvPr id="3" name="Text Placeholder 2">
            <a:extLst>
              <a:ext uri="{FF2B5EF4-FFF2-40B4-BE49-F238E27FC236}">
                <a16:creationId xmlns:a16="http://schemas.microsoft.com/office/drawing/2014/main" id="{8E0EA099-AE85-7945-AADA-A1993EE6FC25}"/>
              </a:ext>
            </a:extLst>
          </p:cNvPr>
          <p:cNvSpPr>
            <a:spLocks noGrp="1"/>
          </p:cNvSpPr>
          <p:nvPr>
            <p:ph type="body" idx="1"/>
          </p:nvPr>
        </p:nvSpPr>
        <p:spPr/>
        <p:txBody>
          <a:bodyPr/>
          <a:lstStyle/>
          <a:p>
            <a:r>
              <a:rPr lang="en-US" sz="5400" dirty="0"/>
              <a:t>We are creating a North American Agricultural Research Network, linking:</a:t>
            </a:r>
          </a:p>
          <a:p>
            <a:endParaRPr lang="en-US" sz="5400" dirty="0"/>
          </a:p>
          <a:p>
            <a:pPr marL="685800" indent="-685800">
              <a:buFontTx/>
              <a:buChar char="-"/>
            </a:pPr>
            <a:r>
              <a:rPr lang="en-US" dirty="0"/>
              <a:t>The USDA LTAR</a:t>
            </a:r>
          </a:p>
          <a:p>
            <a:pPr marL="685800" indent="-685800">
              <a:buFontTx/>
              <a:buChar char="-"/>
            </a:pPr>
            <a:r>
              <a:rPr lang="en-US" dirty="0"/>
              <a:t>Living Laboratories Canada</a:t>
            </a:r>
          </a:p>
          <a:p>
            <a:pPr marL="685800" indent="-685800">
              <a:buFontTx/>
              <a:buChar char="-"/>
            </a:pPr>
            <a:r>
              <a:rPr lang="en-US" dirty="0" err="1"/>
              <a:t>Resnet</a:t>
            </a:r>
            <a:r>
              <a:rPr lang="en-US" dirty="0"/>
              <a:t> Canada</a:t>
            </a:r>
          </a:p>
          <a:p>
            <a:pPr marL="685800" indent="-685800">
              <a:buFontTx/>
              <a:buChar char="-"/>
            </a:pPr>
            <a:r>
              <a:rPr lang="en-US" dirty="0"/>
              <a:t>The Resilience Alliance</a:t>
            </a:r>
          </a:p>
          <a:p>
            <a:pPr marL="685800" indent="-685800">
              <a:buFontTx/>
              <a:buChar char="-"/>
            </a:pPr>
            <a:r>
              <a:rPr lang="en-US" dirty="0"/>
              <a:t>Agricultural sites in Mexico</a:t>
            </a:r>
          </a:p>
        </p:txBody>
      </p:sp>
    </p:spTree>
    <p:extLst>
      <p:ext uri="{BB962C8B-B14F-4D97-AF65-F5344CB8AC3E}">
        <p14:creationId xmlns:p14="http://schemas.microsoft.com/office/powerpoint/2010/main" val="17858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D56B-65A8-6F41-BF7A-A46185B7C0FA}"/>
              </a:ext>
            </a:extLst>
          </p:cNvPr>
          <p:cNvSpPr>
            <a:spLocks noGrp="1"/>
          </p:cNvSpPr>
          <p:nvPr>
            <p:ph type="title"/>
          </p:nvPr>
        </p:nvSpPr>
        <p:spPr>
          <a:xfrm>
            <a:off x="4777740" y="568961"/>
            <a:ext cx="9370060" cy="485139"/>
          </a:xfrm>
        </p:spPr>
        <p:txBody>
          <a:bodyPr/>
          <a:lstStyle/>
          <a:p>
            <a:r>
              <a:rPr lang="en-US" dirty="0"/>
              <a:t>Complex socio-environmental working landscapes</a:t>
            </a:r>
            <a:br>
              <a:rPr lang="en-US" dirty="0"/>
            </a:br>
            <a:br>
              <a:rPr lang="en-US" dirty="0"/>
            </a:br>
            <a:endParaRPr lang="en-US" dirty="0"/>
          </a:p>
        </p:txBody>
      </p:sp>
      <p:sp>
        <p:nvSpPr>
          <p:cNvPr id="3" name="Text Placeholder 2">
            <a:extLst>
              <a:ext uri="{FF2B5EF4-FFF2-40B4-BE49-F238E27FC236}">
                <a16:creationId xmlns:a16="http://schemas.microsoft.com/office/drawing/2014/main" id="{8E0EA099-AE85-7945-AADA-A1993EE6FC25}"/>
              </a:ext>
            </a:extLst>
          </p:cNvPr>
          <p:cNvSpPr>
            <a:spLocks noGrp="1"/>
          </p:cNvSpPr>
          <p:nvPr>
            <p:ph type="body" idx="1"/>
          </p:nvPr>
        </p:nvSpPr>
        <p:spPr/>
        <p:txBody>
          <a:bodyPr/>
          <a:lstStyle/>
          <a:p>
            <a:r>
              <a:rPr lang="en-US" sz="5400" dirty="0"/>
              <a:t>Understanding resilience in agriculture, tradeoffs among ecosystems services, and the balance between efficiency and resilience is critical for humanity. </a:t>
            </a:r>
            <a:endParaRPr lang="en-US" dirty="0"/>
          </a:p>
        </p:txBody>
      </p:sp>
    </p:spTree>
    <p:extLst>
      <p:ext uri="{BB962C8B-B14F-4D97-AF65-F5344CB8AC3E}">
        <p14:creationId xmlns:p14="http://schemas.microsoft.com/office/powerpoint/2010/main" val="49716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D56B-65A8-6F41-BF7A-A46185B7C0FA}"/>
              </a:ext>
            </a:extLst>
          </p:cNvPr>
          <p:cNvSpPr>
            <a:spLocks noGrp="1"/>
          </p:cNvSpPr>
          <p:nvPr>
            <p:ph type="title"/>
          </p:nvPr>
        </p:nvSpPr>
        <p:spPr>
          <a:xfrm>
            <a:off x="5497830" y="568961"/>
            <a:ext cx="8649970" cy="485139"/>
          </a:xfrm>
        </p:spPr>
        <p:txBody>
          <a:bodyPr/>
          <a:lstStyle/>
          <a:p>
            <a:r>
              <a:rPr lang="en-US" dirty="0"/>
              <a:t>Complex socio-environmental working landscapes</a:t>
            </a:r>
            <a:br>
              <a:rPr lang="en-US" dirty="0"/>
            </a:br>
            <a:endParaRPr lang="en-US" dirty="0"/>
          </a:p>
        </p:txBody>
      </p:sp>
      <p:sp>
        <p:nvSpPr>
          <p:cNvPr id="3" name="Text Placeholder 2">
            <a:extLst>
              <a:ext uri="{FF2B5EF4-FFF2-40B4-BE49-F238E27FC236}">
                <a16:creationId xmlns:a16="http://schemas.microsoft.com/office/drawing/2014/main" id="{8E0EA099-AE85-7945-AADA-A1993EE6FC25}"/>
              </a:ext>
            </a:extLst>
          </p:cNvPr>
          <p:cNvSpPr>
            <a:spLocks noGrp="1"/>
          </p:cNvSpPr>
          <p:nvPr>
            <p:ph type="body" idx="1"/>
          </p:nvPr>
        </p:nvSpPr>
        <p:spPr/>
        <p:txBody>
          <a:bodyPr/>
          <a:lstStyle/>
          <a:p>
            <a:r>
              <a:rPr lang="en-US" sz="5400" dirty="0"/>
              <a:t>We will investigate:</a:t>
            </a:r>
          </a:p>
          <a:p>
            <a:endParaRPr lang="en-US" sz="5400" dirty="0"/>
          </a:p>
          <a:p>
            <a:pPr marL="685800" indent="-685800">
              <a:buFontTx/>
              <a:buChar char="-"/>
            </a:pPr>
            <a:r>
              <a:rPr lang="en-US" sz="5400" dirty="0"/>
              <a:t>Heterogeneity and scale</a:t>
            </a:r>
          </a:p>
          <a:p>
            <a:pPr marL="685800" indent="-685800">
              <a:buFontTx/>
              <a:buChar char="-"/>
            </a:pPr>
            <a:r>
              <a:rPr lang="en-US" sz="5400" dirty="0"/>
              <a:t>Regime shifts and alternative regimes</a:t>
            </a:r>
          </a:p>
          <a:p>
            <a:pPr marL="685800" indent="-685800">
              <a:buFontTx/>
              <a:buChar char="-"/>
            </a:pPr>
            <a:r>
              <a:rPr lang="en-US" sz="5400" dirty="0"/>
              <a:t>Thresholds for change</a:t>
            </a:r>
            <a:endParaRPr lang="en-US" sz="2400" dirty="0"/>
          </a:p>
          <a:p>
            <a:pPr marL="685800" indent="-685800">
              <a:buFontTx/>
              <a:buChar char="-"/>
            </a:pPr>
            <a:r>
              <a:rPr lang="en-US" sz="5400" dirty="0"/>
              <a:t>Tradeoffs among suites of ecosystem services</a:t>
            </a:r>
          </a:p>
          <a:p>
            <a:pPr marL="685800" indent="-685800">
              <a:buFontTx/>
              <a:buChar char="-"/>
            </a:pPr>
            <a:r>
              <a:rPr lang="en-US" sz="5400" dirty="0"/>
              <a:t>Tradeoffs between efficiency and resilience</a:t>
            </a:r>
          </a:p>
        </p:txBody>
      </p:sp>
    </p:spTree>
    <p:extLst>
      <p:ext uri="{BB962C8B-B14F-4D97-AF65-F5344CB8AC3E}">
        <p14:creationId xmlns:p14="http://schemas.microsoft.com/office/powerpoint/2010/main" val="88522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D56B-65A8-6F41-BF7A-A46185B7C0FA}"/>
              </a:ext>
            </a:extLst>
          </p:cNvPr>
          <p:cNvSpPr>
            <a:spLocks noGrp="1"/>
          </p:cNvSpPr>
          <p:nvPr>
            <p:ph type="title"/>
          </p:nvPr>
        </p:nvSpPr>
        <p:spPr>
          <a:xfrm>
            <a:off x="5600700" y="568961"/>
            <a:ext cx="8547100" cy="485139"/>
          </a:xfrm>
        </p:spPr>
        <p:txBody>
          <a:bodyPr/>
          <a:lstStyle/>
          <a:p>
            <a:r>
              <a:rPr lang="en-US" dirty="0"/>
              <a:t>Complex socio-environmental working landscapes</a:t>
            </a:r>
            <a:br>
              <a:rPr lang="en-US" dirty="0"/>
            </a:br>
            <a:endParaRPr lang="en-US" dirty="0"/>
          </a:p>
        </p:txBody>
      </p:sp>
      <p:sp>
        <p:nvSpPr>
          <p:cNvPr id="3" name="Text Placeholder 2">
            <a:extLst>
              <a:ext uri="{FF2B5EF4-FFF2-40B4-BE49-F238E27FC236}">
                <a16:creationId xmlns:a16="http://schemas.microsoft.com/office/drawing/2014/main" id="{8E0EA099-AE85-7945-AADA-A1993EE6FC25}"/>
              </a:ext>
            </a:extLst>
          </p:cNvPr>
          <p:cNvSpPr>
            <a:spLocks noGrp="1"/>
          </p:cNvSpPr>
          <p:nvPr>
            <p:ph type="body" idx="1"/>
          </p:nvPr>
        </p:nvSpPr>
        <p:spPr>
          <a:xfrm>
            <a:off x="3556000" y="1804669"/>
            <a:ext cx="12263120" cy="6577332"/>
          </a:xfrm>
        </p:spPr>
        <p:txBody>
          <a:bodyPr/>
          <a:lstStyle/>
          <a:p>
            <a:r>
              <a:rPr lang="en-US" sz="5400" dirty="0"/>
              <a:t>This will require:</a:t>
            </a:r>
          </a:p>
          <a:p>
            <a:endParaRPr lang="en-US" sz="5400" dirty="0"/>
          </a:p>
          <a:p>
            <a:pPr marL="685800" indent="-685800">
              <a:buFontTx/>
              <a:buChar char="-"/>
            </a:pPr>
            <a:r>
              <a:rPr lang="en-US" sz="5400" dirty="0" err="1"/>
              <a:t>Interdisciplinarity</a:t>
            </a:r>
            <a:endParaRPr lang="en-US" sz="5400" dirty="0"/>
          </a:p>
          <a:p>
            <a:pPr marL="685800" indent="-685800">
              <a:buFontTx/>
              <a:buChar char="-"/>
            </a:pPr>
            <a:r>
              <a:rPr lang="en-US" sz="5400" dirty="0"/>
              <a:t>Social, ecological, economic (+ sub-disciplines) integration and convergence</a:t>
            </a:r>
          </a:p>
          <a:p>
            <a:pPr marL="685800" indent="-685800">
              <a:buFontTx/>
              <a:buChar char="-"/>
            </a:pPr>
            <a:r>
              <a:rPr lang="en-US" sz="5400" dirty="0"/>
              <a:t>Understanding of cross-scale feedbacks and interactions; understanding drivers of change  </a:t>
            </a:r>
            <a:endParaRPr lang="en-US" dirty="0"/>
          </a:p>
        </p:txBody>
      </p:sp>
    </p:spTree>
    <p:extLst>
      <p:ext uri="{BB962C8B-B14F-4D97-AF65-F5344CB8AC3E}">
        <p14:creationId xmlns:p14="http://schemas.microsoft.com/office/powerpoint/2010/main" val="291496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9190" y="568961"/>
            <a:ext cx="9198610" cy="485139"/>
          </a:xfrm>
        </p:spPr>
        <p:txBody>
          <a:bodyPr/>
          <a:lstStyle/>
          <a:p>
            <a:r>
              <a:rPr lang="en-US" dirty="0"/>
              <a:t>Complex socio-environmental working landscapes</a:t>
            </a:r>
          </a:p>
        </p:txBody>
      </p:sp>
      <p:sp>
        <p:nvSpPr>
          <p:cNvPr id="3" name="Text Placeholder 2"/>
          <p:cNvSpPr>
            <a:spLocks noGrp="1"/>
          </p:cNvSpPr>
          <p:nvPr>
            <p:ph type="body" idx="1"/>
          </p:nvPr>
        </p:nvSpPr>
        <p:spPr/>
        <p:txBody>
          <a:bodyPr/>
          <a:lstStyle/>
          <a:p>
            <a:r>
              <a:rPr lang="en-US" dirty="0"/>
              <a:t>The benefits of this approach:</a:t>
            </a:r>
          </a:p>
          <a:p>
            <a:endParaRPr lang="en-US" dirty="0"/>
          </a:p>
          <a:p>
            <a:pPr marL="685800" indent="-685800">
              <a:buFontTx/>
              <a:buChar char="-"/>
            </a:pPr>
            <a:r>
              <a:rPr lang="en-US" dirty="0"/>
              <a:t>Potential for convergence</a:t>
            </a:r>
          </a:p>
          <a:p>
            <a:pPr marL="685800" indent="-685800">
              <a:buFontTx/>
              <a:buChar char="-"/>
            </a:pPr>
            <a:r>
              <a:rPr lang="en-US" dirty="0"/>
              <a:t>Inference at large scales – North America</a:t>
            </a:r>
          </a:p>
          <a:p>
            <a:pPr marL="685800" indent="-685800">
              <a:buFontTx/>
              <a:buChar char="-"/>
            </a:pPr>
            <a:r>
              <a:rPr lang="en-US" dirty="0"/>
              <a:t>Rapid learning – many disciplines, many people, many experiments</a:t>
            </a:r>
          </a:p>
        </p:txBody>
      </p:sp>
    </p:spTree>
    <p:extLst>
      <p:ext uri="{BB962C8B-B14F-4D97-AF65-F5344CB8AC3E}">
        <p14:creationId xmlns:p14="http://schemas.microsoft.com/office/powerpoint/2010/main" val="4118089713"/>
      </p:ext>
    </p:extLst>
  </p:cSld>
  <p:clrMapOvr>
    <a:masterClrMapping/>
  </p:clrMapOvr>
</p:sld>
</file>

<file path=ppt/theme/theme1.xml><?xml version="1.0" encoding="utf-8"?>
<a:theme xmlns:a="http://schemas.openxmlformats.org/drawingml/2006/main" name="Grand Challen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itGlory-PPT-template" id="{25FF1998-5BA4-3346-9F04-C45D263CFD75}" vid="{CA984101-C6EB-4A46-A17E-53FE57953C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GritGlory-PPT-template-2</Template>
  <TotalTime>232</TotalTime>
  <Words>452</Words>
  <Application>Microsoft Macintosh PowerPoint</Application>
  <PresentationFormat>Custom</PresentationFormat>
  <Paragraphs>56</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Calibri</vt:lpstr>
      <vt:lpstr>Grand Challenges</vt:lpstr>
      <vt:lpstr>Maintaining Resilient Agricultural Landscapes</vt:lpstr>
      <vt:lpstr>Risk, vulnerability and resilience in agriculture</vt:lpstr>
      <vt:lpstr>Risk, vulnerability and resilience in agriculture</vt:lpstr>
      <vt:lpstr>Risk, vulnerability and resilience in agriculture</vt:lpstr>
      <vt:lpstr>Resilience in agricultural socio-environmental systems</vt:lpstr>
      <vt:lpstr>Complex socio-environmental working landscapes  </vt:lpstr>
      <vt:lpstr>Complex socio-environmental working landscapes </vt:lpstr>
      <vt:lpstr>Complex socio-environmental working landscapes </vt:lpstr>
      <vt:lpstr>Complex socio-environmental working landscapes</vt:lpstr>
      <vt:lpstr>PowerPoint Presentation</vt:lpstr>
    </vt:vector>
  </TitlesOfParts>
  <Company>University of Nebraska-Lincoln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 Fiddelke</dc:creator>
  <cp:lastModifiedBy>Heidi Uhing</cp:lastModifiedBy>
  <cp:revision>25</cp:revision>
  <cp:lastPrinted>2021-09-28T14:50:12Z</cp:lastPrinted>
  <dcterms:created xsi:type="dcterms:W3CDTF">2018-09-25T20:37:23Z</dcterms:created>
  <dcterms:modified xsi:type="dcterms:W3CDTF">2021-10-01T13:54:48Z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2018-08-28T00:00:00Z</vt:filetime>
  </property>
  <property fmtid="{D5CDD505-2E9C-101B-9397-08002B2CF9AE}" pid="3" name="Creator">
    <vt:lpwstr>Adobe InDesign CC 13.0 (Macintosh)</vt:lpwstr>
  </property>
  <property fmtid="{D5CDD505-2E9C-101B-9397-08002B2CF9AE}" pid="4" name="LastSaved">
    <vt:filetime>2018-08-28T00:00:00Z</vt:filetime>
  </property>
</Properties>
</file>