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9" r:id="rId7"/>
    <p:sldId id="260" r:id="rId8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70000"/>
    <a:srgbClr val="B70000"/>
    <a:srgbClr val="D1D3D4"/>
    <a:srgbClr val="DD2026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16"/>
  </p:normalViewPr>
  <p:slideViewPr>
    <p:cSldViewPr snapToGrid="0">
      <p:cViewPr varScale="1">
        <p:scale>
          <a:sx n="63" d="100"/>
          <a:sy n="63" d="100"/>
        </p:scale>
        <p:origin x="10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FC753C5-0550-4B8E-9995-97FFA63D6B68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78B3DE-85B1-468C-81BF-AF7CCF8C2296}"/>
              </a:ext>
            </a:extLst>
          </p:cNvPr>
          <p:cNvSpPr/>
          <p:nvPr userDrawn="1"/>
        </p:nvSpPr>
        <p:spPr>
          <a:xfrm>
            <a:off x="-113608" y="6187441"/>
            <a:ext cx="7057505" cy="276061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64254-1AFA-4F28-B0CC-C49E9809B8F1}"/>
              </a:ext>
            </a:extLst>
          </p:cNvPr>
          <p:cNvSpPr/>
          <p:nvPr userDrawn="1"/>
        </p:nvSpPr>
        <p:spPr>
          <a:xfrm>
            <a:off x="0" y="266007"/>
            <a:ext cx="7057505" cy="56692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409244"/>
            <a:ext cx="4724400" cy="3937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47BD7BE-CF9D-4922-A457-C59F4EA44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11281158" y="1237130"/>
            <a:ext cx="4594186" cy="397264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994CC16-D772-4413-91D6-339C2E506D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2" y="0"/>
            <a:ext cx="9318448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138" y="3183784"/>
            <a:ext cx="6018415" cy="233942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ts val="6000"/>
              </a:lnSpc>
              <a:defRPr sz="7200" b="1" i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1026A8-029D-4947-9976-F4BD00BD32DA}"/>
              </a:ext>
            </a:extLst>
          </p:cNvPr>
          <p:cNvCxnSpPr/>
          <p:nvPr userDrawn="1"/>
        </p:nvCxnSpPr>
        <p:spPr>
          <a:xfrm>
            <a:off x="6891251" y="274320"/>
            <a:ext cx="0" cy="5627716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FAB341-9692-4E1C-A6F5-58CF8CFF33C1}"/>
              </a:ext>
            </a:extLst>
          </p:cNvPr>
          <p:cNvCxnSpPr>
            <a:cxnSpLocks/>
          </p:cNvCxnSpPr>
          <p:nvPr userDrawn="1"/>
        </p:nvCxnSpPr>
        <p:spPr>
          <a:xfrm>
            <a:off x="6885709" y="6184669"/>
            <a:ext cx="0" cy="2754283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5EB4E-40AF-4958-A6F5-E24F1651A61D}"/>
              </a:ext>
            </a:extLst>
          </p:cNvPr>
          <p:cNvSpPr/>
          <p:nvPr userDrawn="1"/>
        </p:nvSpPr>
        <p:spPr>
          <a:xfrm>
            <a:off x="1344706" y="0"/>
            <a:ext cx="14911294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B8FDD8-ABF1-4E18-AC17-55EEF8AF5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8CBF8FA-7964-4606-A31D-9C52F9099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6" y="0"/>
            <a:ext cx="1283234" cy="9157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4D75A-7F73-4D1B-B028-D379C60B1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red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A402E2-B918-491D-A3D0-562A8CD6D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03E4C-1FCB-4B9E-AED0-FD61B088F5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- red/white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5BD7A-0842-421E-849B-6C397FA04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0986CB-A289-427F-AB44-0426E7AA711B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CA59B1-E44A-4DC6-AD6C-3E5C52D690E5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DC194A6-E145-4E33-955F-3F10BECE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B7A0D3-73E0-4B71-9635-D3B2420906D8}"/>
              </a:ext>
            </a:extLst>
          </p:cNvPr>
          <p:cNvSpPr/>
          <p:nvPr userDrawn="1"/>
        </p:nvSpPr>
        <p:spPr>
          <a:xfrm>
            <a:off x="1995055" y="0"/>
            <a:ext cx="14260945" cy="9144000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775AD23-75D4-4319-B59B-CDD66429B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b="24187"/>
          <a:stretch/>
        </p:blipFill>
        <p:spPr>
          <a:xfrm>
            <a:off x="2009165" y="6425322"/>
            <a:ext cx="13582996" cy="2718678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2A2A6-9B62-4310-85FC-20B3B8C2F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D7F6D8-7152-49C3-8C61-655CFBF4C88A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E15C60-ACCC-4C9E-A798-5F9F1F788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3" y="0"/>
            <a:ext cx="93184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BBD17BA-1C3D-4AFC-AC68-AF5EAB88FEB2}"/>
              </a:ext>
            </a:extLst>
          </p:cNvPr>
          <p:cNvSpPr txBox="1">
            <a:spLocks/>
          </p:cNvSpPr>
          <p:nvPr userDrawn="1"/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F4E8D90-4FC4-4E9B-B94B-5E73156D76FD}"/>
              </a:ext>
            </a:extLst>
          </p:cNvPr>
          <p:cNvSpPr txBox="1">
            <a:spLocks/>
          </p:cNvSpPr>
          <p:nvPr userDrawn="1"/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rgbClr val="D00000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Edit Master text styles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3347817-1499-4303-9BD4-04B64304B4A2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05A5A1-12D7-4772-A230-1359B959A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7E658-E606-46AB-A121-4250BB5DAC4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623EC-F32C-4552-8F91-6C1296907B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F77F5-AD8F-4879-A8D3-4F8027BA8E68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EB0EFA-89AE-462C-9AB7-68AD93CBB9F4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9" r:id="rId4"/>
    <p:sldLayoutId id="2147483664" r:id="rId5"/>
    <p:sldLayoutId id="2147483668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6382" y="6340608"/>
            <a:ext cx="5987363" cy="2360479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 dirty="0">
                <a:ea typeface="굴림" pitchFamily="34" charset="-127"/>
              </a:rPr>
              <a:t>Xia Hong</a:t>
            </a:r>
          </a:p>
          <a:p>
            <a:endParaRPr lang="en-US" altLang="ko-KR" sz="1600" dirty="0">
              <a:ea typeface="굴림" pitchFamily="34" charset="-127"/>
            </a:endParaRPr>
          </a:p>
          <a:p>
            <a:r>
              <a:rPr lang="en-US" sz="2800" dirty="0"/>
              <a:t>Department of Physics and Astronomy</a:t>
            </a:r>
          </a:p>
          <a:p>
            <a:r>
              <a:rPr lang="en-US" sz="2800" dirty="0"/>
              <a:t>University of </a:t>
            </a:r>
            <a:r>
              <a:rPr lang="en-US" sz="2800" dirty="0" smtClean="0"/>
              <a:t>Nebraska-Lincoln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138" y="2434669"/>
            <a:ext cx="6361575" cy="3088538"/>
          </a:xfrm>
        </p:spPr>
        <p:txBody>
          <a:bodyPr/>
          <a:lstStyle/>
          <a:p>
            <a:r>
              <a:rPr lang="en-US" sz="6000" dirty="0"/>
              <a:t>Emergent </a:t>
            </a:r>
            <a:r>
              <a:rPr lang="en-US" sz="6000" dirty="0" smtClean="0"/>
              <a:t>Phenomena </a:t>
            </a:r>
            <a:r>
              <a:rPr lang="en-US" sz="6000" dirty="0"/>
              <a:t>at </a:t>
            </a:r>
            <a:r>
              <a:rPr lang="en-US" sz="6000" dirty="0" smtClean="0"/>
              <a:t>Quantum Materials Interfaces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07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81" y="6331851"/>
            <a:ext cx="2264083" cy="244230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915220" y="5599792"/>
            <a:ext cx="235027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99"/>
                </a:solidFill>
                <a:latin typeface="Arial Rounded MT Bold" pitchFamily="34" charset="0"/>
              </a:rPr>
              <a:t>Epitaxial oxide </a:t>
            </a:r>
            <a:r>
              <a:rPr lang="en-US" sz="2000" dirty="0" smtClean="0">
                <a:solidFill>
                  <a:srgbClr val="000099"/>
                </a:solidFill>
                <a:latin typeface="Arial Rounded MT Bold" pitchFamily="34" charset="0"/>
              </a:rPr>
              <a:t>heterostructures</a:t>
            </a:r>
            <a:endParaRPr lang="en-US" sz="20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98" y="5841048"/>
            <a:ext cx="3773979" cy="222522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704375" y="8153628"/>
            <a:ext cx="2813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US" altLang="en-US" sz="2000" dirty="0">
                <a:solidFill>
                  <a:srgbClr val="000099"/>
                </a:solidFill>
                <a:latin typeface="Arial Rounded MT Bold" pitchFamily="34" charset="0"/>
              </a:rPr>
              <a:t>Nanoscale domain control and imaging </a:t>
            </a:r>
          </a:p>
        </p:txBody>
      </p:sp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1543050" y="-21776"/>
            <a:ext cx="14712950" cy="94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kern="0" dirty="0" smtClean="0">
                <a:solidFill>
                  <a:srgbClr val="000099"/>
                </a:solidFill>
              </a:rPr>
              <a:t>Emergent Phenomena at Ferroelectric Oxide/2D van </a:t>
            </a:r>
            <a:r>
              <a:rPr lang="en-US" sz="2800" kern="0" dirty="0">
                <a:solidFill>
                  <a:srgbClr val="000099"/>
                </a:solidFill>
              </a:rPr>
              <a:t>der </a:t>
            </a:r>
            <a:r>
              <a:rPr lang="en-US" sz="2800" kern="0" dirty="0" smtClean="0">
                <a:solidFill>
                  <a:srgbClr val="000099"/>
                </a:solidFill>
              </a:rPr>
              <a:t>Waals </a:t>
            </a:r>
            <a:r>
              <a:rPr lang="en-US" sz="2800" kern="0" dirty="0" err="1" smtClean="0">
                <a:solidFill>
                  <a:srgbClr val="000099"/>
                </a:solidFill>
              </a:rPr>
              <a:t>Heterointerface</a:t>
            </a:r>
            <a:endParaRPr lang="en-US" sz="2800" kern="0" dirty="0">
              <a:solidFill>
                <a:srgbClr val="000099"/>
              </a:solidFill>
              <a:ea typeface="宋体" pitchFamily="2" charset="-122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585" y="2878583"/>
            <a:ext cx="3723415" cy="269271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872539" y="5819561"/>
            <a:ext cx="7186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Polar coupling between monolayer MoS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the chiral rotation of surface dipoles at the domain wall of ferroelectric </a:t>
            </a:r>
            <a:r>
              <a:rPr lang="en-US" sz="2800" dirty="0" err="1" smtClean="0"/>
              <a:t>Pb</a:t>
            </a:r>
            <a:r>
              <a:rPr lang="en-US" sz="2800" dirty="0" smtClean="0"/>
              <a:t>(</a:t>
            </a:r>
            <a:r>
              <a:rPr lang="en-US" sz="2800" dirty="0" err="1" smtClean="0"/>
              <a:t>Zr,Ti</a:t>
            </a:r>
            <a:r>
              <a:rPr lang="en-US" sz="2800" dirty="0" smtClean="0"/>
              <a:t>)O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8893703" y="7251973"/>
            <a:ext cx="6785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Collaboration with </a:t>
            </a:r>
            <a:r>
              <a:rPr lang="en-US" sz="2800" dirty="0" smtClean="0"/>
              <a:t>Yongfeng </a:t>
            </a:r>
            <a:r>
              <a:rPr lang="en-US" sz="2800" dirty="0" smtClean="0"/>
              <a:t>Lu (ECE) and Evgeny Tsymbal (Physics) groups</a:t>
            </a:r>
            <a:endParaRPr lang="en-US" sz="2800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2973871" y="1190271"/>
            <a:ext cx="323960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Unconventional optical </a:t>
            </a:r>
            <a:r>
              <a:rPr lang="en-US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filtering at the interface of MoS</a:t>
            </a:r>
            <a:r>
              <a:rPr lang="en-US" sz="26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/</a:t>
            </a:r>
            <a:r>
              <a:rPr lang="en-US" sz="2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Pb</a:t>
            </a:r>
            <a:r>
              <a:rPr lang="en-US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2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Zr,Ti</a:t>
            </a:r>
            <a:r>
              <a:rPr lang="en-US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)O</a:t>
            </a:r>
            <a:r>
              <a:rPr lang="en-US" sz="26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endParaRPr lang="en-US" sz="2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807173" y="4020930"/>
            <a:ext cx="23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PZT domain wall</a:t>
            </a:r>
            <a:endParaRPr lang="en-US" sz="2400" b="1" baseline="-2500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577" y="1308373"/>
            <a:ext cx="2725148" cy="264589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381" y="4538758"/>
            <a:ext cx="2956816" cy="9327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3B633D0-0648-48C3-B34B-008E54160D5C}"/>
              </a:ext>
            </a:extLst>
          </p:cNvPr>
          <p:cNvSpPr txBox="1"/>
          <p:nvPr/>
        </p:nvSpPr>
        <p:spPr>
          <a:xfrm>
            <a:off x="9431931" y="5400624"/>
            <a:ext cx="3450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US" altLang="zh-CN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Nat. </a:t>
            </a:r>
            <a:r>
              <a:rPr lang="en-US" altLang="zh-CN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zh-CN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,1422 (2020).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B633D0-0648-48C3-B34B-008E54160D5C}"/>
              </a:ext>
            </a:extLst>
          </p:cNvPr>
          <p:cNvSpPr txBox="1"/>
          <p:nvPr/>
        </p:nvSpPr>
        <p:spPr>
          <a:xfrm>
            <a:off x="1397698" y="8798330"/>
            <a:ext cx="387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US" altLang="zh-CN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altLang="zh-CN" sz="1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Adv. Mater.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1701385 (2017).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007" y="922852"/>
            <a:ext cx="7905973" cy="443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64" grpId="0"/>
      <p:bldP spid="65" grpId="0"/>
      <p:bldP spid="71" grpId="0"/>
      <p:bldP spid="72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D56B-65A8-6F41-BF7A-A46185B7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4" y="291832"/>
            <a:ext cx="11526337" cy="586504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Addressing UNL’s Grand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65" y="1435388"/>
            <a:ext cx="5486400" cy="1928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18" y="3825398"/>
            <a:ext cx="5486400" cy="1926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4361357"/>
            <a:ext cx="5486400" cy="1934028"/>
          </a:xfrm>
          <a:prstGeom prst="rect">
            <a:avLst/>
          </a:prstGeom>
        </p:spPr>
      </p:pic>
      <p:pic>
        <p:nvPicPr>
          <p:cNvPr id="7" name="Picture 2" descr="C:\Users\Xia\Desktop\proposals\Career2011\education\1WhoAmI\cats.jpg"/>
          <p:cNvPicPr>
            <a:picLocks noChangeAspect="1" noChangeArrowheads="1"/>
          </p:cNvPicPr>
          <p:nvPr/>
        </p:nvPicPr>
        <p:blipFill>
          <a:blip r:embed="rId5" cstate="print"/>
          <a:srcRect l="1476"/>
          <a:stretch>
            <a:fillRect/>
          </a:stretch>
        </p:blipFill>
        <p:spPr bwMode="auto">
          <a:xfrm>
            <a:off x="9630497" y="6812847"/>
            <a:ext cx="2712990" cy="945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7704" y="6002363"/>
            <a:ext cx="2454324" cy="184424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7500000">
            <a:off x="8786346" y="3723056"/>
            <a:ext cx="383168" cy="467977"/>
          </a:xfrm>
          <a:prstGeom prst="upArrow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20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3800000" flipH="1">
            <a:off x="5617677" y="3710659"/>
            <a:ext cx="381000" cy="466725"/>
          </a:xfrm>
          <a:prstGeom prst="upArrow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20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8425" y="671805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Climate modeling/prediction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Clean energy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Controlling carbon emissions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Climate resilient applications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6562" y="5854487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Workforce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Outreach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9498" y="1125506"/>
            <a:ext cx="7401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Understand and control the properties of novel quantum materials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Develop material platforms for realizing quantum computing, sensing and metrology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EPSCoR EQUATE: team effort </a:t>
            </a:r>
            <a:r>
              <a:rPr lang="en-US" sz="2400" smtClean="0">
                <a:solidFill>
                  <a:schemeClr val="bg1"/>
                </a:solidFill>
              </a:rPr>
              <a:t>on developing quantum </a:t>
            </a:r>
            <a:r>
              <a:rPr lang="en-US" sz="2400" dirty="0" smtClean="0">
                <a:solidFill>
                  <a:schemeClr val="bg1"/>
                </a:solidFill>
              </a:rPr>
              <a:t>materials and technology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97947" y="7937092"/>
            <a:ext cx="2858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Big Bang Theory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Sheldon trying to understand graphene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8119" y="7885139"/>
            <a:ext cx="3235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Phis’s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World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A comic approach to high school physics education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nd Challen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9B922417AC94469188EFB139AB75BA" ma:contentTypeVersion="14" ma:contentTypeDescription="Create a new document." ma:contentTypeScope="" ma:versionID="3b8f481a7ed8265199a7e35700f98ec6">
  <xsd:schema xmlns:xsd="http://www.w3.org/2001/XMLSchema" xmlns:xs="http://www.w3.org/2001/XMLSchema" xmlns:p="http://schemas.microsoft.com/office/2006/metadata/properties" xmlns:ns3="cc293b91-63c8-4174-ae66-5812fbf4e1a2" xmlns:ns4="f4ada6a3-5541-4234-bf85-0027d1c7155a" targetNamespace="http://schemas.microsoft.com/office/2006/metadata/properties" ma:root="true" ma:fieldsID="10c5c12fad6b5e35014eebf5f2d4f212" ns3:_="" ns4:_="">
    <xsd:import namespace="cc293b91-63c8-4174-ae66-5812fbf4e1a2"/>
    <xsd:import namespace="f4ada6a3-5541-4234-bf85-0027d1c715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3b91-63c8-4174-ae66-5812fbf4e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da6a3-5541-4234-bf85-0027d1c71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D0CFD5-B8BC-47C4-8795-356706C4B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9065C-223B-4DF0-B907-98F34A2A245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4ada6a3-5541-4234-bf85-0027d1c7155a"/>
    <ds:schemaRef ds:uri="http://purl.org/dc/elements/1.1/"/>
    <ds:schemaRef ds:uri="http://schemas.microsoft.com/office/2006/metadata/properties"/>
    <ds:schemaRef ds:uri="http://schemas.microsoft.com/office/infopath/2007/PartnerControls"/>
    <ds:schemaRef ds:uri="cc293b91-63c8-4174-ae66-5812fbf4e1a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BA506F-83CD-407F-9A66-7097788C0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93b91-63c8-4174-ae66-5812fbf4e1a2"/>
    <ds:schemaRef ds:uri="f4ada6a3-5541-4234-bf85-0027d1c71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GritGlory-PPT-template-2</Template>
  <TotalTime>170</TotalTime>
  <Words>172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宋体</vt:lpstr>
      <vt:lpstr>Arial</vt:lpstr>
      <vt:lpstr>Arial Rounded MT Bold</vt:lpstr>
      <vt:lpstr>Calibri</vt:lpstr>
      <vt:lpstr>Comic Sans MS</vt:lpstr>
      <vt:lpstr>굴림</vt:lpstr>
      <vt:lpstr>Times New Roman</vt:lpstr>
      <vt:lpstr>Wingdings</vt:lpstr>
      <vt:lpstr>Grand Challenges</vt:lpstr>
      <vt:lpstr>Emergent Phenomena at Quantum Materials Interfaces</vt:lpstr>
      <vt:lpstr>PowerPoint Presentation</vt:lpstr>
      <vt:lpstr>Addressing UNL’s Grand Challenges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Fiddelke</dc:creator>
  <cp:lastModifiedBy>Nathan Meier</cp:lastModifiedBy>
  <cp:revision>18</cp:revision>
  <dcterms:created xsi:type="dcterms:W3CDTF">2018-09-25T20:37:23Z</dcterms:created>
  <dcterms:modified xsi:type="dcterms:W3CDTF">2021-10-19T12:07:24Z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2018-08-28T00:00:00Z</vt:filetime>
  </property>
  <property fmtid="{D5CDD505-2E9C-101B-9397-08002B2CF9AE}" pid="5" name="ContentTypeId">
    <vt:lpwstr>0x010100EE9B922417AC94469188EFB139AB75BA</vt:lpwstr>
  </property>
</Properties>
</file>