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78" r:id="rId3"/>
    <p:sldId id="871" r:id="rId4"/>
    <p:sldId id="870" r:id="rId5"/>
    <p:sldId id="867" r:id="rId6"/>
    <p:sldId id="552" r:id="rId7"/>
    <p:sldId id="869" r:id="rId8"/>
    <p:sldId id="866" r:id="rId9"/>
  </p:sldIdLst>
  <p:sldSz cx="16256000" cy="9144000"/>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7D4A"/>
    <a:srgbClr val="C70000"/>
    <a:srgbClr val="B70000"/>
    <a:srgbClr val="D1D3D4"/>
    <a:srgbClr val="DD2026"/>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8" autoAdjust="0"/>
    <p:restoredTop sz="94616"/>
  </p:normalViewPr>
  <p:slideViewPr>
    <p:cSldViewPr snapToGrid="0">
      <p:cViewPr varScale="1">
        <p:scale>
          <a:sx n="65" d="100"/>
          <a:sy n="65" d="100"/>
        </p:scale>
        <p:origin x="90" y="63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138" cy="345286"/>
          </a:xfrm>
          <a:prstGeom prst="rect">
            <a:avLst/>
          </a:prstGeom>
        </p:spPr>
        <p:txBody>
          <a:bodyPr vert="horz" lIns="58238" tIns="29119" rIns="58238" bIns="29119" rtlCol="0"/>
          <a:lstStyle>
            <a:lvl1pPr algn="l">
              <a:defRPr sz="800"/>
            </a:lvl1pPr>
          </a:lstStyle>
          <a:p>
            <a:endParaRPr lang="en-US"/>
          </a:p>
        </p:txBody>
      </p:sp>
      <p:sp>
        <p:nvSpPr>
          <p:cNvPr id="3" name="Date Placeholder 2"/>
          <p:cNvSpPr>
            <a:spLocks noGrp="1"/>
          </p:cNvSpPr>
          <p:nvPr>
            <p:ph type="dt" idx="1"/>
          </p:nvPr>
        </p:nvSpPr>
        <p:spPr>
          <a:xfrm>
            <a:off x="5265539" y="0"/>
            <a:ext cx="4029045" cy="345286"/>
          </a:xfrm>
          <a:prstGeom prst="rect">
            <a:avLst/>
          </a:prstGeom>
        </p:spPr>
        <p:txBody>
          <a:bodyPr vert="horz" lIns="58238" tIns="29119" rIns="58238" bIns="29119" rtlCol="0"/>
          <a:lstStyle>
            <a:lvl1pPr algn="r">
              <a:defRPr sz="800"/>
            </a:lvl1pPr>
          </a:lstStyle>
          <a:p>
            <a:fld id="{54EA34FF-56BE-4717-A4DF-EB0D8C90FF8E}" type="datetimeFigureOut">
              <a:rPr lang="en-US" smtClean="0"/>
              <a:t>10/19/2021</a:t>
            </a:fld>
            <a:endParaRPr lang="en-US"/>
          </a:p>
        </p:txBody>
      </p:sp>
      <p:sp>
        <p:nvSpPr>
          <p:cNvPr id="4" name="Slide Image Placeholder 3"/>
          <p:cNvSpPr>
            <a:spLocks noGrp="1" noRot="1" noChangeAspect="1"/>
          </p:cNvSpPr>
          <p:nvPr>
            <p:ph type="sldImg" idx="2"/>
          </p:nvPr>
        </p:nvSpPr>
        <p:spPr>
          <a:xfrm>
            <a:off x="2584450" y="860425"/>
            <a:ext cx="4127500" cy="2322513"/>
          </a:xfrm>
          <a:prstGeom prst="rect">
            <a:avLst/>
          </a:prstGeom>
          <a:noFill/>
          <a:ln w="12700">
            <a:solidFill>
              <a:prstClr val="black"/>
            </a:solidFill>
          </a:ln>
        </p:spPr>
        <p:txBody>
          <a:bodyPr vert="horz" lIns="58238" tIns="29119" rIns="58238" bIns="29119" rtlCol="0" anchor="ctr"/>
          <a:lstStyle/>
          <a:p>
            <a:endParaRPr lang="en-US"/>
          </a:p>
        </p:txBody>
      </p:sp>
      <p:sp>
        <p:nvSpPr>
          <p:cNvPr id="5" name="Notes Placeholder 4"/>
          <p:cNvSpPr>
            <a:spLocks noGrp="1"/>
          </p:cNvSpPr>
          <p:nvPr>
            <p:ph type="body" sz="quarter" idx="3"/>
          </p:nvPr>
        </p:nvSpPr>
        <p:spPr>
          <a:xfrm>
            <a:off x="929640" y="3311872"/>
            <a:ext cx="7437120" cy="2709714"/>
          </a:xfrm>
          <a:prstGeom prst="rect">
            <a:avLst/>
          </a:prstGeom>
        </p:spPr>
        <p:txBody>
          <a:bodyPr vert="horz" lIns="58238" tIns="29119" rIns="58238" bIns="291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138" cy="345285"/>
          </a:xfrm>
          <a:prstGeom prst="rect">
            <a:avLst/>
          </a:prstGeom>
        </p:spPr>
        <p:txBody>
          <a:bodyPr vert="horz" lIns="58238" tIns="29119" rIns="58238" bIns="29119" rtlCol="0" anchor="b"/>
          <a:lstStyle>
            <a:lvl1pPr algn="l">
              <a:defRPr sz="800"/>
            </a:lvl1pPr>
          </a:lstStyle>
          <a:p>
            <a:endParaRPr lang="en-US"/>
          </a:p>
        </p:txBody>
      </p:sp>
      <p:sp>
        <p:nvSpPr>
          <p:cNvPr id="7" name="Slide Number Placeholder 6"/>
          <p:cNvSpPr>
            <a:spLocks noGrp="1"/>
          </p:cNvSpPr>
          <p:nvPr>
            <p:ph type="sldNum" sz="quarter" idx="5"/>
          </p:nvPr>
        </p:nvSpPr>
        <p:spPr>
          <a:xfrm>
            <a:off x="5265539" y="6536528"/>
            <a:ext cx="4029045" cy="345285"/>
          </a:xfrm>
          <a:prstGeom prst="rect">
            <a:avLst/>
          </a:prstGeom>
        </p:spPr>
        <p:txBody>
          <a:bodyPr vert="horz" lIns="58238" tIns="29119" rIns="58238" bIns="29119" rtlCol="0" anchor="b"/>
          <a:lstStyle>
            <a:lvl1pPr algn="r">
              <a:defRPr sz="800"/>
            </a:lvl1pPr>
          </a:lstStyle>
          <a:p>
            <a:fld id="{CA293474-17EC-4F36-A680-02CC09530F14}" type="slidenum">
              <a:rPr lang="en-US" smtClean="0"/>
              <a:t>‹#›</a:t>
            </a:fld>
            <a:endParaRPr lang="en-US"/>
          </a:p>
        </p:txBody>
      </p:sp>
    </p:spTree>
    <p:extLst>
      <p:ext uri="{BB962C8B-B14F-4D97-AF65-F5344CB8AC3E}">
        <p14:creationId xmlns:p14="http://schemas.microsoft.com/office/powerpoint/2010/main" val="2935451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FC753C5-0550-4B8E-9995-97FFA63D6B68}"/>
              </a:ext>
            </a:extLst>
          </p:cNvPr>
          <p:cNvSpPr/>
          <p:nvPr userDrawn="1"/>
        </p:nvSpPr>
        <p:spPr>
          <a:xfrm>
            <a:off x="0" y="0"/>
            <a:ext cx="16256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978B3DE-85B1-468C-81BF-AF7CCF8C2296}"/>
              </a:ext>
            </a:extLst>
          </p:cNvPr>
          <p:cNvSpPr/>
          <p:nvPr userDrawn="1"/>
        </p:nvSpPr>
        <p:spPr>
          <a:xfrm>
            <a:off x="-113608" y="6187441"/>
            <a:ext cx="7057505" cy="2760616"/>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764254-1AFA-4F28-B0CC-C49E9809B8F1}"/>
              </a:ext>
            </a:extLst>
          </p:cNvPr>
          <p:cNvSpPr/>
          <p:nvPr userDrawn="1"/>
        </p:nvSpPr>
        <p:spPr>
          <a:xfrm>
            <a:off x="0" y="266007"/>
            <a:ext cx="7057505" cy="5669280"/>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7">
            <a:extLst>
              <a:ext uri="{FF2B5EF4-FFF2-40B4-BE49-F238E27FC236}">
                <a16:creationId xmlns:a16="http://schemas.microsoft.com/office/drawing/2014/main" id="{A64921BF-FF99-BC44-9F2F-FC64D631838A}"/>
              </a:ext>
            </a:extLst>
          </p:cNvPr>
          <p:cNvSpPr/>
          <p:nvPr userDrawn="1"/>
        </p:nvSpPr>
        <p:spPr>
          <a:xfrm>
            <a:off x="10718800" y="1638300"/>
            <a:ext cx="0" cy="4572000"/>
          </a:xfrm>
          <a:custGeom>
            <a:avLst/>
            <a:gdLst/>
            <a:ahLst/>
            <a:cxnLst/>
            <a:rect l="l" t="t" r="r" b="b"/>
            <a:pathLst>
              <a:path h="4572000">
                <a:moveTo>
                  <a:pt x="0" y="0"/>
                </a:moveTo>
                <a:lnTo>
                  <a:pt x="0" y="4572000"/>
                </a:lnTo>
              </a:path>
            </a:pathLst>
          </a:custGeom>
          <a:ln w="25400">
            <a:solidFill>
              <a:srgbClr val="FFFFFF"/>
            </a:solidFill>
          </a:ln>
        </p:spPr>
        <p:txBody>
          <a:bodyPr wrap="square" lIns="0" tIns="0" rIns="0" bIns="0" rtlCol="0"/>
          <a:lstStyle/>
          <a:p>
            <a:endParaRPr/>
          </a:p>
        </p:txBody>
      </p:sp>
      <p:pic>
        <p:nvPicPr>
          <p:cNvPr id="16" name="Picture 15">
            <a:extLst>
              <a:ext uri="{FF2B5EF4-FFF2-40B4-BE49-F238E27FC236}">
                <a16:creationId xmlns:a16="http://schemas.microsoft.com/office/drawing/2014/main" id="{B4935654-4BF2-3749-B5BE-A2DF39E12C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000" y="8409244"/>
            <a:ext cx="4724400" cy="393700"/>
          </a:xfrm>
          <a:prstGeom prst="rect">
            <a:avLst/>
          </a:prstGeom>
        </p:spPr>
      </p:pic>
      <p:pic>
        <p:nvPicPr>
          <p:cNvPr id="10" name="Picture 9" descr="Logo&#10;&#10;Description automatically generated">
            <a:extLst>
              <a:ext uri="{FF2B5EF4-FFF2-40B4-BE49-F238E27FC236}">
                <a16:creationId xmlns:a16="http://schemas.microsoft.com/office/drawing/2014/main" id="{D47BD7BE-CF9D-4922-A457-C59F4EA44D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7591"/>
          <a:stretch/>
        </p:blipFill>
        <p:spPr>
          <a:xfrm>
            <a:off x="11281158" y="1237130"/>
            <a:ext cx="4594186" cy="3972645"/>
          </a:xfrm>
          <a:prstGeom prst="rect">
            <a:avLst/>
          </a:prstGeom>
        </p:spPr>
      </p:pic>
      <p:pic>
        <p:nvPicPr>
          <p:cNvPr id="4" name="Picture 3" descr="Logo, company name&#10;&#10;Description automatically generated">
            <a:extLst>
              <a:ext uri="{FF2B5EF4-FFF2-40B4-BE49-F238E27FC236}">
                <a16:creationId xmlns:a16="http://schemas.microsoft.com/office/drawing/2014/main" id="{C994CC16-D772-4413-91D6-339C2E506D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37552" y="0"/>
            <a:ext cx="9318448" cy="9144000"/>
          </a:xfrm>
          <a:prstGeom prst="rect">
            <a:avLst/>
          </a:prstGeom>
        </p:spPr>
      </p:pic>
      <p:sp>
        <p:nvSpPr>
          <p:cNvPr id="2" name="Holder 2"/>
          <p:cNvSpPr>
            <a:spLocks noGrp="1"/>
          </p:cNvSpPr>
          <p:nvPr>
            <p:ph type="ctrTitle"/>
          </p:nvPr>
        </p:nvSpPr>
        <p:spPr>
          <a:xfrm>
            <a:off x="482138" y="3183784"/>
            <a:ext cx="6018415" cy="2339423"/>
          </a:xfrm>
          <a:prstGeom prst="rect">
            <a:avLst/>
          </a:prstGeom>
        </p:spPr>
        <p:txBody>
          <a:bodyPr wrap="square" lIns="0" tIns="0" rIns="0" bIns="0" anchor="b">
            <a:spAutoFit/>
          </a:bodyPr>
          <a:lstStyle>
            <a:lvl1pPr>
              <a:lnSpc>
                <a:spcPts val="6000"/>
              </a:lnSpc>
              <a:defRPr sz="7200" b="1" i="1">
                <a:solidFill>
                  <a:srgbClr val="C00000"/>
                </a:solidFill>
                <a:latin typeface="+mj-lt"/>
              </a:defRPr>
            </a:lvl1pPr>
          </a:lstStyle>
          <a:p>
            <a:r>
              <a:rPr lang="en-US" dirty="0"/>
              <a:t>Click to edit Master title style</a:t>
            </a:r>
          </a:p>
        </p:txBody>
      </p:sp>
      <p:cxnSp>
        <p:nvCxnSpPr>
          <p:cNvPr id="34" name="Straight Connector 33">
            <a:extLst>
              <a:ext uri="{FF2B5EF4-FFF2-40B4-BE49-F238E27FC236}">
                <a16:creationId xmlns:a16="http://schemas.microsoft.com/office/drawing/2014/main" id="{5F1026A8-029D-4947-9976-F4BD00BD32DA}"/>
              </a:ext>
            </a:extLst>
          </p:cNvPr>
          <p:cNvCxnSpPr/>
          <p:nvPr userDrawn="1"/>
        </p:nvCxnSpPr>
        <p:spPr>
          <a:xfrm>
            <a:off x="6891251" y="274320"/>
            <a:ext cx="0" cy="5627716"/>
          </a:xfrm>
          <a:prstGeom prst="line">
            <a:avLst/>
          </a:prstGeom>
          <a:ln w="76200">
            <a:solidFill>
              <a:srgbClr val="B7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FAB341-9692-4E1C-A6F5-58CF8CFF33C1}"/>
              </a:ext>
            </a:extLst>
          </p:cNvPr>
          <p:cNvCxnSpPr>
            <a:cxnSpLocks/>
          </p:cNvCxnSpPr>
          <p:nvPr userDrawn="1"/>
        </p:nvCxnSpPr>
        <p:spPr>
          <a:xfrm>
            <a:off x="6885709" y="6184669"/>
            <a:ext cx="0" cy="2754283"/>
          </a:xfrm>
          <a:prstGeom prst="line">
            <a:avLst/>
          </a:prstGeom>
          <a:ln w="76200">
            <a:solidFill>
              <a:srgbClr val="B7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 color">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65EB4E-40AF-4958-A6F5-E24F1651A61D}"/>
              </a:ext>
            </a:extLst>
          </p:cNvPr>
          <p:cNvSpPr/>
          <p:nvPr userDrawn="1"/>
        </p:nvSpPr>
        <p:spPr>
          <a:xfrm>
            <a:off x="1344706" y="0"/>
            <a:ext cx="14911294"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title"/>
          </p:nvPr>
        </p:nvSpPr>
        <p:spPr>
          <a:xfrm>
            <a:off x="2184400" y="609600"/>
            <a:ext cx="11963400" cy="485139"/>
          </a:xfrm>
          <a:prstGeom prst="rect">
            <a:avLst/>
          </a:prstGeom>
        </p:spPr>
        <p:txBody>
          <a:bodyPr lIns="0" tIns="0" rIns="0" bIns="0"/>
          <a:lstStyle>
            <a:lvl1pPr algn="r">
              <a:defRPr sz="3200" b="0" i="0">
                <a:solidFill>
                  <a:schemeClr val="tx1"/>
                </a:solidFill>
                <a:latin typeface="+mn-lt"/>
                <a:cs typeface="Times New Roman"/>
              </a:defRPr>
            </a:lvl1pPr>
          </a:lstStyle>
          <a:p>
            <a:r>
              <a:rPr lang="en-US"/>
              <a:t>Click to edit Master title style</a:t>
            </a:r>
            <a:endParaRPr dirty="0"/>
          </a:p>
        </p:txBody>
      </p:sp>
      <p:sp>
        <p:nvSpPr>
          <p:cNvPr id="3" name="Holder 3"/>
          <p:cNvSpPr>
            <a:spLocks noGrp="1"/>
          </p:cNvSpPr>
          <p:nvPr>
            <p:ph type="body" idx="1"/>
          </p:nvPr>
        </p:nvSpPr>
        <p:spPr>
          <a:xfrm>
            <a:off x="3556000" y="1371599"/>
            <a:ext cx="11836400" cy="6244543"/>
          </a:xfrm>
          <a:prstGeom prst="rect">
            <a:avLst/>
          </a:prstGeom>
        </p:spPr>
        <p:txBody>
          <a:bodyPr lIns="0" tIns="0" rIns="0" bIns="0" anchor="ctr"/>
          <a:lstStyle>
            <a:lvl1pPr>
              <a:defRPr sz="4800" b="1" i="0">
                <a:solidFill>
                  <a:srgbClr val="D00000"/>
                </a:solidFill>
              </a:defRPr>
            </a:lvl1pPr>
          </a:lstStyle>
          <a:p>
            <a:pPr lvl="0"/>
            <a:r>
              <a:rPr lang="en-US" dirty="0"/>
              <a:t>Edit Master text styles</a:t>
            </a:r>
          </a:p>
        </p:txBody>
      </p:sp>
      <p:sp>
        <p:nvSpPr>
          <p:cNvPr id="8" name="object 5">
            <a:extLst>
              <a:ext uri="{FF2B5EF4-FFF2-40B4-BE49-F238E27FC236}">
                <a16:creationId xmlns:a16="http://schemas.microsoft.com/office/drawing/2014/main" id="{AD4D9A2A-33C0-6245-ADC5-02C6D5B1D4FA}"/>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00000"/>
          </a:solidFill>
        </p:spPr>
        <p:txBody>
          <a:bodyPr wrap="square" lIns="0" tIns="0" rIns="0" bIns="0" rtlCol="0"/>
          <a:lstStyle/>
          <a:p>
            <a:endParaRPr/>
          </a:p>
        </p:txBody>
      </p:sp>
      <p:pic>
        <p:nvPicPr>
          <p:cNvPr id="6" name="Picture 5" descr="Logo&#10;&#10;Description automatically generated">
            <a:extLst>
              <a:ext uri="{FF2B5EF4-FFF2-40B4-BE49-F238E27FC236}">
                <a16:creationId xmlns:a16="http://schemas.microsoft.com/office/drawing/2014/main" id="{EEB8FDD8-ABF1-4E18-AC17-55EEF8AF54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543"/>
          <a:stretch/>
        </p:blipFill>
        <p:spPr>
          <a:xfrm>
            <a:off x="14148261" y="7715730"/>
            <a:ext cx="1496921" cy="1295266"/>
          </a:xfrm>
          <a:prstGeom prst="rect">
            <a:avLst/>
          </a:prstGeom>
        </p:spPr>
      </p:pic>
      <p:pic>
        <p:nvPicPr>
          <p:cNvPr id="7" name="Picture 6" descr="Icon&#10;&#10;Description automatically generated">
            <a:extLst>
              <a:ext uri="{FF2B5EF4-FFF2-40B4-BE49-F238E27FC236}">
                <a16:creationId xmlns:a16="http://schemas.microsoft.com/office/drawing/2014/main" id="{18CBF8FA-7964-4606-A31D-9C52F9099D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736" y="0"/>
            <a:ext cx="1283234" cy="9157623"/>
          </a:xfrm>
          <a:prstGeom prst="rect">
            <a:avLst/>
          </a:prstGeom>
        </p:spPr>
      </p:pic>
      <p:pic>
        <p:nvPicPr>
          <p:cNvPr id="9" name="Picture 8">
            <a:extLst>
              <a:ext uri="{FF2B5EF4-FFF2-40B4-BE49-F238E27FC236}">
                <a16:creationId xmlns:a16="http://schemas.microsoft.com/office/drawing/2014/main" id="{FB94D75A-7F73-4D1B-B028-D379C60B1F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7070" y="8446838"/>
            <a:ext cx="5009827" cy="431155"/>
          </a:xfrm>
          <a:prstGeom prst="rect">
            <a:avLst/>
          </a:prstGeom>
        </p:spPr>
      </p:pic>
    </p:spTree>
    <p:extLst>
      <p:ext uri="{BB962C8B-B14F-4D97-AF65-F5344CB8AC3E}">
        <p14:creationId xmlns:p14="http://schemas.microsoft.com/office/powerpoint/2010/main" val="68563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 red/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98800" y="609600"/>
            <a:ext cx="11049000" cy="485139"/>
          </a:xfrm>
          <a:prstGeom prst="rect">
            <a:avLst/>
          </a:prstGeom>
        </p:spPr>
        <p:txBody>
          <a:bodyPr lIns="0" tIns="0" rIns="0" bIns="0"/>
          <a:lstStyle>
            <a:lvl1pPr algn="r">
              <a:defRPr sz="3200" b="0" i="0">
                <a:solidFill>
                  <a:schemeClr val="tx1"/>
                </a:solidFill>
                <a:latin typeface="+mn-lt"/>
                <a:cs typeface="Times New Roman"/>
              </a:defRPr>
            </a:lvl1pPr>
          </a:lstStyle>
          <a:p>
            <a:r>
              <a:rPr lang="en-US"/>
              <a:t>Click to edit Master title style</a:t>
            </a:r>
            <a:endParaRPr dirty="0"/>
          </a:p>
        </p:txBody>
      </p:sp>
      <p:sp>
        <p:nvSpPr>
          <p:cNvPr id="3" name="Holder 3"/>
          <p:cNvSpPr>
            <a:spLocks noGrp="1"/>
          </p:cNvSpPr>
          <p:nvPr>
            <p:ph type="body" idx="1"/>
          </p:nvPr>
        </p:nvSpPr>
        <p:spPr>
          <a:xfrm>
            <a:off x="3556000" y="1371601"/>
            <a:ext cx="11836400" cy="6244542"/>
          </a:xfrm>
          <a:prstGeom prst="rect">
            <a:avLst/>
          </a:prstGeom>
        </p:spPr>
        <p:txBody>
          <a:bodyPr lIns="0" tIns="0" rIns="0" bIns="0" anchor="ctr"/>
          <a:lstStyle>
            <a:lvl1pPr>
              <a:defRPr sz="4800" b="1" i="0">
                <a:solidFill>
                  <a:srgbClr val="D00000"/>
                </a:solidFill>
              </a:defRPr>
            </a:lvl1pPr>
          </a:lstStyle>
          <a:p>
            <a:pPr lvl="0"/>
            <a:r>
              <a:rPr lang="en-US"/>
              <a:t>Edit Master text styles</a:t>
            </a:r>
          </a:p>
        </p:txBody>
      </p:sp>
      <p:sp>
        <p:nvSpPr>
          <p:cNvPr id="10" name="object 5">
            <a:extLst>
              <a:ext uri="{FF2B5EF4-FFF2-40B4-BE49-F238E27FC236}">
                <a16:creationId xmlns:a16="http://schemas.microsoft.com/office/drawing/2014/main" id="{46EC2DA8-1199-9745-A1F2-769683C88F3F}"/>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pic>
        <p:nvPicPr>
          <p:cNvPr id="13" name="Picture 12" descr="Logo&#10;&#10;Description automatically generated">
            <a:extLst>
              <a:ext uri="{FF2B5EF4-FFF2-40B4-BE49-F238E27FC236}">
                <a16:creationId xmlns:a16="http://schemas.microsoft.com/office/drawing/2014/main" id="{F6A402E2-B918-491D-A3D0-562A8CD6D7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543"/>
          <a:stretch/>
        </p:blipFill>
        <p:spPr>
          <a:xfrm>
            <a:off x="14148261" y="7715730"/>
            <a:ext cx="1496921" cy="1295266"/>
          </a:xfrm>
          <a:prstGeom prst="rect">
            <a:avLst/>
          </a:prstGeom>
        </p:spPr>
      </p:pic>
      <p:pic>
        <p:nvPicPr>
          <p:cNvPr id="15" name="Picture 14">
            <a:extLst>
              <a:ext uri="{FF2B5EF4-FFF2-40B4-BE49-F238E27FC236}">
                <a16:creationId xmlns:a16="http://schemas.microsoft.com/office/drawing/2014/main" id="{E8503E4C-1FCB-4B9E-AED0-FD61B088F5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7070" y="8446838"/>
            <a:ext cx="5009827" cy="431155"/>
          </a:xfrm>
          <a:prstGeom prst="rect">
            <a:avLst/>
          </a:prstGeom>
        </p:spPr>
      </p:pic>
      <p:pic>
        <p:nvPicPr>
          <p:cNvPr id="16" name="Picture 15">
            <a:extLst>
              <a:ext uri="{FF2B5EF4-FFF2-40B4-BE49-F238E27FC236}">
                <a16:creationId xmlns:a16="http://schemas.microsoft.com/office/drawing/2014/main" id="{7FD88FD9-C030-4438-BC06-91CEA466C9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3312" y="348301"/>
            <a:ext cx="863201" cy="835512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 red/white_v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98800" y="609600"/>
            <a:ext cx="11049000" cy="485139"/>
          </a:xfrm>
          <a:prstGeom prst="rect">
            <a:avLst/>
          </a:prstGeom>
        </p:spPr>
        <p:txBody>
          <a:bodyPr lIns="0" tIns="0" rIns="0" bIns="0"/>
          <a:lstStyle>
            <a:lvl1pPr algn="r">
              <a:defRPr sz="3200" b="0" i="0">
                <a:solidFill>
                  <a:schemeClr val="tx1"/>
                </a:solidFill>
                <a:latin typeface="+mn-lt"/>
                <a:cs typeface="Times New Roman"/>
              </a:defRPr>
            </a:lvl1pPr>
          </a:lstStyle>
          <a:p>
            <a:r>
              <a:rPr lang="en-US"/>
              <a:t>Click to edit Master title style</a:t>
            </a:r>
            <a:endParaRPr dirty="0"/>
          </a:p>
        </p:txBody>
      </p:sp>
      <p:sp>
        <p:nvSpPr>
          <p:cNvPr id="3" name="Holder 3"/>
          <p:cNvSpPr>
            <a:spLocks noGrp="1"/>
          </p:cNvSpPr>
          <p:nvPr>
            <p:ph type="body" idx="1"/>
          </p:nvPr>
        </p:nvSpPr>
        <p:spPr>
          <a:xfrm>
            <a:off x="3556000" y="1371601"/>
            <a:ext cx="11836400" cy="6244542"/>
          </a:xfrm>
          <a:prstGeom prst="rect">
            <a:avLst/>
          </a:prstGeom>
        </p:spPr>
        <p:txBody>
          <a:bodyPr lIns="0" tIns="0" rIns="0" bIns="0" anchor="ctr"/>
          <a:lstStyle>
            <a:lvl1pPr>
              <a:defRPr sz="4800" b="1" i="0">
                <a:solidFill>
                  <a:srgbClr val="D00000"/>
                </a:solidFill>
              </a:defRPr>
            </a:lvl1pPr>
          </a:lstStyle>
          <a:p>
            <a:pPr lvl="0"/>
            <a:r>
              <a:rPr lang="en-US"/>
              <a:t>Edit Master text styles</a:t>
            </a:r>
          </a:p>
        </p:txBody>
      </p:sp>
      <p:sp>
        <p:nvSpPr>
          <p:cNvPr id="10" name="object 5">
            <a:extLst>
              <a:ext uri="{FF2B5EF4-FFF2-40B4-BE49-F238E27FC236}">
                <a16:creationId xmlns:a16="http://schemas.microsoft.com/office/drawing/2014/main" id="{46EC2DA8-1199-9745-A1F2-769683C88F3F}"/>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pic>
        <p:nvPicPr>
          <p:cNvPr id="16" name="Picture 15">
            <a:extLst>
              <a:ext uri="{FF2B5EF4-FFF2-40B4-BE49-F238E27FC236}">
                <a16:creationId xmlns:a16="http://schemas.microsoft.com/office/drawing/2014/main" id="{7FD88FD9-C030-4438-BC06-91CEA466C9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312" y="348301"/>
            <a:ext cx="863201" cy="8355126"/>
          </a:xfrm>
          <a:prstGeom prst="rect">
            <a:avLst/>
          </a:prstGeom>
        </p:spPr>
      </p:pic>
      <p:pic>
        <p:nvPicPr>
          <p:cNvPr id="8" name="Picture 7">
            <a:extLst>
              <a:ext uri="{FF2B5EF4-FFF2-40B4-BE49-F238E27FC236}">
                <a16:creationId xmlns:a16="http://schemas.microsoft.com/office/drawing/2014/main" id="{BA15BD7A-0842-421E-849B-6C397FA04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2098" y="8446838"/>
            <a:ext cx="5009827" cy="431155"/>
          </a:xfrm>
          <a:prstGeom prst="rect">
            <a:avLst/>
          </a:prstGeom>
        </p:spPr>
      </p:pic>
      <p:cxnSp>
        <p:nvCxnSpPr>
          <p:cNvPr id="9" name="Straight Connector 8">
            <a:extLst>
              <a:ext uri="{FF2B5EF4-FFF2-40B4-BE49-F238E27FC236}">
                <a16:creationId xmlns:a16="http://schemas.microsoft.com/office/drawing/2014/main" id="{A60986CB-A289-427F-AB44-0426E7AA711B}"/>
              </a:ext>
            </a:extLst>
          </p:cNvPr>
          <p:cNvCxnSpPr/>
          <p:nvPr userDrawn="1"/>
        </p:nvCxnSpPr>
        <p:spPr>
          <a:xfrm>
            <a:off x="1931836" y="0"/>
            <a:ext cx="0" cy="5627716"/>
          </a:xfrm>
          <a:prstGeom prst="line">
            <a:avLst/>
          </a:prstGeom>
          <a:ln w="38100">
            <a:solidFill>
              <a:srgbClr val="C7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4CA59B1-E44A-4DC6-AD6C-3E5C52D690E5}"/>
              </a:ext>
            </a:extLst>
          </p:cNvPr>
          <p:cNvCxnSpPr>
            <a:cxnSpLocks/>
          </p:cNvCxnSpPr>
          <p:nvPr userDrawn="1"/>
        </p:nvCxnSpPr>
        <p:spPr>
          <a:xfrm>
            <a:off x="9759142" y="8025880"/>
            <a:ext cx="6496858" cy="0"/>
          </a:xfrm>
          <a:prstGeom prst="line">
            <a:avLst/>
          </a:prstGeom>
          <a:ln w="38100">
            <a:solidFill>
              <a:srgbClr val="C70000"/>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0DC194A6-E145-4E33-955F-3F10BECE4CC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7543"/>
          <a:stretch/>
        </p:blipFill>
        <p:spPr>
          <a:xfrm>
            <a:off x="15175967" y="8249494"/>
            <a:ext cx="853417" cy="738450"/>
          </a:xfrm>
          <a:prstGeom prst="rect">
            <a:avLst/>
          </a:prstGeom>
        </p:spPr>
      </p:pic>
    </p:spTree>
    <p:extLst>
      <p:ext uri="{BB962C8B-B14F-4D97-AF65-F5344CB8AC3E}">
        <p14:creationId xmlns:p14="http://schemas.microsoft.com/office/powerpoint/2010/main" val="228879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Re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B7A0D3-73E0-4B71-9635-D3B2420906D8}"/>
              </a:ext>
            </a:extLst>
          </p:cNvPr>
          <p:cNvSpPr/>
          <p:nvPr userDrawn="1"/>
        </p:nvSpPr>
        <p:spPr>
          <a:xfrm>
            <a:off x="1995055" y="0"/>
            <a:ext cx="14260945" cy="9144000"/>
          </a:xfrm>
          <a:prstGeom prst="rect">
            <a:avLst/>
          </a:prstGeom>
          <a:solidFill>
            <a:srgbClr val="C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7775AD23-75D4-4319-B59B-CDD66429BB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01" b="24187"/>
          <a:stretch/>
        </p:blipFill>
        <p:spPr>
          <a:xfrm>
            <a:off x="2009165" y="6425322"/>
            <a:ext cx="13582996" cy="2718678"/>
          </a:xfrm>
          <a:prstGeom prst="rect">
            <a:avLst/>
          </a:prstGeom>
        </p:spPr>
      </p:pic>
      <p:sp>
        <p:nvSpPr>
          <p:cNvPr id="24" name="Holder 2">
            <a:extLst>
              <a:ext uri="{FF2B5EF4-FFF2-40B4-BE49-F238E27FC236}">
                <a16:creationId xmlns:a16="http://schemas.microsoft.com/office/drawing/2014/main" id="{1D413CF6-ED99-9F42-BCF6-9786CB9735BB}"/>
              </a:ext>
            </a:extLst>
          </p:cNvPr>
          <p:cNvSpPr>
            <a:spLocks noGrp="1"/>
          </p:cNvSpPr>
          <p:nvPr>
            <p:ph type="title"/>
          </p:nvPr>
        </p:nvSpPr>
        <p:spPr>
          <a:xfrm>
            <a:off x="7975600" y="568961"/>
            <a:ext cx="6172200" cy="485139"/>
          </a:xfrm>
          <a:prstGeom prst="rect">
            <a:avLst/>
          </a:prstGeom>
        </p:spPr>
        <p:txBody>
          <a:bodyPr lIns="0" tIns="0" rIns="0" bIns="0"/>
          <a:lstStyle>
            <a:lvl1pPr algn="r">
              <a:defRPr sz="3200" b="0" i="0">
                <a:solidFill>
                  <a:schemeClr val="bg1"/>
                </a:solidFill>
                <a:latin typeface="+mn-lt"/>
                <a:cs typeface="Times New Roman"/>
              </a:defRPr>
            </a:lvl1pPr>
          </a:lstStyle>
          <a:p>
            <a:r>
              <a:rPr lang="en-US"/>
              <a:t>Click to edit Master title style</a:t>
            </a:r>
            <a:endParaRPr dirty="0"/>
          </a:p>
        </p:txBody>
      </p:sp>
      <p:sp>
        <p:nvSpPr>
          <p:cNvPr id="25" name="Holder 3">
            <a:extLst>
              <a:ext uri="{FF2B5EF4-FFF2-40B4-BE49-F238E27FC236}">
                <a16:creationId xmlns:a16="http://schemas.microsoft.com/office/drawing/2014/main" id="{D8F191FF-9478-5941-B04B-88C08C936642}"/>
              </a:ext>
            </a:extLst>
          </p:cNvPr>
          <p:cNvSpPr>
            <a:spLocks noGrp="1"/>
          </p:cNvSpPr>
          <p:nvPr>
            <p:ph type="body" idx="1"/>
          </p:nvPr>
        </p:nvSpPr>
        <p:spPr>
          <a:xfrm>
            <a:off x="3556000" y="1804669"/>
            <a:ext cx="11836400" cy="6577332"/>
          </a:xfrm>
          <a:prstGeom prst="rect">
            <a:avLst/>
          </a:prstGeom>
        </p:spPr>
        <p:txBody>
          <a:bodyPr lIns="0" tIns="0" rIns="0" bIns="0" anchor="ctr"/>
          <a:lstStyle>
            <a:lvl1pPr>
              <a:defRPr sz="4800" b="1" i="0">
                <a:solidFill>
                  <a:schemeClr val="bg1"/>
                </a:solidFill>
              </a:defRPr>
            </a:lvl1pPr>
          </a:lstStyle>
          <a:p>
            <a:pPr lvl="0"/>
            <a:r>
              <a:rPr lang="en-US"/>
              <a:t>Edit Master text styles</a:t>
            </a:r>
          </a:p>
        </p:txBody>
      </p:sp>
      <p:sp>
        <p:nvSpPr>
          <p:cNvPr id="10" name="object 5">
            <a:extLst>
              <a:ext uri="{FF2B5EF4-FFF2-40B4-BE49-F238E27FC236}">
                <a16:creationId xmlns:a16="http://schemas.microsoft.com/office/drawing/2014/main" id="{3D4B7669-FE11-C34B-AA73-1780BFEFD19E}"/>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pic>
        <p:nvPicPr>
          <p:cNvPr id="9" name="Picture 8">
            <a:extLst>
              <a:ext uri="{FF2B5EF4-FFF2-40B4-BE49-F238E27FC236}">
                <a16:creationId xmlns:a16="http://schemas.microsoft.com/office/drawing/2014/main" id="{3712A2A6-9B62-4310-85FC-20B3B8C2F1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312" y="348301"/>
            <a:ext cx="863201" cy="835512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_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D7F6D8-7152-49C3-8C61-655CFBF4C88A}"/>
              </a:ext>
            </a:extLst>
          </p:cNvPr>
          <p:cNvSpPr/>
          <p:nvPr userDrawn="1"/>
        </p:nvSpPr>
        <p:spPr>
          <a:xfrm>
            <a:off x="0" y="0"/>
            <a:ext cx="16256000"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 company name&#10;&#10;Description automatically generated">
            <a:extLst>
              <a:ext uri="{FF2B5EF4-FFF2-40B4-BE49-F238E27FC236}">
                <a16:creationId xmlns:a16="http://schemas.microsoft.com/office/drawing/2014/main" id="{BEE15C60-ACCC-4C9E-A798-5F9F1F788D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5863" y="0"/>
            <a:ext cx="9318448" cy="9144000"/>
          </a:xfrm>
          <a:prstGeom prst="rect">
            <a:avLst/>
          </a:prstGeom>
        </p:spPr>
      </p:pic>
    </p:spTree>
    <p:extLst>
      <p:ext uri="{BB962C8B-B14F-4D97-AF65-F5344CB8AC3E}">
        <p14:creationId xmlns:p14="http://schemas.microsoft.com/office/powerpoint/2010/main" val="258213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6BBD17BA-1C3D-4AFC-AC68-AF5EAB88FEB2}"/>
              </a:ext>
            </a:extLst>
          </p:cNvPr>
          <p:cNvSpPr txBox="1">
            <a:spLocks/>
          </p:cNvSpPr>
          <p:nvPr userDrawn="1"/>
        </p:nvSpPr>
        <p:spPr>
          <a:xfrm>
            <a:off x="3098800" y="609600"/>
            <a:ext cx="11049000" cy="485139"/>
          </a:xfrm>
          <a:prstGeom prst="rect">
            <a:avLst/>
          </a:prstGeom>
        </p:spPr>
        <p:txBody>
          <a:bodyPr lIns="0" tIns="0" rIns="0" bIns="0"/>
          <a:lstStyle>
            <a:lvl1pPr algn="r" eaLnBrk="1" hangingPunct="1">
              <a:defRPr sz="3200" b="0" i="0">
                <a:solidFill>
                  <a:schemeClr val="tx1"/>
                </a:solidFill>
                <a:latin typeface="+mn-lt"/>
                <a:ea typeface="+mj-ea"/>
                <a:cs typeface="Times New Roman"/>
              </a:defRPr>
            </a:lvl1pPr>
          </a:lstStyle>
          <a:p>
            <a:r>
              <a:rPr lang="en-US" kern="0"/>
              <a:t>Click to edit Master title style</a:t>
            </a:r>
            <a:endParaRPr lang="en-US" kern="0" dirty="0"/>
          </a:p>
        </p:txBody>
      </p:sp>
      <p:sp>
        <p:nvSpPr>
          <p:cNvPr id="3" name="Holder 3">
            <a:extLst>
              <a:ext uri="{FF2B5EF4-FFF2-40B4-BE49-F238E27FC236}">
                <a16:creationId xmlns:a16="http://schemas.microsoft.com/office/drawing/2014/main" id="{EF4E8D90-4FC4-4E9B-B94B-5E73156D76FD}"/>
              </a:ext>
            </a:extLst>
          </p:cNvPr>
          <p:cNvSpPr txBox="1">
            <a:spLocks/>
          </p:cNvSpPr>
          <p:nvPr userDrawn="1"/>
        </p:nvSpPr>
        <p:spPr>
          <a:xfrm>
            <a:off x="3556000" y="1371601"/>
            <a:ext cx="11836400" cy="6244542"/>
          </a:xfrm>
          <a:prstGeom prst="rect">
            <a:avLst/>
          </a:prstGeom>
        </p:spPr>
        <p:txBody>
          <a:bodyPr lIns="0" tIns="0" rIns="0" bIns="0" anchor="ctr"/>
          <a:lstStyle>
            <a:lvl1pPr marL="0" eaLnBrk="1" hangingPunct="1">
              <a:defRPr sz="4800" b="1" i="0">
                <a:solidFill>
                  <a:srgbClr val="D00000"/>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kern="0"/>
              <a:t>Edit Master text styles</a:t>
            </a:r>
          </a:p>
        </p:txBody>
      </p:sp>
      <p:sp>
        <p:nvSpPr>
          <p:cNvPr id="4" name="object 5">
            <a:extLst>
              <a:ext uri="{FF2B5EF4-FFF2-40B4-BE49-F238E27FC236}">
                <a16:creationId xmlns:a16="http://schemas.microsoft.com/office/drawing/2014/main" id="{33347817-1499-4303-9BD4-04B64304B4A2}"/>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pic>
        <p:nvPicPr>
          <p:cNvPr id="5" name="Picture 4" descr="Logo&#10;&#10;Description automatically generated">
            <a:extLst>
              <a:ext uri="{FF2B5EF4-FFF2-40B4-BE49-F238E27FC236}">
                <a16:creationId xmlns:a16="http://schemas.microsoft.com/office/drawing/2014/main" id="{B705A5A1-12D7-4772-A230-1359B959A1F9}"/>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b="27543"/>
          <a:stretch/>
        </p:blipFill>
        <p:spPr>
          <a:xfrm>
            <a:off x="15175967" y="8249494"/>
            <a:ext cx="853417" cy="738450"/>
          </a:xfrm>
          <a:prstGeom prst="rect">
            <a:avLst/>
          </a:prstGeom>
        </p:spPr>
      </p:pic>
      <p:pic>
        <p:nvPicPr>
          <p:cNvPr id="6" name="Picture 5">
            <a:extLst>
              <a:ext uri="{FF2B5EF4-FFF2-40B4-BE49-F238E27FC236}">
                <a16:creationId xmlns:a16="http://schemas.microsoft.com/office/drawing/2014/main" id="{FA07E658-E606-46AB-A121-4250BB5DAC4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932098" y="8446838"/>
            <a:ext cx="5009827" cy="431155"/>
          </a:xfrm>
          <a:prstGeom prst="rect">
            <a:avLst/>
          </a:prstGeom>
        </p:spPr>
      </p:pic>
      <p:pic>
        <p:nvPicPr>
          <p:cNvPr id="7" name="Picture 6">
            <a:extLst>
              <a:ext uri="{FF2B5EF4-FFF2-40B4-BE49-F238E27FC236}">
                <a16:creationId xmlns:a16="http://schemas.microsoft.com/office/drawing/2014/main" id="{40C623EC-F32C-4552-8F91-6C1296907BC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93312" y="348301"/>
            <a:ext cx="863201" cy="8355126"/>
          </a:xfrm>
          <a:prstGeom prst="rect">
            <a:avLst/>
          </a:prstGeom>
        </p:spPr>
      </p:pic>
      <p:cxnSp>
        <p:nvCxnSpPr>
          <p:cNvPr id="8" name="Straight Connector 7">
            <a:extLst>
              <a:ext uri="{FF2B5EF4-FFF2-40B4-BE49-F238E27FC236}">
                <a16:creationId xmlns:a16="http://schemas.microsoft.com/office/drawing/2014/main" id="{38DF77F5-AD8F-4879-A8D3-4F8027BA8E68}"/>
              </a:ext>
            </a:extLst>
          </p:cNvPr>
          <p:cNvCxnSpPr/>
          <p:nvPr userDrawn="1"/>
        </p:nvCxnSpPr>
        <p:spPr>
          <a:xfrm>
            <a:off x="1931836" y="0"/>
            <a:ext cx="0" cy="5627716"/>
          </a:xfrm>
          <a:prstGeom prst="line">
            <a:avLst/>
          </a:prstGeom>
          <a:ln w="38100">
            <a:solidFill>
              <a:srgbClr val="C7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EB0EFA-89AE-462C-9AB7-68AD93CBB9F4}"/>
              </a:ext>
            </a:extLst>
          </p:cNvPr>
          <p:cNvCxnSpPr>
            <a:cxnSpLocks/>
          </p:cNvCxnSpPr>
          <p:nvPr userDrawn="1"/>
        </p:nvCxnSpPr>
        <p:spPr>
          <a:xfrm>
            <a:off x="9759142" y="8025880"/>
            <a:ext cx="6496858" cy="0"/>
          </a:xfrm>
          <a:prstGeom prst="line">
            <a:avLst/>
          </a:prstGeom>
          <a:ln w="38100">
            <a:solidFill>
              <a:srgbClr val="C7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9" r:id="rId4"/>
    <p:sldLayoutId id="2147483664" r:id="rId5"/>
    <p:sldLayoutId id="2147483668" r:id="rId6"/>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emf"/><Relationship Id="rId11" Type="http://schemas.openxmlformats.org/officeDocument/2006/relationships/image" Target="../media/image11.wmf"/><Relationship Id="rId5" Type="http://schemas.openxmlformats.org/officeDocument/2006/relationships/image" Target="../media/image14.png"/><Relationship Id="rId10" Type="http://schemas.openxmlformats.org/officeDocument/2006/relationships/oleObject" Target="../embeddings/oleObject1.bin"/><Relationship Id="rId4" Type="http://schemas.openxmlformats.org/officeDocument/2006/relationships/image" Target="../media/image13.jpeg"/><Relationship Id="rId9"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361814-6C76-944D-94BA-E049AD063971}"/>
              </a:ext>
            </a:extLst>
          </p:cNvPr>
          <p:cNvSpPr>
            <a:spLocks noGrp="1"/>
          </p:cNvSpPr>
          <p:nvPr>
            <p:ph type="subTitle" idx="4294967295"/>
          </p:nvPr>
        </p:nvSpPr>
        <p:spPr>
          <a:xfrm>
            <a:off x="525749" y="6340609"/>
            <a:ext cx="6265849" cy="836278"/>
          </a:xfrm>
          <a:prstGeom prst="rect">
            <a:avLst/>
          </a:prstGeom>
        </p:spPr>
        <p:txBody>
          <a:bodyPr/>
          <a:lstStyle/>
          <a:p>
            <a:r>
              <a:rPr lang="en-US" sz="2800" b="1" dirty="0">
                <a:latin typeface="Times New Roman" panose="02020603050405020304" pitchFamily="18" charset="0"/>
                <a:cs typeface="Times New Roman" panose="02020603050405020304" pitchFamily="18" charset="0"/>
              </a:rPr>
              <a:t>Abdelghani Laraoui</a:t>
            </a:r>
            <a:r>
              <a:rPr lang="en-US" sz="2800" dirty="0">
                <a:latin typeface="Times New Roman" panose="02020603050405020304" pitchFamily="18" charset="0"/>
                <a:cs typeface="Times New Roman" panose="02020603050405020304" pitchFamily="18" charset="0"/>
              </a:rPr>
              <a:t>, Assistant Professor, Mechanical and Materials Engineering</a:t>
            </a:r>
          </a:p>
        </p:txBody>
      </p:sp>
      <p:sp>
        <p:nvSpPr>
          <p:cNvPr id="3" name="Title 2">
            <a:extLst>
              <a:ext uri="{FF2B5EF4-FFF2-40B4-BE49-F238E27FC236}">
                <a16:creationId xmlns:a16="http://schemas.microsoft.com/office/drawing/2014/main" id="{7C436D58-0733-9A4D-8354-1256CFA00234}"/>
              </a:ext>
            </a:extLst>
          </p:cNvPr>
          <p:cNvSpPr>
            <a:spLocks noGrp="1"/>
          </p:cNvSpPr>
          <p:nvPr>
            <p:ph type="ctrTitle"/>
          </p:nvPr>
        </p:nvSpPr>
        <p:spPr>
          <a:xfrm>
            <a:off x="536382" y="1502735"/>
            <a:ext cx="6018415" cy="729430"/>
          </a:xfrm>
        </p:spPr>
        <p:txBody>
          <a:bodyPr/>
          <a:lstStyle/>
          <a:p>
            <a:pPr algn="ctr"/>
            <a:r>
              <a:rPr lang="en-US" sz="4500" dirty="0"/>
              <a:t>Quantum Sensing</a:t>
            </a:r>
          </a:p>
        </p:txBody>
      </p:sp>
      <p:pic>
        <p:nvPicPr>
          <p:cNvPr id="4" name="Picture 4" descr="http://static1.squarespace.com/static/55cfcc0de4b0a6b6d02af820/t/55d01178e4b0be96a3089106/1455679162914/?format=500w">
            <a:extLst>
              <a:ext uri="{FF2B5EF4-FFF2-40B4-BE49-F238E27FC236}">
                <a16:creationId xmlns:a16="http://schemas.microsoft.com/office/drawing/2014/main" id="{49846473-718A-4942-9AB1-496A8B05B579}"/>
              </a:ext>
            </a:extLst>
          </p:cNvPr>
          <p:cNvPicPr>
            <a:picLocks noChangeAspect="1" noChangeArrowheads="1"/>
          </p:cNvPicPr>
          <p:nvPr/>
        </p:nvPicPr>
        <p:blipFill>
          <a:blip r:embed="rId2"/>
          <a:srcRect t="28883" b="14928"/>
          <a:stretch>
            <a:fillRect/>
          </a:stretch>
        </p:blipFill>
        <p:spPr bwMode="auto">
          <a:xfrm>
            <a:off x="138222" y="2797809"/>
            <a:ext cx="6664009" cy="2499004"/>
          </a:xfrm>
          <a:prstGeom prst="rect">
            <a:avLst/>
          </a:prstGeom>
          <a:noFill/>
          <a:ln w="9525">
            <a:noFill/>
            <a:miter lim="800000"/>
            <a:headEnd/>
            <a:tailEnd/>
          </a:ln>
        </p:spPr>
      </p:pic>
      <p:sp>
        <p:nvSpPr>
          <p:cNvPr id="5" name="Subtitle 1">
            <a:extLst>
              <a:ext uri="{FF2B5EF4-FFF2-40B4-BE49-F238E27FC236}">
                <a16:creationId xmlns:a16="http://schemas.microsoft.com/office/drawing/2014/main" id="{CA89F234-271C-4E42-9102-0407AC95AEBD}"/>
              </a:ext>
            </a:extLst>
          </p:cNvPr>
          <p:cNvSpPr txBox="1">
            <a:spLocks/>
          </p:cNvSpPr>
          <p:nvPr/>
        </p:nvSpPr>
        <p:spPr>
          <a:xfrm>
            <a:off x="1980463" y="7641265"/>
            <a:ext cx="3665425" cy="470723"/>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800" b="1" kern="0" dirty="0">
                <a:solidFill>
                  <a:srgbClr val="0000FF"/>
                </a:solidFill>
                <a:latin typeface="Times New Roman" panose="02020603050405020304" pitchFamily="18" charset="0"/>
                <a:cs typeface="Times New Roman" panose="02020603050405020304" pitchFamily="18" charset="0"/>
              </a:rPr>
              <a:t>October 19</a:t>
            </a:r>
            <a:r>
              <a:rPr lang="en-US" sz="2800" b="1" kern="0" baseline="30000" dirty="0">
                <a:solidFill>
                  <a:srgbClr val="0000FF"/>
                </a:solidFill>
                <a:latin typeface="Times New Roman" panose="02020603050405020304" pitchFamily="18" charset="0"/>
                <a:cs typeface="Times New Roman" panose="02020603050405020304" pitchFamily="18" charset="0"/>
              </a:rPr>
              <a:t>th</a:t>
            </a:r>
            <a:r>
              <a:rPr lang="en-US" sz="2800" b="1" kern="0" dirty="0">
                <a:solidFill>
                  <a:srgbClr val="0000FF"/>
                </a:solidFill>
                <a:latin typeface="Times New Roman" panose="02020603050405020304" pitchFamily="18" charset="0"/>
                <a:cs typeface="Times New Roman" panose="02020603050405020304" pitchFamily="18" charset="0"/>
              </a:rPr>
              <a:t>, 2021.</a:t>
            </a:r>
          </a:p>
        </p:txBody>
      </p:sp>
    </p:spTree>
    <p:extLst>
      <p:ext uri="{BB962C8B-B14F-4D97-AF65-F5344CB8AC3E}">
        <p14:creationId xmlns:p14="http://schemas.microsoft.com/office/powerpoint/2010/main" val="167077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1" name="Title 1"/>
          <p:cNvSpPr>
            <a:spLocks noGrp="1"/>
          </p:cNvSpPr>
          <p:nvPr>
            <p:ph type="title"/>
          </p:nvPr>
        </p:nvSpPr>
        <p:spPr>
          <a:xfrm>
            <a:off x="3115429" y="35884"/>
            <a:ext cx="9819217" cy="776817"/>
          </a:xfrm>
        </p:spPr>
        <p:txBody>
          <a:bodyPr/>
          <a:lstStyle/>
          <a:p>
            <a:pPr algn="ctr" eaLnBrk="1" hangingPunct="1"/>
            <a:r>
              <a:rPr lang="en-US" sz="4000" dirty="0">
                <a:solidFill>
                  <a:srgbClr val="FF0000"/>
                </a:solidFill>
                <a:latin typeface="Times New Roman" panose="02020603050405020304" pitchFamily="18" charset="0"/>
                <a:cs typeface="Times New Roman" panose="02020603050405020304" pitchFamily="18" charset="0"/>
              </a:rPr>
              <a:t>Quantum sensing</a:t>
            </a:r>
          </a:p>
        </p:txBody>
      </p:sp>
      <p:sp>
        <p:nvSpPr>
          <p:cNvPr id="19492" name="TextBox 4"/>
          <p:cNvSpPr txBox="1">
            <a:spLocks noChangeArrowheads="1"/>
          </p:cNvSpPr>
          <p:nvPr/>
        </p:nvSpPr>
        <p:spPr bwMode="auto">
          <a:xfrm>
            <a:off x="2230582" y="824416"/>
            <a:ext cx="11277600" cy="2862322"/>
          </a:xfrm>
          <a:prstGeom prst="rect">
            <a:avLst/>
          </a:prstGeom>
          <a:solidFill>
            <a:srgbClr val="FFFF99"/>
          </a:solidFill>
          <a:ln w="9525">
            <a:noFill/>
            <a:miter lim="800000"/>
            <a:headEnd/>
            <a:tailEnd/>
          </a:ln>
        </p:spPr>
        <p:txBody>
          <a:bodyPr>
            <a:spAutoFit/>
          </a:bodyPr>
          <a:lstStyle/>
          <a:p>
            <a:pPr marL="457189" indent="-457189"/>
            <a:r>
              <a:rPr lang="en-US" sz="3000" dirty="0">
                <a:latin typeface="Times New Roman" panose="02020603050405020304" pitchFamily="18" charset="0"/>
                <a:cs typeface="Times New Roman" panose="02020603050405020304" pitchFamily="18" charset="0"/>
              </a:rPr>
              <a:t>Quantum sensor criteria (analogous to DiVincenzo’s):</a:t>
            </a:r>
          </a:p>
          <a:p>
            <a:pPr marL="457189" indent="-457189">
              <a:buFont typeface="Arial" charset="0"/>
              <a:buAutoNum type="arabicPeriod"/>
            </a:pPr>
            <a:r>
              <a:rPr lang="en-US" sz="3000" dirty="0">
                <a:latin typeface="Times New Roman" panose="02020603050405020304" pitchFamily="18" charset="0"/>
                <a:cs typeface="Times New Roman" panose="02020603050405020304" pitchFamily="18" charset="0"/>
              </a:rPr>
              <a:t>Discrete energy levels</a:t>
            </a:r>
          </a:p>
          <a:p>
            <a:pPr marL="457189" indent="-457189">
              <a:buFont typeface="Arial" charset="0"/>
              <a:buAutoNum type="arabicPeriod"/>
            </a:pPr>
            <a:r>
              <a:rPr lang="en-US" sz="3000" dirty="0">
                <a:latin typeface="Times New Roman" panose="02020603050405020304" pitchFamily="18" charset="0"/>
                <a:cs typeface="Times New Roman" panose="02020603050405020304" pitchFamily="18" charset="0"/>
              </a:rPr>
              <a:t>Initialization into single state</a:t>
            </a:r>
          </a:p>
          <a:p>
            <a:pPr marL="457189" indent="-457189">
              <a:buFont typeface="Arial" charset="0"/>
              <a:buAutoNum type="arabicPeriod"/>
            </a:pPr>
            <a:r>
              <a:rPr lang="en-US" sz="3000" dirty="0">
                <a:latin typeface="Times New Roman" panose="02020603050405020304" pitchFamily="18" charset="0"/>
                <a:cs typeface="Times New Roman" panose="02020603050405020304" pitchFamily="18" charset="0"/>
              </a:rPr>
              <a:t>Coherent control via external driving (laser, MW/RF, etc.)</a:t>
            </a:r>
          </a:p>
          <a:p>
            <a:pPr marL="457189" indent="-457189">
              <a:buFont typeface="Arial" charset="0"/>
              <a:buAutoNum type="arabicPeriod"/>
            </a:pPr>
            <a:r>
              <a:rPr lang="en-US" sz="3000" dirty="0">
                <a:latin typeface="Times New Roman" panose="02020603050405020304" pitchFamily="18" charset="0"/>
                <a:cs typeface="Times New Roman" panose="02020603050405020304" pitchFamily="18" charset="0"/>
              </a:rPr>
              <a:t>Energy levels shift in response to environment (temperature, magnetic field, electrical field, time, position, gravity…).</a:t>
            </a:r>
          </a:p>
        </p:txBody>
      </p:sp>
      <p:pic>
        <p:nvPicPr>
          <p:cNvPr id="19493" name="Picture 23"/>
          <p:cNvPicPr>
            <a:picLocks noChangeAspect="1" noChangeArrowheads="1"/>
          </p:cNvPicPr>
          <p:nvPr/>
        </p:nvPicPr>
        <p:blipFill>
          <a:blip r:embed="rId3"/>
          <a:srcRect/>
          <a:stretch>
            <a:fillRect/>
          </a:stretch>
        </p:blipFill>
        <p:spPr bwMode="auto">
          <a:xfrm>
            <a:off x="12934646" y="824416"/>
            <a:ext cx="1825235" cy="2894302"/>
          </a:xfrm>
          <a:prstGeom prst="rect">
            <a:avLst/>
          </a:prstGeom>
          <a:noFill/>
          <a:ln w="9525">
            <a:noFill/>
            <a:miter lim="800000"/>
            <a:headEnd/>
            <a:tailEnd/>
          </a:ln>
        </p:spPr>
      </p:pic>
      <p:sp>
        <p:nvSpPr>
          <p:cNvPr id="19480" name="Title 1"/>
          <p:cNvSpPr>
            <a:spLocks/>
          </p:cNvSpPr>
          <p:nvPr/>
        </p:nvSpPr>
        <p:spPr bwMode="auto">
          <a:xfrm>
            <a:off x="3030100" y="3705636"/>
            <a:ext cx="10160000" cy="552451"/>
          </a:xfrm>
          <a:prstGeom prst="rect">
            <a:avLst/>
          </a:prstGeom>
          <a:noFill/>
          <a:ln w="9525">
            <a:noFill/>
            <a:miter lim="800000"/>
            <a:headEnd/>
            <a:tailEnd/>
          </a:ln>
        </p:spPr>
        <p:txBody>
          <a:bodyPr anchor="ctr"/>
          <a:lstStyle/>
          <a:p>
            <a:pPr algn="ctr"/>
            <a:r>
              <a:rPr lang="en-US" sz="3000" dirty="0">
                <a:solidFill>
                  <a:srgbClr val="FF0000"/>
                </a:solidFill>
                <a:latin typeface="Times New Roman" panose="02020603050405020304" pitchFamily="18" charset="0"/>
                <a:cs typeface="Times New Roman" panose="02020603050405020304" pitchFamily="18" charset="0"/>
              </a:rPr>
              <a:t>Early quantum sensors (atomic vapor)</a:t>
            </a:r>
          </a:p>
        </p:txBody>
      </p:sp>
      <p:pic>
        <p:nvPicPr>
          <p:cNvPr id="111630" name="Picture 14" descr="brain sensor"/>
          <p:cNvPicPr>
            <a:picLocks noChangeAspect="1" noChangeArrowheads="1"/>
          </p:cNvPicPr>
          <p:nvPr/>
        </p:nvPicPr>
        <p:blipFill>
          <a:blip r:embed="rId4"/>
          <a:srcRect r="9796"/>
          <a:stretch>
            <a:fillRect/>
          </a:stretch>
        </p:blipFill>
        <p:spPr bwMode="auto">
          <a:xfrm>
            <a:off x="8838980" y="5650889"/>
            <a:ext cx="2575316" cy="2015186"/>
          </a:xfrm>
          <a:prstGeom prst="rect">
            <a:avLst/>
          </a:prstGeom>
          <a:noFill/>
          <a:ln w="9525">
            <a:noFill/>
            <a:miter lim="800000"/>
            <a:headEnd/>
            <a:tailEnd/>
          </a:ln>
        </p:spPr>
      </p:pic>
      <p:sp>
        <p:nvSpPr>
          <p:cNvPr id="36" name="TextBox 35"/>
          <p:cNvSpPr txBox="1">
            <a:spLocks noChangeArrowheads="1"/>
          </p:cNvSpPr>
          <p:nvPr/>
        </p:nvSpPr>
        <p:spPr bwMode="auto">
          <a:xfrm>
            <a:off x="9873942" y="7727770"/>
            <a:ext cx="686150" cy="420564"/>
          </a:xfrm>
          <a:prstGeom prst="rect">
            <a:avLst/>
          </a:prstGeom>
          <a:noFill/>
          <a:ln w="9525">
            <a:noFill/>
            <a:miter lim="800000"/>
            <a:headEnd/>
            <a:tailEnd/>
          </a:ln>
        </p:spPr>
        <p:txBody>
          <a:bodyPr wrap="none">
            <a:spAutoFit/>
          </a:bodyPr>
          <a:lstStyle/>
          <a:p>
            <a:r>
              <a:rPr lang="en-US" sz="2133" dirty="0"/>
              <a:t>NIST</a:t>
            </a:r>
          </a:p>
        </p:txBody>
      </p:sp>
      <p:pic>
        <p:nvPicPr>
          <p:cNvPr id="19507" name="Picture 38"/>
          <p:cNvPicPr>
            <a:picLocks noChangeAspect="1" noChangeArrowheads="1"/>
          </p:cNvPicPr>
          <p:nvPr/>
        </p:nvPicPr>
        <p:blipFill>
          <a:blip r:embed="rId5"/>
          <a:srcRect/>
          <a:stretch>
            <a:fillRect/>
          </a:stretch>
        </p:blipFill>
        <p:spPr bwMode="auto">
          <a:xfrm>
            <a:off x="11576424" y="3646430"/>
            <a:ext cx="4296652" cy="833889"/>
          </a:xfrm>
          <a:prstGeom prst="rect">
            <a:avLst/>
          </a:prstGeom>
          <a:noFill/>
          <a:ln w="9525">
            <a:noFill/>
            <a:miter lim="800000"/>
            <a:headEnd/>
            <a:tailEnd/>
          </a:ln>
        </p:spPr>
      </p:pic>
      <p:pic>
        <p:nvPicPr>
          <p:cNvPr id="20" name="Picture 19">
            <a:extLst>
              <a:ext uri="{FF2B5EF4-FFF2-40B4-BE49-F238E27FC236}">
                <a16:creationId xmlns:a16="http://schemas.microsoft.com/office/drawing/2014/main" id="{34DB23C5-EB7F-42CF-AC4F-6E4C9B0992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76424" y="5057543"/>
            <a:ext cx="3763839" cy="28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BD336091-15FE-4066-BEF3-B7E3C4592998}"/>
              </a:ext>
            </a:extLst>
          </p:cNvPr>
          <p:cNvSpPr txBox="1">
            <a:spLocks noChangeArrowheads="1"/>
          </p:cNvSpPr>
          <p:nvPr/>
        </p:nvSpPr>
        <p:spPr bwMode="auto">
          <a:xfrm>
            <a:off x="12763948" y="7936355"/>
            <a:ext cx="146226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33" dirty="0"/>
              <a:t>Sandia NL</a:t>
            </a:r>
          </a:p>
        </p:txBody>
      </p:sp>
      <p:pic>
        <p:nvPicPr>
          <p:cNvPr id="23" name="Picture 2">
            <a:extLst>
              <a:ext uri="{FF2B5EF4-FFF2-40B4-BE49-F238E27FC236}">
                <a16:creationId xmlns:a16="http://schemas.microsoft.com/office/drawing/2014/main" id="{2E97C201-4692-482C-A414-FF62C78FF1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5965" y="5006114"/>
            <a:ext cx="5383417" cy="307946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EEB7A7FA-661E-4EFF-8CCF-0C71E470F63A}"/>
              </a:ext>
            </a:extLst>
          </p:cNvPr>
          <p:cNvSpPr txBox="1">
            <a:spLocks noChangeArrowheads="1"/>
          </p:cNvSpPr>
          <p:nvPr/>
        </p:nvSpPr>
        <p:spPr bwMode="auto">
          <a:xfrm>
            <a:off x="6214571" y="4238699"/>
            <a:ext cx="7742057" cy="830997"/>
          </a:xfrm>
          <a:prstGeom prst="rect">
            <a:avLst/>
          </a:prstGeom>
          <a:noFill/>
          <a:ln w="9525">
            <a:noFill/>
            <a:miter lim="800000"/>
            <a:headEnd/>
            <a:tailEnd/>
          </a:ln>
        </p:spPr>
        <p:txBody>
          <a:bodyPr wrap="square">
            <a:spAutoFit/>
          </a:bodyPr>
          <a:lstStyle/>
          <a:p>
            <a:pPr algn="ctr"/>
            <a:r>
              <a:rPr lang="en-US" sz="2400" b="1" dirty="0">
                <a:solidFill>
                  <a:srgbClr val="0000FF"/>
                </a:solidFill>
                <a:latin typeface="Times New Roman" panose="02020603050405020304" pitchFamily="18" charset="0"/>
                <a:cs typeface="Times New Roman" panose="02020603050405020304" pitchFamily="18" charset="0"/>
              </a:rPr>
              <a:t>Magnetometers</a:t>
            </a:r>
          </a:p>
          <a:p>
            <a:pPr algn="ctr"/>
            <a:r>
              <a:rPr lang="en-US" sz="2400" b="1" dirty="0">
                <a:solidFill>
                  <a:srgbClr val="0000FF"/>
                </a:solidFill>
                <a:latin typeface="Times New Roman" panose="02020603050405020304" pitchFamily="18" charset="0"/>
                <a:cs typeface="Times New Roman" panose="02020603050405020304" pitchFamily="18" charset="0"/>
              </a:rPr>
              <a:t>Geophysics                                                          biomedical</a:t>
            </a:r>
          </a:p>
        </p:txBody>
      </p:sp>
      <p:sp>
        <p:nvSpPr>
          <p:cNvPr id="26" name="TextBox 7">
            <a:extLst>
              <a:ext uri="{FF2B5EF4-FFF2-40B4-BE49-F238E27FC236}">
                <a16:creationId xmlns:a16="http://schemas.microsoft.com/office/drawing/2014/main" id="{93899ED8-8F7B-46F6-B29C-BF56BDC07F82}"/>
              </a:ext>
            </a:extLst>
          </p:cNvPr>
          <p:cNvSpPr txBox="1">
            <a:spLocks noChangeArrowheads="1"/>
          </p:cNvSpPr>
          <p:nvPr/>
        </p:nvSpPr>
        <p:spPr bwMode="auto">
          <a:xfrm>
            <a:off x="2832675" y="4242005"/>
            <a:ext cx="1954381" cy="461665"/>
          </a:xfrm>
          <a:prstGeom prst="rect">
            <a:avLst/>
          </a:prstGeom>
          <a:noFill/>
          <a:ln w="9525">
            <a:noFill/>
            <a:miter lim="800000"/>
            <a:headEnd/>
            <a:tailEnd/>
          </a:ln>
        </p:spPr>
        <p:txBody>
          <a:bodyPr wrap="none">
            <a:spAutoFit/>
          </a:bodyPr>
          <a:lstStyle/>
          <a:p>
            <a:r>
              <a:rPr lang="en-US" sz="2400" b="1" dirty="0">
                <a:solidFill>
                  <a:srgbClr val="0000FF"/>
                </a:solidFill>
                <a:latin typeface="Times New Roman" panose="02020603050405020304" pitchFamily="18" charset="0"/>
                <a:cs typeface="Times New Roman" panose="02020603050405020304" pitchFamily="18" charset="0"/>
              </a:rPr>
              <a:t>Clocks (GPS)</a:t>
            </a:r>
          </a:p>
        </p:txBody>
      </p:sp>
      <p:pic>
        <p:nvPicPr>
          <p:cNvPr id="27" name="Picture 2" descr="http://usarmy.vo.llnwd.net/e2/c/images/2012/10/02/266013/size0.jpg">
            <a:extLst>
              <a:ext uri="{FF2B5EF4-FFF2-40B4-BE49-F238E27FC236}">
                <a16:creationId xmlns:a16="http://schemas.microsoft.com/office/drawing/2014/main" id="{9F10FBFB-710F-477B-8221-A75F5E50ADD6}"/>
              </a:ext>
            </a:extLst>
          </p:cNvPr>
          <p:cNvPicPr>
            <a:picLocks noChangeAspect="1" noChangeArrowheads="1"/>
          </p:cNvPicPr>
          <p:nvPr/>
        </p:nvPicPr>
        <p:blipFill>
          <a:blip r:embed="rId8"/>
          <a:srcRect/>
          <a:stretch>
            <a:fillRect/>
          </a:stretch>
        </p:blipFill>
        <p:spPr bwMode="auto">
          <a:xfrm>
            <a:off x="1447217" y="5031514"/>
            <a:ext cx="4115383" cy="3092253"/>
          </a:xfrm>
          <a:prstGeom prst="rect">
            <a:avLst/>
          </a:prstGeom>
          <a:noFill/>
          <a:ln w="9525">
            <a:noFill/>
            <a:miter lim="800000"/>
            <a:headEnd/>
            <a:tailEnd/>
          </a:ln>
        </p:spPr>
      </p:pic>
      <p:sp>
        <p:nvSpPr>
          <p:cNvPr id="28" name="TextBox 9">
            <a:extLst>
              <a:ext uri="{FF2B5EF4-FFF2-40B4-BE49-F238E27FC236}">
                <a16:creationId xmlns:a16="http://schemas.microsoft.com/office/drawing/2014/main" id="{70054C58-9A66-4276-8B22-7EF2BC6213CD}"/>
              </a:ext>
            </a:extLst>
          </p:cNvPr>
          <p:cNvSpPr txBox="1">
            <a:spLocks noChangeArrowheads="1"/>
          </p:cNvSpPr>
          <p:nvPr/>
        </p:nvSpPr>
        <p:spPr bwMode="auto">
          <a:xfrm>
            <a:off x="1679988" y="8084330"/>
            <a:ext cx="3852338" cy="707886"/>
          </a:xfrm>
          <a:prstGeom prst="rect">
            <a:avLst/>
          </a:prstGeom>
          <a:noFill/>
          <a:ln w="9525">
            <a:noFill/>
            <a:miter lim="800000"/>
            <a:headEnd/>
            <a:tailEnd/>
          </a:ln>
        </p:spPr>
        <p:txBody>
          <a:bodyPr wrap="none">
            <a:spAutoFit/>
          </a:bodyPr>
          <a:lstStyle/>
          <a:p>
            <a:pPr algn="ctr"/>
            <a:r>
              <a:rPr lang="en-US" sz="2000" dirty="0"/>
              <a:t>NIST</a:t>
            </a:r>
          </a:p>
          <a:p>
            <a:pPr algn="ctr"/>
            <a:r>
              <a:rPr lang="en-US" sz="2000" dirty="0"/>
              <a:t>(1 second drift in 300 million years)</a:t>
            </a:r>
          </a:p>
        </p:txBody>
      </p:sp>
      <p:sp>
        <p:nvSpPr>
          <p:cNvPr id="29" name="TextBox 22">
            <a:extLst>
              <a:ext uri="{FF2B5EF4-FFF2-40B4-BE49-F238E27FC236}">
                <a16:creationId xmlns:a16="http://schemas.microsoft.com/office/drawing/2014/main" id="{E517CDC3-E453-4A69-8F2D-6CAB26372D45}"/>
              </a:ext>
            </a:extLst>
          </p:cNvPr>
          <p:cNvSpPr txBox="1">
            <a:spLocks noChangeArrowheads="1"/>
          </p:cNvSpPr>
          <p:nvPr/>
        </p:nvSpPr>
        <p:spPr bwMode="auto">
          <a:xfrm>
            <a:off x="1877650" y="5415974"/>
            <a:ext cx="806631" cy="461665"/>
          </a:xfrm>
          <a:prstGeom prst="rect">
            <a:avLst/>
          </a:prstGeom>
          <a:solidFill>
            <a:srgbClr val="FFFF00"/>
          </a:solidFill>
          <a:ln w="9525">
            <a:noFill/>
            <a:miter lim="800000"/>
            <a:headEnd/>
            <a:tailEnd/>
          </a:ln>
        </p:spPr>
        <p:txBody>
          <a:bodyPr wrap="none">
            <a:spAutoFit/>
          </a:bodyPr>
          <a:lstStyle/>
          <a:p>
            <a:r>
              <a:rPr lang="en-US" sz="2400" dirty="0"/>
              <a:t>2014</a:t>
            </a:r>
          </a:p>
        </p:txBody>
      </p:sp>
      <p:pic>
        <p:nvPicPr>
          <p:cNvPr id="30" name="Picture 10" descr="http://www.epa.gov/esd/cmb/GeophysicsWebsite/pages/reference/_img/NewImages/Magnetics/g858grad.jpg">
            <a:extLst>
              <a:ext uri="{FF2B5EF4-FFF2-40B4-BE49-F238E27FC236}">
                <a16:creationId xmlns:a16="http://schemas.microsoft.com/office/drawing/2014/main" id="{5FC4CEDB-AC24-42F1-A2BF-C20FDC06FE9C}"/>
              </a:ext>
            </a:extLst>
          </p:cNvPr>
          <p:cNvPicPr>
            <a:picLocks noChangeAspect="1" noChangeArrowheads="1"/>
          </p:cNvPicPr>
          <p:nvPr/>
        </p:nvPicPr>
        <p:blipFill>
          <a:blip r:embed="rId9"/>
          <a:srcRect l="14658" t="13527" r="10342" b="20758"/>
          <a:stretch>
            <a:fillRect/>
          </a:stretch>
        </p:blipFill>
        <p:spPr bwMode="auto">
          <a:xfrm>
            <a:off x="5567030" y="5031514"/>
            <a:ext cx="3062064" cy="3092253"/>
          </a:xfrm>
          <a:prstGeom prst="rect">
            <a:avLst/>
          </a:prstGeom>
          <a:noFill/>
          <a:ln w="9525">
            <a:noFill/>
            <a:miter lim="800000"/>
            <a:headEnd/>
            <a:tailEnd/>
          </a:ln>
        </p:spPr>
      </p:pic>
      <p:sp>
        <p:nvSpPr>
          <p:cNvPr id="31" name="TextBox 30">
            <a:extLst>
              <a:ext uri="{FF2B5EF4-FFF2-40B4-BE49-F238E27FC236}">
                <a16:creationId xmlns:a16="http://schemas.microsoft.com/office/drawing/2014/main" id="{6E5FD588-815A-42DC-9DDA-094BD629B1B0}"/>
              </a:ext>
            </a:extLst>
          </p:cNvPr>
          <p:cNvSpPr txBox="1">
            <a:spLocks noChangeArrowheads="1"/>
          </p:cNvSpPr>
          <p:nvPr/>
        </p:nvSpPr>
        <p:spPr bwMode="auto">
          <a:xfrm>
            <a:off x="6370564" y="8310033"/>
            <a:ext cx="1526765" cy="420564"/>
          </a:xfrm>
          <a:prstGeom prst="rect">
            <a:avLst/>
          </a:prstGeom>
          <a:noFill/>
          <a:ln w="9525">
            <a:noFill/>
            <a:miter lim="800000"/>
            <a:headEnd/>
            <a:tailEnd/>
          </a:ln>
        </p:spPr>
        <p:txBody>
          <a:bodyPr wrap="none">
            <a:spAutoFit/>
          </a:bodyPr>
          <a:lstStyle/>
          <a:p>
            <a:r>
              <a:rPr lang="en-US" sz="2133" dirty="0"/>
              <a:t>EPA website</a:t>
            </a:r>
          </a:p>
        </p:txBody>
      </p:sp>
      <p:graphicFrame>
        <p:nvGraphicFramePr>
          <p:cNvPr id="32" name="Object 34">
            <a:extLst>
              <a:ext uri="{FF2B5EF4-FFF2-40B4-BE49-F238E27FC236}">
                <a16:creationId xmlns:a16="http://schemas.microsoft.com/office/drawing/2014/main" id="{548BCF7F-0C0C-4AA5-9F52-276598E76526}"/>
              </a:ext>
            </a:extLst>
          </p:cNvPr>
          <p:cNvGraphicFramePr>
            <a:graphicFrameLocks noChangeAspect="1"/>
          </p:cNvGraphicFramePr>
          <p:nvPr/>
        </p:nvGraphicFramePr>
        <p:xfrm>
          <a:off x="5486400" y="8060267"/>
          <a:ext cx="152400" cy="287867"/>
        </p:xfrm>
        <a:graphic>
          <a:graphicData uri="http://schemas.openxmlformats.org/presentationml/2006/ole">
            <mc:AlternateContent xmlns:mc="http://schemas.openxmlformats.org/markup-compatibility/2006">
              <mc:Choice xmlns:v="urn:schemas-microsoft-com:vml" Requires="v">
                <p:oleObj spid="_x0000_s1105" name="Equation" r:id="rId10" imgW="114120" imgH="215640" progId="Equation.3">
                  <p:embed/>
                </p:oleObj>
              </mc:Choice>
              <mc:Fallback>
                <p:oleObj name="Equation" r:id="rId10" imgW="114120" imgH="215640" progId="Equation.3">
                  <p:embed/>
                  <p:pic>
                    <p:nvPicPr>
                      <p:cNvPr id="19490" name="Object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8060267"/>
                        <a:ext cx="152400" cy="2878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16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0" grpId="0"/>
      <p:bldP spid="36" grpId="0"/>
      <p:bldP spid="21" grpId="0"/>
      <p:bldP spid="25" grpId="0"/>
      <p:bldP spid="26" grpId="0"/>
      <p:bldP spid="28" grpId="0"/>
      <p:bldP spid="29" grpId="0" animBg="1"/>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1" name="Title 1"/>
          <p:cNvSpPr>
            <a:spLocks noGrp="1"/>
          </p:cNvSpPr>
          <p:nvPr>
            <p:ph type="title"/>
          </p:nvPr>
        </p:nvSpPr>
        <p:spPr>
          <a:xfrm>
            <a:off x="2551267" y="0"/>
            <a:ext cx="10663288" cy="823913"/>
          </a:xfrm>
        </p:spPr>
        <p:txBody>
          <a:bodyPr/>
          <a:lstStyle/>
          <a:p>
            <a:pPr algn="ctr" eaLnBrk="1" hangingPunct="1"/>
            <a:r>
              <a:rPr lang="en-US" sz="3000" dirty="0">
                <a:solidFill>
                  <a:srgbClr val="FF0000"/>
                </a:solidFill>
                <a:latin typeface="Times New Roman" panose="02020603050405020304" pitchFamily="18" charset="0"/>
                <a:cs typeface="Times New Roman" panose="02020603050405020304" pitchFamily="18" charset="0"/>
              </a:rPr>
              <a:t>Quantum sensing: Impact and connection to UNL’s Quantum science and engineering challenges</a:t>
            </a:r>
          </a:p>
        </p:txBody>
      </p:sp>
      <p:graphicFrame>
        <p:nvGraphicFramePr>
          <p:cNvPr id="32" name="Object 34">
            <a:extLst>
              <a:ext uri="{FF2B5EF4-FFF2-40B4-BE49-F238E27FC236}">
                <a16:creationId xmlns:a16="http://schemas.microsoft.com/office/drawing/2014/main" id="{548BCF7F-0C0C-4AA5-9F52-276598E76526}"/>
              </a:ext>
            </a:extLst>
          </p:cNvPr>
          <p:cNvGraphicFramePr>
            <a:graphicFrameLocks noChangeAspect="1"/>
          </p:cNvGraphicFramePr>
          <p:nvPr/>
        </p:nvGraphicFramePr>
        <p:xfrm>
          <a:off x="5486400" y="8060267"/>
          <a:ext cx="152400" cy="287867"/>
        </p:xfrm>
        <a:graphic>
          <a:graphicData uri="http://schemas.openxmlformats.org/presentationml/2006/ole">
            <mc:AlternateContent xmlns:mc="http://schemas.openxmlformats.org/markup-compatibility/2006">
              <mc:Choice xmlns:v="urn:schemas-microsoft-com:vml" Requires="v">
                <p:oleObj spid="_x0000_s2075" name="Equation" r:id="rId3" imgW="114120" imgH="215640" progId="Equation.3">
                  <p:embed/>
                </p:oleObj>
              </mc:Choice>
              <mc:Fallback>
                <p:oleObj name="Equation" r:id="rId3" imgW="114120" imgH="215640" progId="Equation.3">
                  <p:embed/>
                  <p:pic>
                    <p:nvPicPr>
                      <p:cNvPr id="32" name="Object 34">
                        <a:extLst>
                          <a:ext uri="{FF2B5EF4-FFF2-40B4-BE49-F238E27FC236}">
                            <a16:creationId xmlns:a16="http://schemas.microsoft.com/office/drawing/2014/main" id="{548BCF7F-0C0C-4AA5-9F52-276598E765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8060267"/>
                        <a:ext cx="152400" cy="2878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a:extLst>
              <a:ext uri="{FF2B5EF4-FFF2-40B4-BE49-F238E27FC236}">
                <a16:creationId xmlns:a16="http://schemas.microsoft.com/office/drawing/2014/main" id="{9A1AB3EF-815B-4F41-8F94-6C5D0522D73D}"/>
              </a:ext>
            </a:extLst>
          </p:cNvPr>
          <p:cNvSpPr txBox="1"/>
          <p:nvPr/>
        </p:nvSpPr>
        <p:spPr>
          <a:xfrm>
            <a:off x="1592622" y="1195046"/>
            <a:ext cx="8310920" cy="1323439"/>
          </a:xfrm>
          <a:prstGeom prst="rect">
            <a:avLst/>
          </a:prstGeom>
          <a:noFill/>
        </p:spPr>
        <p:txBody>
          <a:bodyPr wrap="square">
            <a:spAutoFit/>
          </a:bodyPr>
          <a:lstStyle/>
          <a:p>
            <a:pPr marL="285750" indent="-285750" algn="just">
              <a:buFont typeface="Wingdings" panose="05000000000000000000" pitchFamily="2" charset="2"/>
              <a:buChar char="Ø"/>
            </a:pPr>
            <a:r>
              <a:rPr lang="en-US" sz="2000" b="0" i="0" dirty="0">
                <a:solidFill>
                  <a:srgbClr val="212529"/>
                </a:solidFill>
                <a:effectLst/>
                <a:latin typeface="Times New Roman" panose="02020603050405020304" pitchFamily="18" charset="0"/>
                <a:cs typeface="Times New Roman" panose="02020603050405020304" pitchFamily="18" charset="0"/>
              </a:rPr>
              <a:t>The application of quantum sensors is mainly found in industries such as military and defense, automotive, space, and healthcare, among others. </a:t>
            </a:r>
            <a:r>
              <a:rPr lang="en-US" sz="2000" dirty="0">
                <a:solidFill>
                  <a:srgbClr val="212529"/>
                </a:solidFill>
                <a:latin typeface="Times New Roman" panose="02020603050405020304" pitchFamily="18" charset="0"/>
                <a:cs typeface="Times New Roman" panose="02020603050405020304" pitchFamily="18" charset="0"/>
              </a:rPr>
              <a:t>A</a:t>
            </a:r>
            <a:r>
              <a:rPr lang="en-US" sz="2000" b="0" i="0" dirty="0">
                <a:solidFill>
                  <a:srgbClr val="212529"/>
                </a:solidFill>
                <a:effectLst/>
                <a:latin typeface="Times New Roman" panose="02020603050405020304" pitchFamily="18" charset="0"/>
                <a:cs typeface="Times New Roman" panose="02020603050405020304" pitchFamily="18" charset="0"/>
              </a:rPr>
              <a:t>pplications range from providing highly accurate positioning data to detecting submarines in the world’s oceans.</a:t>
            </a:r>
            <a:endParaRPr lang="en-US" sz="2000" dirty="0">
              <a:solidFill>
                <a:srgbClr val="13293D"/>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742658B-2046-44A4-B35D-BA8FF7866C69}"/>
              </a:ext>
            </a:extLst>
          </p:cNvPr>
          <p:cNvSpPr txBox="1"/>
          <p:nvPr/>
        </p:nvSpPr>
        <p:spPr>
          <a:xfrm>
            <a:off x="1532257" y="5435476"/>
            <a:ext cx="9108703" cy="1631216"/>
          </a:xfrm>
          <a:prstGeom prst="rect">
            <a:avLst/>
          </a:prstGeom>
          <a:noFill/>
        </p:spPr>
        <p:txBody>
          <a:bodyPr wrap="square">
            <a:spAutoFit/>
          </a:bodyPr>
          <a:lstStyle/>
          <a:p>
            <a:pPr marL="285750" indent="-285750" algn="just">
              <a:buFont typeface="Wingdings" panose="05000000000000000000" pitchFamily="2" charset="2"/>
              <a:buChar char="Ø"/>
            </a:pPr>
            <a:r>
              <a:rPr lang="en-US" sz="2000" dirty="0">
                <a:solidFill>
                  <a:srgbClr val="424240"/>
                </a:solidFill>
                <a:latin typeface="Times New Roman" panose="02020603050405020304" pitchFamily="18" charset="0"/>
                <a:cs typeface="Times New Roman" panose="02020603050405020304" pitchFamily="18" charset="0"/>
              </a:rPr>
              <a:t>With $22 B worldwide investment in quantum science research, i</a:t>
            </a:r>
            <a:r>
              <a:rPr lang="en-US" sz="2000" b="0" i="0" dirty="0">
                <a:solidFill>
                  <a:srgbClr val="424240"/>
                </a:solidFill>
                <a:effectLst/>
                <a:latin typeface="Times New Roman" panose="02020603050405020304" pitchFamily="18" charset="0"/>
                <a:cs typeface="Times New Roman" panose="02020603050405020304" pitchFamily="18" charset="0"/>
              </a:rPr>
              <a:t>t is critical that UNL and Nebraska to be part of the next quantum revolution and  remain at the forefront of research and education of quantum science and engineering. Such leadership will secure tomorrow’s economic well-being, which will depend on educating a qualified workforce.</a:t>
            </a:r>
            <a:endParaRPr lang="en-US" sz="2000" b="0" i="0" dirty="0">
              <a:solidFill>
                <a:srgbClr val="13293D"/>
              </a:solidFill>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E1DF531-C908-443F-BCC5-03013593F1CD}"/>
              </a:ext>
            </a:extLst>
          </p:cNvPr>
          <p:cNvPicPr>
            <a:picLocks noChangeAspect="1"/>
          </p:cNvPicPr>
          <p:nvPr/>
        </p:nvPicPr>
        <p:blipFill>
          <a:blip r:embed="rId5"/>
          <a:stretch>
            <a:fillRect/>
          </a:stretch>
        </p:blipFill>
        <p:spPr>
          <a:xfrm>
            <a:off x="10176214" y="723451"/>
            <a:ext cx="5530992" cy="3373811"/>
          </a:xfrm>
          <a:prstGeom prst="rect">
            <a:avLst/>
          </a:prstGeom>
        </p:spPr>
      </p:pic>
      <p:sp>
        <p:nvSpPr>
          <p:cNvPr id="38" name="TextBox 37">
            <a:extLst>
              <a:ext uri="{FF2B5EF4-FFF2-40B4-BE49-F238E27FC236}">
                <a16:creationId xmlns:a16="http://schemas.microsoft.com/office/drawing/2014/main" id="{7ECA5254-A72F-479C-BF57-0E195801063D}"/>
              </a:ext>
            </a:extLst>
          </p:cNvPr>
          <p:cNvSpPr txBox="1"/>
          <p:nvPr/>
        </p:nvSpPr>
        <p:spPr>
          <a:xfrm>
            <a:off x="10932423" y="4153589"/>
            <a:ext cx="4564263" cy="369332"/>
          </a:xfrm>
          <a:prstGeom prst="rect">
            <a:avLst/>
          </a:prstGeom>
          <a:solidFill>
            <a:schemeClr val="bg1"/>
          </a:solidFill>
        </p:spPr>
        <p:txBody>
          <a:bodyPr wrap="none" rtlCol="0">
            <a:spAutoFit/>
          </a:bodyPr>
          <a:lstStyle/>
          <a:p>
            <a:r>
              <a:rPr lang="en-US" dirty="0">
                <a:latin typeface="Times New Roman" panose="02020603050405020304" pitchFamily="18" charset="0"/>
                <a:cs typeface="Times New Roman" panose="02020603050405020304" pitchFamily="18" charset="0"/>
              </a:rPr>
              <a:t>Distribution  of quantum companies per sector</a:t>
            </a:r>
          </a:p>
        </p:txBody>
      </p:sp>
      <p:sp>
        <p:nvSpPr>
          <p:cNvPr id="39" name="TextBox 38">
            <a:extLst>
              <a:ext uri="{FF2B5EF4-FFF2-40B4-BE49-F238E27FC236}">
                <a16:creationId xmlns:a16="http://schemas.microsoft.com/office/drawing/2014/main" id="{2D7A7417-D780-4C10-AD0F-AC84EF0FC24B}"/>
              </a:ext>
            </a:extLst>
          </p:cNvPr>
          <p:cNvSpPr txBox="1"/>
          <p:nvPr/>
        </p:nvSpPr>
        <p:spPr>
          <a:xfrm>
            <a:off x="1526235" y="4119627"/>
            <a:ext cx="8246347" cy="1015663"/>
          </a:xfrm>
          <a:prstGeom prst="rect">
            <a:avLst/>
          </a:prstGeom>
          <a:noFill/>
        </p:spPr>
        <p:txBody>
          <a:bodyPr wrap="square">
            <a:spAutoFit/>
          </a:bodyPr>
          <a:lstStyle/>
          <a:p>
            <a:pPr marL="285750" indent="-285750" algn="just">
              <a:buFont typeface="Wingdings" panose="05000000000000000000" pitchFamily="2" charset="2"/>
              <a:buChar char="Ø"/>
            </a:pPr>
            <a:r>
              <a:rPr lang="en-US" sz="2000" b="0" i="0" dirty="0">
                <a:solidFill>
                  <a:srgbClr val="000000"/>
                </a:solidFill>
                <a:effectLst/>
                <a:latin typeface="Times New Roman" panose="02020603050405020304" pitchFamily="18" charset="0"/>
                <a:cs typeface="Times New Roman" panose="02020603050405020304" pitchFamily="18" charset="0"/>
              </a:rPr>
              <a:t>The global market size for quantum  technologies is expected to grow to more than $ 16 B in the next ten years with an estimation of  with almost 600,000 new jobs in 2040</a:t>
            </a:r>
          </a:p>
        </p:txBody>
      </p:sp>
      <p:sp>
        <p:nvSpPr>
          <p:cNvPr id="40" name="TextBox 39">
            <a:extLst>
              <a:ext uri="{FF2B5EF4-FFF2-40B4-BE49-F238E27FC236}">
                <a16:creationId xmlns:a16="http://schemas.microsoft.com/office/drawing/2014/main" id="{11DCAE3A-587D-49E3-A785-1FCB2988D7AB}"/>
              </a:ext>
            </a:extLst>
          </p:cNvPr>
          <p:cNvSpPr txBox="1"/>
          <p:nvPr/>
        </p:nvSpPr>
        <p:spPr>
          <a:xfrm>
            <a:off x="1592621" y="2824745"/>
            <a:ext cx="8179961" cy="1015663"/>
          </a:xfrm>
          <a:prstGeom prst="rect">
            <a:avLst/>
          </a:prstGeom>
          <a:noFill/>
        </p:spPr>
        <p:txBody>
          <a:bodyPr wrap="square">
            <a:spAutoFit/>
          </a:bodyPr>
          <a:lstStyle/>
          <a:p>
            <a:pPr marL="285750" indent="-285750" algn="just">
              <a:buFont typeface="Wingdings" panose="05000000000000000000" pitchFamily="2" charset="2"/>
              <a:buChar char="Ø"/>
            </a:pPr>
            <a:r>
              <a:rPr lang="en-US" sz="2000" b="0" i="0" dirty="0">
                <a:solidFill>
                  <a:srgbClr val="13293D"/>
                </a:solidFill>
                <a:effectLst/>
                <a:latin typeface="Times New Roman" panose="02020603050405020304" pitchFamily="18" charset="0"/>
                <a:cs typeface="Times New Roman" panose="02020603050405020304" pitchFamily="18" charset="0"/>
              </a:rPr>
              <a:t>The Global Quantum Sensors Market was valued at USD 439.76 million in 2020, and it is expected to reach USD 702.16 million by 2026, registering a CAGR of 8.4% during the period of 2021-2026.</a:t>
            </a:r>
          </a:p>
        </p:txBody>
      </p:sp>
      <p:sp>
        <p:nvSpPr>
          <p:cNvPr id="41" name="TextBox 40">
            <a:extLst>
              <a:ext uri="{FF2B5EF4-FFF2-40B4-BE49-F238E27FC236}">
                <a16:creationId xmlns:a16="http://schemas.microsoft.com/office/drawing/2014/main" id="{A7DBEF49-7BFB-40CF-9291-5E1839E02A9A}"/>
              </a:ext>
            </a:extLst>
          </p:cNvPr>
          <p:cNvSpPr txBox="1"/>
          <p:nvPr/>
        </p:nvSpPr>
        <p:spPr>
          <a:xfrm>
            <a:off x="10327112" y="4170407"/>
            <a:ext cx="533882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Estimated job growth in quantum technologies</a:t>
            </a:r>
          </a:p>
        </p:txBody>
      </p:sp>
      <p:pic>
        <p:nvPicPr>
          <p:cNvPr id="42" name="Picture 41">
            <a:extLst>
              <a:ext uri="{FF2B5EF4-FFF2-40B4-BE49-F238E27FC236}">
                <a16:creationId xmlns:a16="http://schemas.microsoft.com/office/drawing/2014/main" id="{1A4AD1AB-1BFF-4229-BEE6-889B4CCEFA0A}"/>
              </a:ext>
            </a:extLst>
          </p:cNvPr>
          <p:cNvPicPr>
            <a:picLocks noChangeAspect="1"/>
          </p:cNvPicPr>
          <p:nvPr/>
        </p:nvPicPr>
        <p:blipFill>
          <a:blip r:embed="rId6"/>
          <a:stretch>
            <a:fillRect/>
          </a:stretch>
        </p:blipFill>
        <p:spPr>
          <a:xfrm>
            <a:off x="10140940" y="723451"/>
            <a:ext cx="5617259" cy="3509375"/>
          </a:xfrm>
          <a:prstGeom prst="rect">
            <a:avLst/>
          </a:prstGeom>
        </p:spPr>
      </p:pic>
      <p:sp>
        <p:nvSpPr>
          <p:cNvPr id="12" name="TextBox 11">
            <a:extLst>
              <a:ext uri="{FF2B5EF4-FFF2-40B4-BE49-F238E27FC236}">
                <a16:creationId xmlns:a16="http://schemas.microsoft.com/office/drawing/2014/main" id="{9E15F54F-C0F9-4656-8A86-EF002B97BA97}"/>
              </a:ext>
            </a:extLst>
          </p:cNvPr>
          <p:cNvSpPr txBox="1"/>
          <p:nvPr/>
        </p:nvSpPr>
        <p:spPr>
          <a:xfrm>
            <a:off x="1394619" y="7215307"/>
            <a:ext cx="9537804" cy="1015663"/>
          </a:xfrm>
          <a:prstGeom prst="rect">
            <a:avLst/>
          </a:prstGeom>
          <a:noFill/>
        </p:spPr>
        <p:txBody>
          <a:bodyPr wrap="square">
            <a:spAutoFit/>
          </a:bodyPr>
          <a:lstStyle/>
          <a:p>
            <a:pPr marL="285750" indent="-285750" algn="just">
              <a:buFont typeface="Wingdings" panose="05000000000000000000" pitchFamily="2" charset="2"/>
              <a:buChar char="Ø"/>
            </a:pPr>
            <a:r>
              <a:rPr lang="en-US" sz="2000" b="0" i="0" dirty="0">
                <a:solidFill>
                  <a:srgbClr val="212529"/>
                </a:solidFill>
                <a:effectLst/>
                <a:latin typeface="Times New Roman" panose="02020603050405020304" pitchFamily="18" charset="0"/>
                <a:cs typeface="Times New Roman" panose="02020603050405020304" pitchFamily="18" charset="0"/>
              </a:rPr>
              <a:t>New quantum sensors are expected to lead to the improvement of multiple sensing technologies, ranging from accurate atomic clocks, sensitive quantum gravitometers, low-noise quantum interference microscopy, nano-MRI, single cell microscopy….</a:t>
            </a:r>
            <a:endParaRPr lang="en-US" sz="2000" b="0" i="0" dirty="0">
              <a:solidFill>
                <a:srgbClr val="13293D"/>
              </a:solidFill>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F22D5DC-72A9-4F73-B711-09A10AE8D8D7}"/>
              </a:ext>
            </a:extLst>
          </p:cNvPr>
          <p:cNvPicPr>
            <a:picLocks noChangeAspect="1"/>
          </p:cNvPicPr>
          <p:nvPr/>
        </p:nvPicPr>
        <p:blipFill>
          <a:blip r:embed="rId7"/>
          <a:stretch>
            <a:fillRect/>
          </a:stretch>
        </p:blipFill>
        <p:spPr>
          <a:xfrm>
            <a:off x="11159675" y="5359616"/>
            <a:ext cx="3070132" cy="2904818"/>
          </a:xfrm>
          <a:prstGeom prst="rect">
            <a:avLst/>
          </a:prstGeom>
        </p:spPr>
      </p:pic>
      <p:sp>
        <p:nvSpPr>
          <p:cNvPr id="16" name="TextBox 15">
            <a:extLst>
              <a:ext uri="{FF2B5EF4-FFF2-40B4-BE49-F238E27FC236}">
                <a16:creationId xmlns:a16="http://schemas.microsoft.com/office/drawing/2014/main" id="{EF653485-8258-4FD4-AE3F-ED4A80BE59D7}"/>
              </a:ext>
            </a:extLst>
          </p:cNvPr>
          <p:cNvSpPr txBox="1"/>
          <p:nvPr/>
        </p:nvSpPr>
        <p:spPr>
          <a:xfrm>
            <a:off x="10406274" y="4618151"/>
            <a:ext cx="4969858" cy="584775"/>
          </a:xfrm>
          <a:prstGeom prst="rect">
            <a:avLst/>
          </a:prstGeom>
          <a:noFill/>
        </p:spPr>
        <p:txBody>
          <a:bodyPr wrap="square">
            <a:spAutoFit/>
          </a:bodyPr>
          <a:lstStyle/>
          <a:p>
            <a:r>
              <a:rPr lang="en-US" sz="1600" dirty="0">
                <a:solidFill>
                  <a:srgbClr val="0000FF"/>
                </a:solidFill>
                <a:latin typeface="Times New Roman" panose="02020603050405020304" pitchFamily="18" charset="0"/>
                <a:cs typeface="Times New Roman" panose="02020603050405020304" pitchFamily="18" charset="0"/>
              </a:rPr>
              <a:t>The Quantum Ecosystem and Its Future Workforce: https://doi.org/10.1002/phvs.202000044</a:t>
            </a:r>
          </a:p>
        </p:txBody>
      </p:sp>
    </p:spTree>
    <p:extLst>
      <p:ext uri="{BB962C8B-B14F-4D97-AF65-F5344CB8AC3E}">
        <p14:creationId xmlns:p14="http://schemas.microsoft.com/office/powerpoint/2010/main" val="267361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animBg="1"/>
      <p:bldP spid="39" grpId="0"/>
      <p:bldP spid="40" grpId="0"/>
      <p:bldP spid="41" grpId="0" animBg="1"/>
      <p:bldP spid="1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4">
            <a:extLst>
              <a:ext uri="{FF2B5EF4-FFF2-40B4-BE49-F238E27FC236}">
                <a16:creationId xmlns:a16="http://schemas.microsoft.com/office/drawing/2014/main" id="{487C4575-6FFC-476E-BA44-21691CAF8D23}"/>
              </a:ext>
            </a:extLst>
          </p:cNvPr>
          <p:cNvSpPr txBox="1">
            <a:spLocks noChangeArrowheads="1"/>
          </p:cNvSpPr>
          <p:nvPr/>
        </p:nvSpPr>
        <p:spPr bwMode="auto">
          <a:xfrm>
            <a:off x="1685045" y="557046"/>
            <a:ext cx="2683414" cy="707886"/>
          </a:xfrm>
          <a:prstGeom prst="rect">
            <a:avLst/>
          </a:prstGeom>
          <a:solidFill>
            <a:srgbClr val="FFFF00"/>
          </a:solidFill>
          <a:ln w="9525">
            <a:solidFill>
              <a:schemeClr val="bg1"/>
            </a:solidFill>
            <a:miter lim="800000"/>
            <a:headEnd/>
            <a:tailEnd/>
          </a:ln>
        </p:spPr>
        <p:txBody>
          <a:bodyPr wrap="square">
            <a:spAutoFit/>
          </a:bodyPr>
          <a:lstStyle/>
          <a:p>
            <a:pPr algn="ctr"/>
            <a:r>
              <a:rPr lang="en-US" sz="2000" dirty="0">
                <a:latin typeface="Times New Roman" panose="02020603050405020304" pitchFamily="18" charset="0"/>
                <a:cs typeface="Times New Roman" panose="02020603050405020304" pitchFamily="18" charset="0"/>
              </a:rPr>
              <a:t>Nitrogen vacancy (NV) center in diamond</a:t>
            </a:r>
          </a:p>
        </p:txBody>
      </p:sp>
      <p:pic>
        <p:nvPicPr>
          <p:cNvPr id="11" name="Picture 2" descr="Image result for diamond">
            <a:extLst>
              <a:ext uri="{FF2B5EF4-FFF2-40B4-BE49-F238E27FC236}">
                <a16:creationId xmlns:a16="http://schemas.microsoft.com/office/drawing/2014/main" id="{320113A5-57AA-40D0-AB5C-0212B6768FE7}"/>
              </a:ext>
            </a:extLst>
          </p:cNvPr>
          <p:cNvPicPr>
            <a:picLocks noChangeAspect="1" noChangeArrowheads="1"/>
          </p:cNvPicPr>
          <p:nvPr/>
        </p:nvPicPr>
        <p:blipFill>
          <a:blip r:embed="rId2"/>
          <a:srcRect/>
          <a:stretch>
            <a:fillRect/>
          </a:stretch>
        </p:blipFill>
        <p:spPr bwMode="auto">
          <a:xfrm>
            <a:off x="1087452" y="1387790"/>
            <a:ext cx="3994234" cy="2252090"/>
          </a:xfrm>
          <a:prstGeom prst="rect">
            <a:avLst/>
          </a:prstGeom>
          <a:noFill/>
          <a:ln w="9525">
            <a:noFill/>
            <a:miter lim="800000"/>
            <a:headEnd/>
            <a:tailEnd/>
          </a:ln>
        </p:spPr>
      </p:pic>
      <p:sp>
        <p:nvSpPr>
          <p:cNvPr id="15" name="Rounded Rectangle 148">
            <a:extLst>
              <a:ext uri="{FF2B5EF4-FFF2-40B4-BE49-F238E27FC236}">
                <a16:creationId xmlns:a16="http://schemas.microsoft.com/office/drawing/2014/main" id="{081D6C0D-121B-4510-9E8F-E0309756AA05}"/>
              </a:ext>
            </a:extLst>
          </p:cNvPr>
          <p:cNvSpPr/>
          <p:nvPr/>
        </p:nvSpPr>
        <p:spPr>
          <a:xfrm>
            <a:off x="4106464" y="1990725"/>
            <a:ext cx="8816975" cy="258127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 name="Picture 19">
            <a:extLst>
              <a:ext uri="{FF2B5EF4-FFF2-40B4-BE49-F238E27FC236}">
                <a16:creationId xmlns:a16="http://schemas.microsoft.com/office/drawing/2014/main" id="{B12D87A2-D606-4FFF-838E-C169242B749B}"/>
              </a:ext>
            </a:extLst>
          </p:cNvPr>
          <p:cNvPicPr>
            <a:picLocks noChangeAspect="1"/>
          </p:cNvPicPr>
          <p:nvPr/>
        </p:nvPicPr>
        <p:blipFill>
          <a:blip r:embed="rId3"/>
          <a:stretch>
            <a:fillRect/>
          </a:stretch>
        </p:blipFill>
        <p:spPr>
          <a:xfrm>
            <a:off x="1567445" y="3464191"/>
            <a:ext cx="3220618" cy="3306033"/>
          </a:xfrm>
          <a:prstGeom prst="rect">
            <a:avLst/>
          </a:prstGeom>
        </p:spPr>
      </p:pic>
      <p:sp>
        <p:nvSpPr>
          <p:cNvPr id="21" name="Title 1">
            <a:extLst>
              <a:ext uri="{FF2B5EF4-FFF2-40B4-BE49-F238E27FC236}">
                <a16:creationId xmlns:a16="http://schemas.microsoft.com/office/drawing/2014/main" id="{60273378-554B-466D-AA19-C10344527D6E}"/>
              </a:ext>
            </a:extLst>
          </p:cNvPr>
          <p:cNvSpPr txBox="1">
            <a:spLocks/>
          </p:cNvSpPr>
          <p:nvPr/>
        </p:nvSpPr>
        <p:spPr bwMode="auto">
          <a:xfrm>
            <a:off x="4368459" y="-13468"/>
            <a:ext cx="7969051" cy="87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4000" dirty="0">
                <a:solidFill>
                  <a:srgbClr val="FF0000"/>
                </a:solidFill>
                <a:latin typeface="Times New Roman" panose="02020603050405020304" pitchFamily="18" charset="0"/>
                <a:cs typeface="Times New Roman" panose="02020603050405020304" pitchFamily="18" charset="0"/>
              </a:rPr>
              <a:t>Diamond Quantum Sensing</a:t>
            </a:r>
          </a:p>
        </p:txBody>
      </p:sp>
      <p:sp>
        <p:nvSpPr>
          <p:cNvPr id="23" name="TextBox 27">
            <a:extLst>
              <a:ext uri="{FF2B5EF4-FFF2-40B4-BE49-F238E27FC236}">
                <a16:creationId xmlns:a16="http://schemas.microsoft.com/office/drawing/2014/main" id="{E04098CE-AD98-4DD4-A615-1FF87BFC982A}"/>
              </a:ext>
            </a:extLst>
          </p:cNvPr>
          <p:cNvSpPr txBox="1">
            <a:spLocks noChangeArrowheads="1"/>
          </p:cNvSpPr>
          <p:nvPr/>
        </p:nvSpPr>
        <p:spPr bwMode="auto">
          <a:xfrm>
            <a:off x="1604836" y="6827034"/>
            <a:ext cx="2959465" cy="1200329"/>
          </a:xfrm>
          <a:prstGeom prst="rect">
            <a:avLst/>
          </a:prstGeom>
          <a:noFill/>
          <a:ln w="9525">
            <a:noFill/>
            <a:miter lim="800000"/>
            <a:headEnd/>
            <a:tailEnd/>
          </a:ln>
        </p:spPr>
        <p:txBody>
          <a:bodyPr wrap="none">
            <a:spAutoFit/>
          </a:bodyPr>
          <a:lstStyle/>
          <a:p>
            <a:pPr marL="285737" indent="-285737">
              <a:buFont typeface="Arial" charset="0"/>
              <a:buChar char="•"/>
            </a:pPr>
            <a:r>
              <a:rPr lang="en-US" altLang="en-US" sz="2400" dirty="0">
                <a:solidFill>
                  <a:srgbClr val="FF0000"/>
                </a:solidFill>
                <a:latin typeface="Times New Roman" panose="02020603050405020304" pitchFamily="18" charset="0"/>
                <a:cs typeface="Times New Roman" panose="02020603050405020304" pitchFamily="18" charset="0"/>
              </a:rPr>
              <a:t>C3v symmetry</a:t>
            </a:r>
          </a:p>
          <a:p>
            <a:pPr marL="285737" indent="-285737">
              <a:buFont typeface="Arial" charset="0"/>
              <a:buChar char="•"/>
            </a:pPr>
            <a:r>
              <a:rPr lang="en-US" altLang="en-US" sz="2400" dirty="0">
                <a:solidFill>
                  <a:srgbClr val="FF0000"/>
                </a:solidFill>
                <a:latin typeface="Times New Roman" panose="02020603050405020304" pitchFamily="18" charset="0"/>
                <a:cs typeface="Times New Roman" panose="02020603050405020304" pitchFamily="18" charset="0"/>
              </a:rPr>
              <a:t>NV</a:t>
            </a:r>
            <a:r>
              <a:rPr lang="en-US" altLang="en-US" sz="2400" baseline="-25000" dirty="0">
                <a:solidFill>
                  <a:srgbClr val="FF0000"/>
                </a:solidFill>
                <a:latin typeface="Times New Roman" panose="02020603050405020304" pitchFamily="18" charset="0"/>
                <a:cs typeface="Times New Roman" panose="02020603050405020304" pitchFamily="18" charset="0"/>
              </a:rPr>
              <a:t>0</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NV</a:t>
            </a:r>
            <a:r>
              <a:rPr lang="en-US" altLang="en-US" sz="2400" b="1" baseline="30000" dirty="0">
                <a:solidFill>
                  <a:srgbClr val="FF0000"/>
                </a:solidFill>
                <a:latin typeface="Times New Roman" panose="02020603050405020304" pitchFamily="18" charset="0"/>
                <a:cs typeface="Times New Roman" panose="02020603050405020304" pitchFamily="18" charset="0"/>
              </a:rPr>
              <a:t>-</a:t>
            </a:r>
          </a:p>
          <a:p>
            <a:pPr marL="285737" indent="-285737">
              <a:buFont typeface="Arial" charset="0"/>
              <a:buChar char="•"/>
            </a:pPr>
            <a:r>
              <a:rPr lang="en-US" altLang="en-US" sz="2400" dirty="0">
                <a:solidFill>
                  <a:srgbClr val="FF0000"/>
                </a:solidFill>
                <a:latin typeface="Times New Roman" panose="02020603050405020304" pitchFamily="18" charset="0"/>
                <a:cs typeface="Times New Roman" panose="02020603050405020304" pitchFamily="18" charset="0"/>
              </a:rPr>
              <a:t>6 e-, 2 unpaired (</a:t>
            </a:r>
            <a:r>
              <a:rPr lang="en-US" altLang="en-US" sz="2400" dirty="0" err="1">
                <a:solidFill>
                  <a:srgbClr val="FF0000"/>
                </a:solidFill>
                <a:latin typeface="Times New Roman" panose="02020603050405020304" pitchFamily="18" charset="0"/>
                <a:cs typeface="Times New Roman" panose="02020603050405020304" pitchFamily="18" charset="0"/>
              </a:rPr>
              <a:t>gs</a:t>
            </a:r>
            <a:r>
              <a:rPr lang="en-US" altLang="en-US" sz="2400" dirty="0">
                <a:solidFill>
                  <a:srgbClr val="FF0000"/>
                </a:solidFill>
                <a:latin typeface="Times New Roman" panose="02020603050405020304" pitchFamily="18" charset="0"/>
                <a:cs typeface="Times New Roman" panose="02020603050405020304" pitchFamily="18" charset="0"/>
              </a:rPr>
              <a:t>)</a:t>
            </a:r>
          </a:p>
        </p:txBody>
      </p:sp>
      <p:pic>
        <p:nvPicPr>
          <p:cNvPr id="24" name="Picture 11">
            <a:extLst>
              <a:ext uri="{FF2B5EF4-FFF2-40B4-BE49-F238E27FC236}">
                <a16:creationId xmlns:a16="http://schemas.microsoft.com/office/drawing/2014/main" id="{72C1746A-FBFC-493C-897D-1D60C0A30337}"/>
              </a:ext>
            </a:extLst>
          </p:cNvPr>
          <p:cNvPicPr>
            <a:picLocks noChangeAspect="1" noChangeArrowheads="1"/>
          </p:cNvPicPr>
          <p:nvPr/>
        </p:nvPicPr>
        <p:blipFill>
          <a:blip r:embed="rId4"/>
          <a:srcRect/>
          <a:stretch>
            <a:fillRect/>
          </a:stretch>
        </p:blipFill>
        <p:spPr bwMode="auto">
          <a:xfrm>
            <a:off x="5039118" y="6610342"/>
            <a:ext cx="3270681" cy="1635341"/>
          </a:xfrm>
          <a:prstGeom prst="rect">
            <a:avLst/>
          </a:prstGeom>
          <a:noFill/>
          <a:ln w="9525">
            <a:noFill/>
            <a:miter lim="800000"/>
            <a:headEnd/>
            <a:tailEnd/>
          </a:ln>
        </p:spPr>
      </p:pic>
      <p:sp>
        <p:nvSpPr>
          <p:cNvPr id="25" name="TextBox 106">
            <a:extLst>
              <a:ext uri="{FF2B5EF4-FFF2-40B4-BE49-F238E27FC236}">
                <a16:creationId xmlns:a16="http://schemas.microsoft.com/office/drawing/2014/main" id="{20954D8E-329B-42B0-87C8-1079407C9561}"/>
              </a:ext>
            </a:extLst>
          </p:cNvPr>
          <p:cNvSpPr txBox="1">
            <a:spLocks noChangeArrowheads="1"/>
          </p:cNvSpPr>
          <p:nvPr/>
        </p:nvSpPr>
        <p:spPr bwMode="auto">
          <a:xfrm>
            <a:off x="2139728" y="8508071"/>
            <a:ext cx="5868166" cy="338554"/>
          </a:xfrm>
          <a:prstGeom prst="rect">
            <a:avLst/>
          </a:prstGeom>
          <a:noFill/>
          <a:ln w="9525">
            <a:noFill/>
            <a:miter lim="800000"/>
            <a:headEnd/>
            <a:tailEnd/>
          </a:ln>
        </p:spPr>
        <p:txBody>
          <a:bodyPr wrap="square">
            <a:spAutoFit/>
          </a:bodyPr>
          <a:lstStyle/>
          <a:p>
            <a:pPr algn="ctr"/>
            <a:r>
              <a:rPr lang="en-US" sz="1600" dirty="0">
                <a:solidFill>
                  <a:srgbClr val="0000FF"/>
                </a:solidFill>
                <a:latin typeface="Arial" panose="020B0604020202020204" pitchFamily="34" charset="0"/>
                <a:cs typeface="Arial" panose="020B0604020202020204" pitchFamily="34" charset="0"/>
              </a:rPr>
              <a:t>Marcus W. Doherty, et al., Physics Reports 528, 1–45 (2013) </a:t>
            </a:r>
          </a:p>
        </p:txBody>
      </p:sp>
      <p:grpSp>
        <p:nvGrpSpPr>
          <p:cNvPr id="26" name="Group 25">
            <a:extLst>
              <a:ext uri="{FF2B5EF4-FFF2-40B4-BE49-F238E27FC236}">
                <a16:creationId xmlns:a16="http://schemas.microsoft.com/office/drawing/2014/main" id="{1ED754BC-4D9F-4FAB-A9DC-0321980EB334}"/>
              </a:ext>
            </a:extLst>
          </p:cNvPr>
          <p:cNvGrpSpPr/>
          <p:nvPr/>
        </p:nvGrpSpPr>
        <p:grpSpPr>
          <a:xfrm>
            <a:off x="4445657" y="1041384"/>
            <a:ext cx="4101913" cy="5466453"/>
            <a:chOff x="2743200" y="685800"/>
            <a:chExt cx="2747616" cy="4148138"/>
          </a:xfrm>
        </p:grpSpPr>
        <p:pic>
          <p:nvPicPr>
            <p:cNvPr id="27" name="Picture 26">
              <a:extLst>
                <a:ext uri="{FF2B5EF4-FFF2-40B4-BE49-F238E27FC236}">
                  <a16:creationId xmlns:a16="http://schemas.microsoft.com/office/drawing/2014/main" id="{F836849A-C13D-459E-8CE4-29506AE2492F}"/>
                </a:ext>
              </a:extLst>
            </p:cNvPr>
            <p:cNvPicPr>
              <a:picLocks noChangeAspect="1"/>
            </p:cNvPicPr>
            <p:nvPr/>
          </p:nvPicPr>
          <p:blipFill>
            <a:blip r:embed="rId5"/>
            <a:stretch>
              <a:fillRect/>
            </a:stretch>
          </p:blipFill>
          <p:spPr>
            <a:xfrm>
              <a:off x="2743200" y="685800"/>
              <a:ext cx="2561457" cy="4148138"/>
            </a:xfrm>
            <a:prstGeom prst="rect">
              <a:avLst/>
            </a:prstGeom>
          </p:spPr>
        </p:pic>
        <p:sp>
          <p:nvSpPr>
            <p:cNvPr id="28" name="Rectangle 27">
              <a:extLst>
                <a:ext uri="{FF2B5EF4-FFF2-40B4-BE49-F238E27FC236}">
                  <a16:creationId xmlns:a16="http://schemas.microsoft.com/office/drawing/2014/main" id="{52C7F592-C86A-479B-A690-FDF9564C9233}"/>
                </a:ext>
              </a:extLst>
            </p:cNvPr>
            <p:cNvSpPr/>
            <p:nvPr/>
          </p:nvSpPr>
          <p:spPr>
            <a:xfrm>
              <a:off x="4876800" y="1032073"/>
              <a:ext cx="542082" cy="866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324B415-9CDC-40C0-897C-F3CDDC6CC579}"/>
                </a:ext>
              </a:extLst>
            </p:cNvPr>
            <p:cNvSpPr/>
            <p:nvPr/>
          </p:nvSpPr>
          <p:spPr>
            <a:xfrm>
              <a:off x="4948734" y="3009205"/>
              <a:ext cx="542082" cy="866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9">
            <a:extLst>
              <a:ext uri="{FF2B5EF4-FFF2-40B4-BE49-F238E27FC236}">
                <a16:creationId xmlns:a16="http://schemas.microsoft.com/office/drawing/2014/main" id="{B922789A-0B9C-4EC5-B6E7-610074E7EB14}"/>
              </a:ext>
            </a:extLst>
          </p:cNvPr>
          <p:cNvPicPr>
            <a:picLocks noChangeAspect="1"/>
          </p:cNvPicPr>
          <p:nvPr/>
        </p:nvPicPr>
        <p:blipFill>
          <a:blip r:embed="rId6"/>
          <a:stretch>
            <a:fillRect/>
          </a:stretch>
        </p:blipFill>
        <p:spPr>
          <a:xfrm>
            <a:off x="7874836" y="1103981"/>
            <a:ext cx="3789218" cy="2306693"/>
          </a:xfrm>
          <a:prstGeom prst="rect">
            <a:avLst/>
          </a:prstGeom>
        </p:spPr>
      </p:pic>
      <p:pic>
        <p:nvPicPr>
          <p:cNvPr id="31" name="Picture 30">
            <a:extLst>
              <a:ext uri="{FF2B5EF4-FFF2-40B4-BE49-F238E27FC236}">
                <a16:creationId xmlns:a16="http://schemas.microsoft.com/office/drawing/2014/main" id="{D16B4139-E697-49A1-AC13-7688BB7FEFCA}"/>
              </a:ext>
            </a:extLst>
          </p:cNvPr>
          <p:cNvPicPr>
            <a:picLocks noChangeAspect="1"/>
          </p:cNvPicPr>
          <p:nvPr/>
        </p:nvPicPr>
        <p:blipFill>
          <a:blip r:embed="rId7"/>
          <a:stretch>
            <a:fillRect/>
          </a:stretch>
        </p:blipFill>
        <p:spPr>
          <a:xfrm>
            <a:off x="8410146" y="3498315"/>
            <a:ext cx="3116112" cy="4818945"/>
          </a:xfrm>
          <a:prstGeom prst="rect">
            <a:avLst/>
          </a:prstGeom>
        </p:spPr>
      </p:pic>
      <p:sp>
        <p:nvSpPr>
          <p:cNvPr id="32" name="Title 1">
            <a:extLst>
              <a:ext uri="{FF2B5EF4-FFF2-40B4-BE49-F238E27FC236}">
                <a16:creationId xmlns:a16="http://schemas.microsoft.com/office/drawing/2014/main" id="{20A9DD1D-01AA-466C-9210-08FDB7C85B8B}"/>
              </a:ext>
            </a:extLst>
          </p:cNvPr>
          <p:cNvSpPr txBox="1">
            <a:spLocks/>
          </p:cNvSpPr>
          <p:nvPr/>
        </p:nvSpPr>
        <p:spPr>
          <a:xfrm>
            <a:off x="7738296" y="829801"/>
            <a:ext cx="3975333" cy="274180"/>
          </a:xfrm>
          <a:prstGeom prst="rect">
            <a:avLst/>
          </a:prstGeom>
          <a:solidFill>
            <a:srgbClr val="FFFF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latin typeface="Arial" panose="020B0604020202020204" pitchFamily="34" charset="0"/>
                <a:cs typeface="Arial" panose="020B0604020202020204" pitchFamily="34" charset="0"/>
              </a:rPr>
              <a:t>NV emission and absorption spectra</a:t>
            </a:r>
          </a:p>
        </p:txBody>
      </p:sp>
      <p:sp>
        <p:nvSpPr>
          <p:cNvPr id="33" name="Rectangle 13">
            <a:extLst>
              <a:ext uri="{FF2B5EF4-FFF2-40B4-BE49-F238E27FC236}">
                <a16:creationId xmlns:a16="http://schemas.microsoft.com/office/drawing/2014/main" id="{B62EE585-4287-47CC-A30B-634519C45198}"/>
              </a:ext>
            </a:extLst>
          </p:cNvPr>
          <p:cNvSpPr>
            <a:spLocks noChangeArrowheads="1"/>
          </p:cNvSpPr>
          <p:nvPr/>
        </p:nvSpPr>
        <p:spPr bwMode="auto">
          <a:xfrm>
            <a:off x="12286535" y="750038"/>
            <a:ext cx="3477440" cy="707886"/>
          </a:xfrm>
          <a:prstGeom prst="rect">
            <a:avLst/>
          </a:prstGeom>
          <a:solidFill>
            <a:srgbClr val="FFFF00"/>
          </a:solidFill>
          <a:ln w="9525">
            <a:noFill/>
            <a:miter lim="800000"/>
            <a:headEnd/>
            <a:tailEnd/>
          </a:ln>
        </p:spPr>
        <p:txBody>
          <a:bodyPr wrap="square">
            <a:spAutoFit/>
          </a:bodyPr>
          <a:lstStyle/>
          <a:p>
            <a:pPr algn="ctr"/>
            <a:r>
              <a:rPr lang="en-US" sz="2000" dirty="0"/>
              <a:t>Optical detected magnetic resonance: Zeeman splitting</a:t>
            </a:r>
          </a:p>
        </p:txBody>
      </p:sp>
      <p:grpSp>
        <p:nvGrpSpPr>
          <p:cNvPr id="34" name="Group 33">
            <a:extLst>
              <a:ext uri="{FF2B5EF4-FFF2-40B4-BE49-F238E27FC236}">
                <a16:creationId xmlns:a16="http://schemas.microsoft.com/office/drawing/2014/main" id="{45E2A4FD-757E-46A1-9ACC-807A492ACF50}"/>
              </a:ext>
            </a:extLst>
          </p:cNvPr>
          <p:cNvGrpSpPr/>
          <p:nvPr/>
        </p:nvGrpSpPr>
        <p:grpSpPr>
          <a:xfrm>
            <a:off x="11457532" y="1853394"/>
            <a:ext cx="4557168" cy="5590675"/>
            <a:chOff x="5609382" y="1162110"/>
            <a:chExt cx="3426241" cy="4784011"/>
          </a:xfrm>
        </p:grpSpPr>
        <p:pic>
          <p:nvPicPr>
            <p:cNvPr id="35" name="Picture 34">
              <a:extLst>
                <a:ext uri="{FF2B5EF4-FFF2-40B4-BE49-F238E27FC236}">
                  <a16:creationId xmlns:a16="http://schemas.microsoft.com/office/drawing/2014/main" id="{0D714948-7772-4B3A-9436-2E2915A389EF}"/>
                </a:ext>
              </a:extLst>
            </p:cNvPr>
            <p:cNvPicPr>
              <a:picLocks noChangeAspect="1"/>
            </p:cNvPicPr>
            <p:nvPr/>
          </p:nvPicPr>
          <p:blipFill>
            <a:blip r:embed="rId8"/>
            <a:stretch>
              <a:fillRect/>
            </a:stretch>
          </p:blipFill>
          <p:spPr>
            <a:xfrm>
              <a:off x="5681316" y="1162110"/>
              <a:ext cx="3354307" cy="4784011"/>
            </a:xfrm>
            <a:prstGeom prst="rect">
              <a:avLst/>
            </a:prstGeom>
          </p:spPr>
        </p:pic>
        <p:sp>
          <p:nvSpPr>
            <p:cNvPr id="36" name="Rectangle 35">
              <a:extLst>
                <a:ext uri="{FF2B5EF4-FFF2-40B4-BE49-F238E27FC236}">
                  <a16:creationId xmlns:a16="http://schemas.microsoft.com/office/drawing/2014/main" id="{A4669EB0-D944-4DDE-AB4C-553B33DF727A}"/>
                </a:ext>
              </a:extLst>
            </p:cNvPr>
            <p:cNvSpPr/>
            <p:nvPr/>
          </p:nvSpPr>
          <p:spPr>
            <a:xfrm>
              <a:off x="5609382" y="2514600"/>
              <a:ext cx="410418" cy="607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ED4F1CB-4072-4761-B1EF-A6B9845EECEC}"/>
                </a:ext>
              </a:extLst>
            </p:cNvPr>
            <p:cNvSpPr/>
            <p:nvPr/>
          </p:nvSpPr>
          <p:spPr>
            <a:xfrm>
              <a:off x="5681316" y="4398497"/>
              <a:ext cx="477908" cy="607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248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5860FD-6EE1-4D86-8101-708026195B7A}"/>
              </a:ext>
            </a:extLst>
          </p:cNvPr>
          <p:cNvSpPr txBox="1">
            <a:spLocks/>
          </p:cNvSpPr>
          <p:nvPr/>
        </p:nvSpPr>
        <p:spPr bwMode="auto">
          <a:xfrm>
            <a:off x="4011448" y="0"/>
            <a:ext cx="7969051" cy="87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4000" dirty="0">
                <a:solidFill>
                  <a:srgbClr val="FF0000"/>
                </a:solidFill>
                <a:latin typeface="Times New Roman" panose="02020603050405020304" pitchFamily="18" charset="0"/>
                <a:cs typeface="Times New Roman" panose="02020603050405020304" pitchFamily="18" charset="0"/>
              </a:rPr>
              <a:t>Diamond Quantum Sensing</a:t>
            </a:r>
          </a:p>
        </p:txBody>
      </p:sp>
      <p:sp>
        <p:nvSpPr>
          <p:cNvPr id="6" name="TextBox 5">
            <a:extLst>
              <a:ext uri="{FF2B5EF4-FFF2-40B4-BE49-F238E27FC236}">
                <a16:creationId xmlns:a16="http://schemas.microsoft.com/office/drawing/2014/main" id="{7B010264-654B-46A2-A2B1-4ABA194B0781}"/>
              </a:ext>
            </a:extLst>
          </p:cNvPr>
          <p:cNvSpPr txBox="1"/>
          <p:nvPr/>
        </p:nvSpPr>
        <p:spPr>
          <a:xfrm>
            <a:off x="3438454" y="8075566"/>
            <a:ext cx="8128590" cy="369332"/>
          </a:xfrm>
          <a:prstGeom prst="rect">
            <a:avLst/>
          </a:prstGeom>
          <a:noFill/>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Credit: Prof. Ronald </a:t>
            </a:r>
            <a:r>
              <a:rPr lang="en-US" dirty="0" err="1">
                <a:solidFill>
                  <a:srgbClr val="0000FF"/>
                </a:solidFill>
                <a:latin typeface="Times New Roman" panose="02020603050405020304" pitchFamily="18" charset="0"/>
                <a:cs typeface="Times New Roman" panose="02020603050405020304" pitchFamily="18" charset="0"/>
              </a:rPr>
              <a:t>Walsworth</a:t>
            </a:r>
            <a:r>
              <a:rPr lang="en-US" dirty="0">
                <a:solidFill>
                  <a:srgbClr val="0000FF"/>
                </a:solidFill>
                <a:latin typeface="Times New Roman" panose="02020603050405020304" pitchFamily="18" charset="0"/>
                <a:cs typeface="Times New Roman" panose="02020603050405020304" pitchFamily="18" charset="0"/>
              </a:rPr>
              <a:t>, Electrical and Computer Engineering, UMD</a:t>
            </a:r>
          </a:p>
        </p:txBody>
      </p:sp>
      <p:sp>
        <p:nvSpPr>
          <p:cNvPr id="9" name="TextBox 10">
            <a:extLst>
              <a:ext uri="{FF2B5EF4-FFF2-40B4-BE49-F238E27FC236}">
                <a16:creationId xmlns:a16="http://schemas.microsoft.com/office/drawing/2014/main" id="{B8235869-DBAD-4D57-87E4-9B221E965DFE}"/>
              </a:ext>
            </a:extLst>
          </p:cNvPr>
          <p:cNvSpPr txBox="1">
            <a:spLocks noChangeArrowheads="1"/>
          </p:cNvSpPr>
          <p:nvPr/>
        </p:nvSpPr>
        <p:spPr bwMode="auto">
          <a:xfrm>
            <a:off x="12177044" y="5813218"/>
            <a:ext cx="26951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dirty="0">
                <a:solidFill>
                  <a:srgbClr val="0000FF"/>
                </a:solidFill>
                <a:latin typeface="Times New Roman" panose="02020603050405020304" pitchFamily="18" charset="0"/>
                <a:cs typeface="Times New Roman" panose="02020603050405020304" pitchFamily="18" charset="0"/>
              </a:rPr>
              <a:t>Photograph by Jon Newland (Warwick)</a:t>
            </a:r>
          </a:p>
        </p:txBody>
      </p:sp>
      <p:pic>
        <p:nvPicPr>
          <p:cNvPr id="10" name="Picture 9">
            <a:extLst>
              <a:ext uri="{FF2B5EF4-FFF2-40B4-BE49-F238E27FC236}">
                <a16:creationId xmlns:a16="http://schemas.microsoft.com/office/drawing/2014/main" id="{D10451BB-51E2-489C-9757-DDA5154058F7}"/>
              </a:ext>
            </a:extLst>
          </p:cNvPr>
          <p:cNvPicPr>
            <a:picLocks noChangeAspect="1"/>
          </p:cNvPicPr>
          <p:nvPr/>
        </p:nvPicPr>
        <p:blipFill>
          <a:blip r:embed="rId2"/>
          <a:stretch>
            <a:fillRect/>
          </a:stretch>
        </p:blipFill>
        <p:spPr>
          <a:xfrm>
            <a:off x="11980499" y="3064968"/>
            <a:ext cx="3285094" cy="2551814"/>
          </a:xfrm>
          <a:prstGeom prst="rect">
            <a:avLst/>
          </a:prstGeom>
        </p:spPr>
      </p:pic>
      <p:pic>
        <p:nvPicPr>
          <p:cNvPr id="13" name="Picture 12">
            <a:extLst>
              <a:ext uri="{FF2B5EF4-FFF2-40B4-BE49-F238E27FC236}">
                <a16:creationId xmlns:a16="http://schemas.microsoft.com/office/drawing/2014/main" id="{02DCE98E-7EE0-42EF-B4BD-28BC41B1782E}"/>
              </a:ext>
            </a:extLst>
          </p:cNvPr>
          <p:cNvPicPr>
            <a:picLocks noChangeAspect="1"/>
          </p:cNvPicPr>
          <p:nvPr/>
        </p:nvPicPr>
        <p:blipFill>
          <a:blip r:embed="rId3"/>
          <a:stretch>
            <a:fillRect/>
          </a:stretch>
        </p:blipFill>
        <p:spPr>
          <a:xfrm>
            <a:off x="3008369" y="1974163"/>
            <a:ext cx="8740610" cy="6090824"/>
          </a:xfrm>
          <a:prstGeom prst="rect">
            <a:avLst/>
          </a:prstGeom>
        </p:spPr>
      </p:pic>
      <p:pic>
        <p:nvPicPr>
          <p:cNvPr id="14" name="Picture 6">
            <a:extLst>
              <a:ext uri="{FF2B5EF4-FFF2-40B4-BE49-F238E27FC236}">
                <a16:creationId xmlns:a16="http://schemas.microsoft.com/office/drawing/2014/main" id="{41A59D96-58DE-4206-8FD3-E150E7CDBD25}"/>
              </a:ext>
            </a:extLst>
          </p:cNvPr>
          <p:cNvPicPr>
            <a:picLocks noChangeAspect="1" noChangeArrowheads="1"/>
          </p:cNvPicPr>
          <p:nvPr/>
        </p:nvPicPr>
        <p:blipFill>
          <a:blip r:embed="rId4"/>
          <a:srcRect/>
          <a:stretch>
            <a:fillRect/>
          </a:stretch>
        </p:blipFill>
        <p:spPr bwMode="auto">
          <a:xfrm>
            <a:off x="3051547" y="749551"/>
            <a:ext cx="10866474" cy="1098858"/>
          </a:xfrm>
          <a:prstGeom prst="rect">
            <a:avLst/>
          </a:prstGeom>
          <a:noFill/>
          <a:ln w="9525">
            <a:noFill/>
            <a:miter lim="800000"/>
            <a:headEnd/>
            <a:tailEnd/>
          </a:ln>
        </p:spPr>
      </p:pic>
      <p:sp>
        <p:nvSpPr>
          <p:cNvPr id="15" name="Text Box 22">
            <a:extLst>
              <a:ext uri="{FF2B5EF4-FFF2-40B4-BE49-F238E27FC236}">
                <a16:creationId xmlns:a16="http://schemas.microsoft.com/office/drawing/2014/main" id="{F9C92401-07CD-4074-9843-29B791DA2BE1}"/>
              </a:ext>
            </a:extLst>
          </p:cNvPr>
          <p:cNvSpPr txBox="1">
            <a:spLocks noChangeArrowheads="1"/>
          </p:cNvSpPr>
          <p:nvPr/>
        </p:nvSpPr>
        <p:spPr bwMode="auto">
          <a:xfrm>
            <a:off x="1617015" y="1537765"/>
            <a:ext cx="2635145" cy="338554"/>
          </a:xfrm>
          <a:prstGeom prst="rect">
            <a:avLst/>
          </a:prstGeom>
          <a:noFill/>
          <a:ln w="9525">
            <a:noFill/>
            <a:miter lim="800000"/>
            <a:headEnd/>
            <a:tailEnd/>
          </a:ln>
        </p:spPr>
        <p:txBody>
          <a:bodyPr wrap="none">
            <a:spAutoFit/>
          </a:bodyPr>
          <a:lstStyle/>
          <a:p>
            <a:r>
              <a:rPr lang="en-US" sz="1600" dirty="0">
                <a:solidFill>
                  <a:srgbClr val="333333"/>
                </a:solidFill>
              </a:rPr>
              <a:t>Temperature, strain, pressure</a:t>
            </a:r>
          </a:p>
        </p:txBody>
      </p:sp>
    </p:spTree>
    <p:extLst>
      <p:ext uri="{BB962C8B-B14F-4D97-AF65-F5344CB8AC3E}">
        <p14:creationId xmlns:p14="http://schemas.microsoft.com/office/powerpoint/2010/main" val="362039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A9C5D51A-AD3D-4B82-81A4-20A7A8E59A0D}"/>
              </a:ext>
            </a:extLst>
          </p:cNvPr>
          <p:cNvSpPr txBox="1">
            <a:spLocks/>
          </p:cNvSpPr>
          <p:nvPr/>
        </p:nvSpPr>
        <p:spPr bwMode="auto">
          <a:xfrm>
            <a:off x="4115009" y="-1502"/>
            <a:ext cx="7969051" cy="87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4000" dirty="0">
                <a:solidFill>
                  <a:srgbClr val="FF0000"/>
                </a:solidFill>
                <a:latin typeface="Times New Roman" panose="02020603050405020304" pitchFamily="18" charset="0"/>
                <a:cs typeface="Times New Roman" panose="02020603050405020304" pitchFamily="18" charset="0"/>
              </a:rPr>
              <a:t>Diamond Quantum Sensing</a:t>
            </a:r>
          </a:p>
        </p:txBody>
      </p:sp>
      <p:pic>
        <p:nvPicPr>
          <p:cNvPr id="30" name="Picture 2">
            <a:extLst>
              <a:ext uri="{FF2B5EF4-FFF2-40B4-BE49-F238E27FC236}">
                <a16:creationId xmlns:a16="http://schemas.microsoft.com/office/drawing/2014/main" id="{9E40B633-118F-46FE-B2A3-9614AE17EAC7}"/>
              </a:ext>
            </a:extLst>
          </p:cNvPr>
          <p:cNvPicPr>
            <a:picLocks noChangeAspect="1"/>
          </p:cNvPicPr>
          <p:nvPr/>
        </p:nvPicPr>
        <p:blipFill>
          <a:blip r:embed="rId2"/>
          <a:srcRect r="57323"/>
          <a:stretch>
            <a:fillRect/>
          </a:stretch>
        </p:blipFill>
        <p:spPr bwMode="auto">
          <a:xfrm>
            <a:off x="4552086" y="1987056"/>
            <a:ext cx="1747985" cy="1713934"/>
          </a:xfrm>
          <a:prstGeom prst="rect">
            <a:avLst/>
          </a:prstGeom>
          <a:noFill/>
          <a:ln w="9525">
            <a:noFill/>
            <a:miter lim="800000"/>
            <a:headEnd/>
            <a:tailEnd/>
          </a:ln>
        </p:spPr>
      </p:pic>
      <p:sp>
        <p:nvSpPr>
          <p:cNvPr id="31" name="TextBox 3">
            <a:extLst>
              <a:ext uri="{FF2B5EF4-FFF2-40B4-BE49-F238E27FC236}">
                <a16:creationId xmlns:a16="http://schemas.microsoft.com/office/drawing/2014/main" id="{A7D72C5A-9E3A-4B69-BD8C-EDEBC4C14266}"/>
              </a:ext>
            </a:extLst>
          </p:cNvPr>
          <p:cNvSpPr txBox="1">
            <a:spLocks noChangeArrowheads="1"/>
          </p:cNvSpPr>
          <p:nvPr/>
        </p:nvSpPr>
        <p:spPr bwMode="auto">
          <a:xfrm>
            <a:off x="4513260" y="1604607"/>
            <a:ext cx="2778326" cy="369332"/>
          </a:xfrm>
          <a:prstGeom prst="rect">
            <a:avLst/>
          </a:prstGeom>
          <a:noFill/>
          <a:ln w="9525">
            <a:noFill/>
            <a:miter lim="800000"/>
            <a:headEnd/>
            <a:tailEnd/>
          </a:ln>
        </p:spPr>
        <p:txBody>
          <a:bodyPr wrap="square">
            <a:spAutoFit/>
          </a:bodyPr>
          <a:lstStyle/>
          <a:p>
            <a:r>
              <a:rPr lang="en-US" b="1" dirty="0">
                <a:solidFill>
                  <a:srgbClr val="00B050"/>
                </a:solidFill>
              </a:rPr>
              <a:t>Superconductivity</a:t>
            </a:r>
          </a:p>
        </p:txBody>
      </p:sp>
      <p:pic>
        <p:nvPicPr>
          <p:cNvPr id="33" name="Picture 4" descr="http://advances.sciencemag.org/content/advances/3/4/e1602429/F4.large.jpg?width=800&amp;height=600&amp;carousel=1">
            <a:extLst>
              <a:ext uri="{FF2B5EF4-FFF2-40B4-BE49-F238E27FC236}">
                <a16:creationId xmlns:a16="http://schemas.microsoft.com/office/drawing/2014/main" id="{72C4ED97-D2E7-4F26-AA89-34A1E9D39118}"/>
              </a:ext>
            </a:extLst>
          </p:cNvPr>
          <p:cNvPicPr>
            <a:picLocks noChangeAspect="1" noChangeArrowheads="1"/>
          </p:cNvPicPr>
          <p:nvPr/>
        </p:nvPicPr>
        <p:blipFill>
          <a:blip r:embed="rId3"/>
          <a:srcRect t="42029"/>
          <a:stretch>
            <a:fillRect/>
          </a:stretch>
        </p:blipFill>
        <p:spPr bwMode="auto">
          <a:xfrm>
            <a:off x="6632325" y="1680924"/>
            <a:ext cx="3568901" cy="1713934"/>
          </a:xfrm>
          <a:prstGeom prst="rect">
            <a:avLst/>
          </a:prstGeom>
          <a:noFill/>
          <a:ln w="9525">
            <a:noFill/>
            <a:miter lim="800000"/>
            <a:headEnd/>
            <a:tailEnd/>
          </a:ln>
        </p:spPr>
      </p:pic>
      <p:sp>
        <p:nvSpPr>
          <p:cNvPr id="34" name="TextBox 24">
            <a:extLst>
              <a:ext uri="{FF2B5EF4-FFF2-40B4-BE49-F238E27FC236}">
                <a16:creationId xmlns:a16="http://schemas.microsoft.com/office/drawing/2014/main" id="{5E869E6C-2F1A-41FA-9D7F-1CA69DEB2202}"/>
              </a:ext>
            </a:extLst>
          </p:cNvPr>
          <p:cNvSpPr txBox="1">
            <a:spLocks noChangeArrowheads="1"/>
          </p:cNvSpPr>
          <p:nvPr/>
        </p:nvSpPr>
        <p:spPr bwMode="auto">
          <a:xfrm>
            <a:off x="7048332" y="1250178"/>
            <a:ext cx="3156466" cy="369332"/>
          </a:xfrm>
          <a:prstGeom prst="rect">
            <a:avLst/>
          </a:prstGeom>
          <a:noFill/>
          <a:ln w="9525">
            <a:noFill/>
            <a:miter lim="800000"/>
            <a:headEnd/>
            <a:tailEnd/>
          </a:ln>
        </p:spPr>
        <p:txBody>
          <a:bodyPr wrap="square">
            <a:spAutoFit/>
          </a:bodyPr>
          <a:lstStyle/>
          <a:p>
            <a:r>
              <a:rPr lang="en-US" b="1" dirty="0" err="1">
                <a:solidFill>
                  <a:srgbClr val="00B050"/>
                </a:solidFill>
              </a:rPr>
              <a:t>Graphene</a:t>
            </a:r>
            <a:r>
              <a:rPr lang="en-US" b="1" dirty="0">
                <a:solidFill>
                  <a:srgbClr val="00B050"/>
                </a:solidFill>
              </a:rPr>
              <a:t> current imaging</a:t>
            </a:r>
          </a:p>
        </p:txBody>
      </p:sp>
      <p:pic>
        <p:nvPicPr>
          <p:cNvPr id="36" name="Picture 35">
            <a:extLst>
              <a:ext uri="{FF2B5EF4-FFF2-40B4-BE49-F238E27FC236}">
                <a16:creationId xmlns:a16="http://schemas.microsoft.com/office/drawing/2014/main" id="{43AD3DFD-D2AC-495B-B813-36AD485385F7}"/>
              </a:ext>
            </a:extLst>
          </p:cNvPr>
          <p:cNvPicPr>
            <a:picLocks noChangeAspect="1"/>
          </p:cNvPicPr>
          <p:nvPr/>
        </p:nvPicPr>
        <p:blipFill rotWithShape="1">
          <a:blip r:embed="rId4"/>
          <a:srcRect l="5380" b="22335"/>
          <a:stretch/>
        </p:blipFill>
        <p:spPr>
          <a:xfrm>
            <a:off x="12649228" y="1106598"/>
            <a:ext cx="2994837" cy="2989037"/>
          </a:xfrm>
          <a:prstGeom prst="rect">
            <a:avLst/>
          </a:prstGeom>
        </p:spPr>
      </p:pic>
      <p:sp>
        <p:nvSpPr>
          <p:cNvPr id="37" name="TextBox 36">
            <a:extLst>
              <a:ext uri="{FF2B5EF4-FFF2-40B4-BE49-F238E27FC236}">
                <a16:creationId xmlns:a16="http://schemas.microsoft.com/office/drawing/2014/main" id="{FFC5EFDD-AE3B-45D1-A888-67D4B6ACA2C7}"/>
              </a:ext>
            </a:extLst>
          </p:cNvPr>
          <p:cNvSpPr txBox="1"/>
          <p:nvPr/>
        </p:nvSpPr>
        <p:spPr>
          <a:xfrm>
            <a:off x="11354895" y="4093520"/>
            <a:ext cx="3936804" cy="338554"/>
          </a:xfrm>
          <a:prstGeom prst="rect">
            <a:avLst/>
          </a:prstGeom>
          <a:noFill/>
        </p:spPr>
        <p:txBody>
          <a:bodyPr wrap="square" rtlCol="0">
            <a:spAutoFit/>
          </a:bodyPr>
          <a:lstStyle/>
          <a:p>
            <a:r>
              <a:rPr lang="en-US" sz="1600" b="1" dirty="0">
                <a:solidFill>
                  <a:srgbClr val="0000FF"/>
                </a:solidFill>
              </a:rPr>
              <a:t>A. Laraoui </a:t>
            </a:r>
            <a:r>
              <a:rPr lang="en-US" sz="1600" dirty="0">
                <a:solidFill>
                  <a:srgbClr val="0000FF"/>
                </a:solidFill>
              </a:rPr>
              <a:t>et al. </a:t>
            </a:r>
            <a:r>
              <a:rPr lang="en-US" sz="1600" b="1" i="1" dirty="0">
                <a:solidFill>
                  <a:srgbClr val="0000FF"/>
                </a:solidFill>
              </a:rPr>
              <a:t>Nature Comms </a:t>
            </a:r>
            <a:r>
              <a:rPr lang="en-US" sz="1600" dirty="0">
                <a:solidFill>
                  <a:srgbClr val="0000FF"/>
                </a:solidFill>
              </a:rPr>
              <a:t>(2015)</a:t>
            </a:r>
          </a:p>
        </p:txBody>
      </p:sp>
      <p:sp>
        <p:nvSpPr>
          <p:cNvPr id="38" name="Rectangle 25">
            <a:extLst>
              <a:ext uri="{FF2B5EF4-FFF2-40B4-BE49-F238E27FC236}">
                <a16:creationId xmlns:a16="http://schemas.microsoft.com/office/drawing/2014/main" id="{5E753A2C-9592-459D-AAD9-1D582E039694}"/>
              </a:ext>
            </a:extLst>
          </p:cNvPr>
          <p:cNvSpPr>
            <a:spLocks noChangeArrowheads="1"/>
          </p:cNvSpPr>
          <p:nvPr/>
        </p:nvSpPr>
        <p:spPr bwMode="auto">
          <a:xfrm>
            <a:off x="6134023" y="785557"/>
            <a:ext cx="3664559" cy="461665"/>
          </a:xfrm>
          <a:prstGeom prst="rect">
            <a:avLst/>
          </a:prstGeom>
          <a:solidFill>
            <a:srgbClr val="FFFF00"/>
          </a:solidFill>
          <a:ln w="9525">
            <a:noFill/>
            <a:miter lim="800000"/>
            <a:headEnd/>
            <a:tailEnd/>
          </a:ln>
        </p:spPr>
        <p:txBody>
          <a:bodyPr wrap="square">
            <a:spAutoFit/>
          </a:bodyPr>
          <a:lstStyle/>
          <a:p>
            <a:r>
              <a:rPr lang="en-US" sz="2400" dirty="0">
                <a:solidFill>
                  <a:srgbClr val="FF0000"/>
                </a:solidFill>
              </a:rPr>
              <a:t>Condensed Matter Physics</a:t>
            </a:r>
          </a:p>
        </p:txBody>
      </p:sp>
      <p:pic>
        <p:nvPicPr>
          <p:cNvPr id="39" name="Picture 38">
            <a:extLst>
              <a:ext uri="{FF2B5EF4-FFF2-40B4-BE49-F238E27FC236}">
                <a16:creationId xmlns:a16="http://schemas.microsoft.com/office/drawing/2014/main" id="{AB3E5D67-0B86-4EBD-B225-9DF60786A930}"/>
              </a:ext>
            </a:extLst>
          </p:cNvPr>
          <p:cNvPicPr>
            <a:picLocks noChangeAspect="1"/>
          </p:cNvPicPr>
          <p:nvPr/>
        </p:nvPicPr>
        <p:blipFill>
          <a:blip r:embed="rId5"/>
          <a:stretch>
            <a:fillRect/>
          </a:stretch>
        </p:blipFill>
        <p:spPr>
          <a:xfrm>
            <a:off x="10467321" y="1207292"/>
            <a:ext cx="2178335" cy="2699691"/>
          </a:xfrm>
          <a:prstGeom prst="rect">
            <a:avLst/>
          </a:prstGeom>
        </p:spPr>
      </p:pic>
      <p:pic>
        <p:nvPicPr>
          <p:cNvPr id="40" name="Picture 39">
            <a:extLst>
              <a:ext uri="{FF2B5EF4-FFF2-40B4-BE49-F238E27FC236}">
                <a16:creationId xmlns:a16="http://schemas.microsoft.com/office/drawing/2014/main" id="{F51FD74B-0B7F-467B-B76D-64ADC89D46A3}"/>
              </a:ext>
            </a:extLst>
          </p:cNvPr>
          <p:cNvPicPr>
            <a:picLocks noChangeAspect="1"/>
          </p:cNvPicPr>
          <p:nvPr/>
        </p:nvPicPr>
        <p:blipFill>
          <a:blip r:embed="rId6"/>
          <a:stretch>
            <a:fillRect/>
          </a:stretch>
        </p:blipFill>
        <p:spPr>
          <a:xfrm>
            <a:off x="1237533" y="1143849"/>
            <a:ext cx="3226838" cy="3216692"/>
          </a:xfrm>
          <a:prstGeom prst="rect">
            <a:avLst/>
          </a:prstGeom>
        </p:spPr>
      </p:pic>
      <p:sp>
        <p:nvSpPr>
          <p:cNvPr id="41" name="TextBox 25">
            <a:extLst>
              <a:ext uri="{FF2B5EF4-FFF2-40B4-BE49-F238E27FC236}">
                <a16:creationId xmlns:a16="http://schemas.microsoft.com/office/drawing/2014/main" id="{49991FC5-A26D-467D-8F65-95E341C2596D}"/>
              </a:ext>
            </a:extLst>
          </p:cNvPr>
          <p:cNvSpPr txBox="1">
            <a:spLocks noChangeArrowheads="1"/>
          </p:cNvSpPr>
          <p:nvPr/>
        </p:nvSpPr>
        <p:spPr bwMode="auto">
          <a:xfrm>
            <a:off x="7074494" y="3530425"/>
            <a:ext cx="3041410" cy="338554"/>
          </a:xfrm>
          <a:prstGeom prst="rect">
            <a:avLst/>
          </a:prstGeom>
          <a:noFill/>
          <a:ln w="9525">
            <a:noFill/>
            <a:miter lim="800000"/>
            <a:headEnd/>
            <a:tailEnd/>
          </a:ln>
        </p:spPr>
        <p:txBody>
          <a:bodyPr wrap="none">
            <a:spAutoFit/>
          </a:bodyPr>
          <a:lstStyle/>
          <a:p>
            <a:r>
              <a:rPr lang="en-US" sz="1600" dirty="0" err="1">
                <a:solidFill>
                  <a:srgbClr val="0000FF"/>
                </a:solidFill>
              </a:rPr>
              <a:t>Tetienne</a:t>
            </a:r>
            <a:r>
              <a:rPr lang="en-US" sz="1600" dirty="0">
                <a:solidFill>
                  <a:srgbClr val="0000FF"/>
                </a:solidFill>
              </a:rPr>
              <a:t> et al. </a:t>
            </a:r>
            <a:r>
              <a:rPr lang="en-US" sz="1600" b="1" i="1" dirty="0">
                <a:solidFill>
                  <a:srgbClr val="0000FF"/>
                </a:solidFill>
              </a:rPr>
              <a:t>Science Adv.</a:t>
            </a:r>
            <a:r>
              <a:rPr lang="en-US" sz="1600" i="1" dirty="0">
                <a:solidFill>
                  <a:srgbClr val="0000FF"/>
                </a:solidFill>
              </a:rPr>
              <a:t> </a:t>
            </a:r>
            <a:r>
              <a:rPr lang="en-US" sz="1600" dirty="0">
                <a:solidFill>
                  <a:srgbClr val="0000FF"/>
                </a:solidFill>
              </a:rPr>
              <a:t>(2017)</a:t>
            </a:r>
          </a:p>
        </p:txBody>
      </p:sp>
      <p:sp>
        <p:nvSpPr>
          <p:cNvPr id="42" name="TextBox 4">
            <a:extLst>
              <a:ext uri="{FF2B5EF4-FFF2-40B4-BE49-F238E27FC236}">
                <a16:creationId xmlns:a16="http://schemas.microsoft.com/office/drawing/2014/main" id="{11A05C14-B93B-4806-9041-8F9B5229C308}"/>
              </a:ext>
            </a:extLst>
          </p:cNvPr>
          <p:cNvSpPr txBox="1">
            <a:spLocks noChangeArrowheads="1"/>
          </p:cNvSpPr>
          <p:nvPr/>
        </p:nvSpPr>
        <p:spPr bwMode="auto">
          <a:xfrm>
            <a:off x="3601163" y="4147374"/>
            <a:ext cx="3015277" cy="338554"/>
          </a:xfrm>
          <a:prstGeom prst="rect">
            <a:avLst/>
          </a:prstGeom>
          <a:noFill/>
          <a:ln w="9525">
            <a:noFill/>
            <a:miter lim="800000"/>
            <a:headEnd/>
            <a:tailEnd/>
          </a:ln>
        </p:spPr>
        <p:txBody>
          <a:bodyPr wrap="square">
            <a:spAutoFit/>
          </a:bodyPr>
          <a:lstStyle/>
          <a:p>
            <a:r>
              <a:rPr lang="en-US" sz="1600" dirty="0">
                <a:solidFill>
                  <a:srgbClr val="0000FF"/>
                </a:solidFill>
              </a:rPr>
              <a:t>Thiel et </a:t>
            </a:r>
            <a:r>
              <a:rPr lang="en-US" sz="1600" i="1" dirty="0">
                <a:solidFill>
                  <a:srgbClr val="0000FF"/>
                </a:solidFill>
              </a:rPr>
              <a:t>al.,</a:t>
            </a:r>
            <a:r>
              <a:rPr lang="en-US" sz="1600" dirty="0">
                <a:solidFill>
                  <a:srgbClr val="0000FF"/>
                </a:solidFill>
              </a:rPr>
              <a:t> </a:t>
            </a:r>
            <a:r>
              <a:rPr lang="en-US" sz="1600" b="1" i="1" dirty="0">
                <a:solidFill>
                  <a:srgbClr val="0000FF"/>
                </a:solidFill>
              </a:rPr>
              <a:t>Nature Nano.</a:t>
            </a:r>
            <a:r>
              <a:rPr lang="en-US" sz="1600" i="1" dirty="0">
                <a:solidFill>
                  <a:srgbClr val="0000FF"/>
                </a:solidFill>
              </a:rPr>
              <a:t> </a:t>
            </a:r>
            <a:r>
              <a:rPr lang="en-US" sz="1600" dirty="0">
                <a:solidFill>
                  <a:srgbClr val="0000FF"/>
                </a:solidFill>
              </a:rPr>
              <a:t>(2016)</a:t>
            </a:r>
          </a:p>
        </p:txBody>
      </p:sp>
      <p:pic>
        <p:nvPicPr>
          <p:cNvPr id="44" name="Picture 2" descr="http://www.pnas.org/content/pnas/113/49/14133/F3.large.jpg?width=800&amp;height=600&amp;carousel=1">
            <a:extLst>
              <a:ext uri="{FF2B5EF4-FFF2-40B4-BE49-F238E27FC236}">
                <a16:creationId xmlns:a16="http://schemas.microsoft.com/office/drawing/2014/main" id="{A7ABDA73-A575-460D-B993-0AE7A9DE6A9F}"/>
              </a:ext>
            </a:extLst>
          </p:cNvPr>
          <p:cNvPicPr>
            <a:picLocks noChangeAspect="1" noChangeArrowheads="1"/>
          </p:cNvPicPr>
          <p:nvPr/>
        </p:nvPicPr>
        <p:blipFill>
          <a:blip r:embed="rId7"/>
          <a:srcRect/>
          <a:stretch>
            <a:fillRect/>
          </a:stretch>
        </p:blipFill>
        <p:spPr bwMode="auto">
          <a:xfrm>
            <a:off x="1839806" y="4932312"/>
            <a:ext cx="4343304" cy="4097388"/>
          </a:xfrm>
          <a:prstGeom prst="rect">
            <a:avLst/>
          </a:prstGeom>
          <a:noFill/>
          <a:ln w="9525">
            <a:noFill/>
            <a:miter lim="800000"/>
            <a:headEnd/>
            <a:tailEnd/>
          </a:ln>
        </p:spPr>
      </p:pic>
      <p:sp>
        <p:nvSpPr>
          <p:cNvPr id="45" name="TextBox 21">
            <a:extLst>
              <a:ext uri="{FF2B5EF4-FFF2-40B4-BE49-F238E27FC236}">
                <a16:creationId xmlns:a16="http://schemas.microsoft.com/office/drawing/2014/main" id="{308F05C6-DBF6-4419-8FAC-6ABDD804BB13}"/>
              </a:ext>
            </a:extLst>
          </p:cNvPr>
          <p:cNvSpPr txBox="1">
            <a:spLocks noChangeArrowheads="1"/>
          </p:cNvSpPr>
          <p:nvPr/>
        </p:nvSpPr>
        <p:spPr bwMode="auto">
          <a:xfrm>
            <a:off x="659390" y="7596764"/>
            <a:ext cx="2191562" cy="338554"/>
          </a:xfrm>
          <a:prstGeom prst="rect">
            <a:avLst/>
          </a:prstGeom>
          <a:noFill/>
          <a:ln w="9525">
            <a:noFill/>
            <a:miter lim="800000"/>
            <a:headEnd/>
            <a:tailEnd/>
          </a:ln>
        </p:spPr>
        <p:txBody>
          <a:bodyPr wrap="none">
            <a:spAutoFit/>
          </a:bodyPr>
          <a:lstStyle/>
          <a:p>
            <a:r>
              <a:rPr lang="en-US" sz="1600" dirty="0">
                <a:solidFill>
                  <a:srgbClr val="0000FF"/>
                </a:solidFill>
              </a:rPr>
              <a:t>Barry et al. </a:t>
            </a:r>
            <a:r>
              <a:rPr lang="en-US" sz="1600" b="1" i="1" dirty="0">
                <a:solidFill>
                  <a:srgbClr val="0000FF"/>
                </a:solidFill>
              </a:rPr>
              <a:t>PNAS</a:t>
            </a:r>
            <a:r>
              <a:rPr lang="en-US" sz="1600" dirty="0">
                <a:solidFill>
                  <a:srgbClr val="0000FF"/>
                </a:solidFill>
              </a:rPr>
              <a:t> (2016)</a:t>
            </a:r>
          </a:p>
        </p:txBody>
      </p:sp>
      <p:sp>
        <p:nvSpPr>
          <p:cNvPr id="46" name="Rectangle 25">
            <a:extLst>
              <a:ext uri="{FF2B5EF4-FFF2-40B4-BE49-F238E27FC236}">
                <a16:creationId xmlns:a16="http://schemas.microsoft.com/office/drawing/2014/main" id="{0959DEC6-3038-4E0B-890C-00279C8BA68D}"/>
              </a:ext>
            </a:extLst>
          </p:cNvPr>
          <p:cNvSpPr>
            <a:spLocks noChangeArrowheads="1"/>
          </p:cNvSpPr>
          <p:nvPr/>
        </p:nvSpPr>
        <p:spPr bwMode="auto">
          <a:xfrm>
            <a:off x="7041933" y="3888270"/>
            <a:ext cx="3169264" cy="461665"/>
          </a:xfrm>
          <a:prstGeom prst="rect">
            <a:avLst/>
          </a:prstGeom>
          <a:solidFill>
            <a:srgbClr val="FFFF00"/>
          </a:solidFill>
          <a:ln w="9525">
            <a:noFill/>
            <a:miter lim="800000"/>
            <a:headEnd/>
            <a:tailEnd/>
          </a:ln>
        </p:spPr>
        <p:txBody>
          <a:bodyPr wrap="square">
            <a:spAutoFit/>
          </a:bodyPr>
          <a:lstStyle/>
          <a:p>
            <a:pPr algn="ctr"/>
            <a:r>
              <a:rPr lang="en-US" sz="2400" dirty="0">
                <a:solidFill>
                  <a:srgbClr val="FF0000"/>
                </a:solidFill>
              </a:rPr>
              <a:t>Biosensing</a:t>
            </a:r>
          </a:p>
        </p:txBody>
      </p:sp>
      <p:sp>
        <p:nvSpPr>
          <p:cNvPr id="47" name="TextBox 17">
            <a:extLst>
              <a:ext uri="{FF2B5EF4-FFF2-40B4-BE49-F238E27FC236}">
                <a16:creationId xmlns:a16="http://schemas.microsoft.com/office/drawing/2014/main" id="{3A46004C-41D7-46AB-9444-405F2BC68270}"/>
              </a:ext>
            </a:extLst>
          </p:cNvPr>
          <p:cNvSpPr txBox="1">
            <a:spLocks noChangeArrowheads="1"/>
          </p:cNvSpPr>
          <p:nvPr/>
        </p:nvSpPr>
        <p:spPr bwMode="auto">
          <a:xfrm>
            <a:off x="3341489" y="4510712"/>
            <a:ext cx="2052934" cy="400110"/>
          </a:xfrm>
          <a:prstGeom prst="rect">
            <a:avLst/>
          </a:prstGeom>
          <a:noFill/>
          <a:ln w="9525">
            <a:noFill/>
            <a:miter lim="800000"/>
            <a:headEnd/>
            <a:tailEnd/>
          </a:ln>
        </p:spPr>
        <p:txBody>
          <a:bodyPr wrap="none">
            <a:spAutoFit/>
          </a:bodyPr>
          <a:lstStyle/>
          <a:p>
            <a:r>
              <a:rPr lang="en-US" sz="2000" b="1" dirty="0">
                <a:solidFill>
                  <a:srgbClr val="00B050"/>
                </a:solidFill>
              </a:rPr>
              <a:t>Neuron recording</a:t>
            </a:r>
          </a:p>
        </p:txBody>
      </p:sp>
      <p:pic>
        <p:nvPicPr>
          <p:cNvPr id="48" name="Picture 47">
            <a:extLst>
              <a:ext uri="{FF2B5EF4-FFF2-40B4-BE49-F238E27FC236}">
                <a16:creationId xmlns:a16="http://schemas.microsoft.com/office/drawing/2014/main" id="{516AB3FE-32C7-4B3C-AE46-927B0D36913F}"/>
              </a:ext>
            </a:extLst>
          </p:cNvPr>
          <p:cNvPicPr>
            <a:picLocks noChangeAspect="1"/>
          </p:cNvPicPr>
          <p:nvPr/>
        </p:nvPicPr>
        <p:blipFill>
          <a:blip r:embed="rId8"/>
          <a:stretch>
            <a:fillRect/>
          </a:stretch>
        </p:blipFill>
        <p:spPr>
          <a:xfrm>
            <a:off x="6221209" y="4953292"/>
            <a:ext cx="5501508" cy="2411109"/>
          </a:xfrm>
          <a:prstGeom prst="rect">
            <a:avLst/>
          </a:prstGeom>
        </p:spPr>
      </p:pic>
      <p:sp>
        <p:nvSpPr>
          <p:cNvPr id="49" name="Shape 67">
            <a:extLst>
              <a:ext uri="{FF2B5EF4-FFF2-40B4-BE49-F238E27FC236}">
                <a16:creationId xmlns:a16="http://schemas.microsoft.com/office/drawing/2014/main" id="{B28ED30F-AF9B-48A4-8B27-FA8EEBBF26F9}"/>
              </a:ext>
            </a:extLst>
          </p:cNvPr>
          <p:cNvSpPr txBox="1">
            <a:spLocks noChangeArrowheads="1"/>
          </p:cNvSpPr>
          <p:nvPr/>
        </p:nvSpPr>
        <p:spPr bwMode="auto">
          <a:xfrm>
            <a:off x="7291586" y="7463076"/>
            <a:ext cx="3440259" cy="575117"/>
          </a:xfrm>
          <a:prstGeom prst="rect">
            <a:avLst/>
          </a:prstGeom>
          <a:noFill/>
          <a:ln w="9525">
            <a:noFill/>
            <a:miter lim="800000"/>
            <a:headEnd/>
            <a:tailEnd/>
          </a:ln>
        </p:spPr>
        <p:txBody>
          <a:bodyPr lIns="91425" tIns="91425" rIns="91425" bIns="91425" anchor="ctr"/>
          <a:lstStyle/>
          <a:p>
            <a:pPr marL="304800" indent="-304800">
              <a:lnSpc>
                <a:spcPct val="115000"/>
              </a:lnSpc>
            </a:pPr>
            <a:r>
              <a:rPr lang="en-US" sz="1600" dirty="0" err="1">
                <a:solidFill>
                  <a:srgbClr val="0000FF"/>
                </a:solidFill>
              </a:rPr>
              <a:t>Fescenko</a:t>
            </a:r>
            <a:r>
              <a:rPr lang="en-US" sz="1600" dirty="0">
                <a:solidFill>
                  <a:srgbClr val="0000FF"/>
                </a:solidFill>
              </a:rPr>
              <a:t>, </a:t>
            </a:r>
            <a:r>
              <a:rPr lang="en-US" sz="1600" b="1" dirty="0">
                <a:solidFill>
                  <a:srgbClr val="0000FF"/>
                </a:solidFill>
              </a:rPr>
              <a:t>Laraoui</a:t>
            </a:r>
            <a:r>
              <a:rPr lang="en-US" sz="1600" dirty="0">
                <a:solidFill>
                  <a:srgbClr val="0000FF"/>
                </a:solidFill>
              </a:rPr>
              <a:t>, et al, </a:t>
            </a:r>
            <a:r>
              <a:rPr lang="en-US" sz="1600" b="1" i="1" dirty="0">
                <a:solidFill>
                  <a:srgbClr val="0000FF"/>
                </a:solidFill>
              </a:rPr>
              <a:t>Phys. Rev. Applied </a:t>
            </a:r>
            <a:r>
              <a:rPr lang="en-US" sz="1600" dirty="0">
                <a:solidFill>
                  <a:srgbClr val="0000FF"/>
                </a:solidFill>
              </a:rPr>
              <a:t>11 (3), 034029 (2019)</a:t>
            </a:r>
          </a:p>
        </p:txBody>
      </p:sp>
      <p:sp>
        <p:nvSpPr>
          <p:cNvPr id="50" name="TextBox 49">
            <a:extLst>
              <a:ext uri="{FF2B5EF4-FFF2-40B4-BE49-F238E27FC236}">
                <a16:creationId xmlns:a16="http://schemas.microsoft.com/office/drawing/2014/main" id="{765FE63C-A158-4326-BEEC-209BB324C1A3}"/>
              </a:ext>
            </a:extLst>
          </p:cNvPr>
          <p:cNvSpPr txBox="1"/>
          <p:nvPr/>
        </p:nvSpPr>
        <p:spPr>
          <a:xfrm>
            <a:off x="6648096" y="4566933"/>
            <a:ext cx="4460452" cy="400110"/>
          </a:xfrm>
          <a:prstGeom prst="rect">
            <a:avLst/>
          </a:prstGeom>
          <a:noFill/>
        </p:spPr>
        <p:txBody>
          <a:bodyPr wrap="none" rtlCol="0">
            <a:spAutoFit/>
          </a:bodyPr>
          <a:lstStyle/>
          <a:p>
            <a:r>
              <a:rPr lang="en-US" sz="2000" b="1" dirty="0">
                <a:solidFill>
                  <a:srgbClr val="00B050"/>
                </a:solidFill>
              </a:rPr>
              <a:t>Imaging individual malarial </a:t>
            </a:r>
            <a:r>
              <a:rPr lang="en-US" sz="2000" b="1" dirty="0" err="1">
                <a:solidFill>
                  <a:srgbClr val="00B050"/>
                </a:solidFill>
              </a:rPr>
              <a:t>nanocrystals</a:t>
            </a:r>
            <a:endParaRPr lang="en-US" sz="2000" b="1" dirty="0">
              <a:solidFill>
                <a:srgbClr val="00B050"/>
              </a:solidFill>
            </a:endParaRPr>
          </a:p>
        </p:txBody>
      </p:sp>
      <p:sp>
        <p:nvSpPr>
          <p:cNvPr id="51" name="TextBox 15">
            <a:extLst>
              <a:ext uri="{FF2B5EF4-FFF2-40B4-BE49-F238E27FC236}">
                <a16:creationId xmlns:a16="http://schemas.microsoft.com/office/drawing/2014/main" id="{6ED2BCB8-1EC0-4321-B765-98ABC1FFD230}"/>
              </a:ext>
            </a:extLst>
          </p:cNvPr>
          <p:cNvSpPr txBox="1">
            <a:spLocks noChangeArrowheads="1"/>
          </p:cNvSpPr>
          <p:nvPr/>
        </p:nvSpPr>
        <p:spPr bwMode="auto">
          <a:xfrm>
            <a:off x="12459235" y="4498571"/>
            <a:ext cx="2176237" cy="400110"/>
          </a:xfrm>
          <a:prstGeom prst="rect">
            <a:avLst/>
          </a:prstGeom>
          <a:noFill/>
          <a:ln w="9525">
            <a:noFill/>
            <a:miter lim="800000"/>
            <a:headEnd/>
            <a:tailEnd/>
          </a:ln>
        </p:spPr>
        <p:txBody>
          <a:bodyPr wrap="none">
            <a:spAutoFit/>
          </a:bodyPr>
          <a:lstStyle/>
          <a:p>
            <a:r>
              <a:rPr lang="en-US" sz="2000" b="1" dirty="0">
                <a:solidFill>
                  <a:srgbClr val="00B050"/>
                </a:solidFill>
              </a:rPr>
              <a:t>NMR spectroscopy</a:t>
            </a:r>
          </a:p>
        </p:txBody>
      </p:sp>
      <p:sp>
        <p:nvSpPr>
          <p:cNvPr id="52" name="TextBox 16">
            <a:extLst>
              <a:ext uri="{FF2B5EF4-FFF2-40B4-BE49-F238E27FC236}">
                <a16:creationId xmlns:a16="http://schemas.microsoft.com/office/drawing/2014/main" id="{CE39BCDD-E20C-468F-BE7F-308ACF96F8AE}"/>
              </a:ext>
            </a:extLst>
          </p:cNvPr>
          <p:cNvSpPr txBox="1">
            <a:spLocks noChangeArrowheads="1"/>
          </p:cNvSpPr>
          <p:nvPr/>
        </p:nvSpPr>
        <p:spPr bwMode="auto">
          <a:xfrm>
            <a:off x="11886514" y="7105711"/>
            <a:ext cx="4242486" cy="830997"/>
          </a:xfrm>
          <a:prstGeom prst="rect">
            <a:avLst/>
          </a:prstGeom>
          <a:noFill/>
          <a:ln w="9525">
            <a:noFill/>
            <a:miter lim="800000"/>
            <a:headEnd/>
            <a:tailEnd/>
          </a:ln>
        </p:spPr>
        <p:txBody>
          <a:bodyPr wrap="square">
            <a:spAutoFit/>
          </a:bodyPr>
          <a:lstStyle/>
          <a:p>
            <a:pPr>
              <a:spcBef>
                <a:spcPct val="50000"/>
              </a:spcBef>
            </a:pPr>
            <a:r>
              <a:rPr lang="en-US" altLang="en-US" sz="1600" b="1" dirty="0">
                <a:solidFill>
                  <a:srgbClr val="0000FF"/>
                </a:solidFill>
              </a:rPr>
              <a:t>A. Laraoui</a:t>
            </a:r>
            <a:r>
              <a:rPr lang="en-US" altLang="en-US" sz="1600" dirty="0">
                <a:solidFill>
                  <a:srgbClr val="0000FF"/>
                </a:solidFill>
              </a:rPr>
              <a:t>, et al, </a:t>
            </a:r>
            <a:r>
              <a:rPr lang="en-US" altLang="en-US" sz="1600" b="1" dirty="0">
                <a:solidFill>
                  <a:srgbClr val="0000FF"/>
                </a:solidFill>
              </a:rPr>
              <a:t>Nature comm.</a:t>
            </a:r>
            <a:r>
              <a:rPr lang="en-US" altLang="en-US" sz="1600" i="1" dirty="0">
                <a:solidFill>
                  <a:srgbClr val="0000FF"/>
                </a:solidFill>
              </a:rPr>
              <a:t> </a:t>
            </a:r>
            <a:r>
              <a:rPr lang="en-US" altLang="en-US" sz="1600" dirty="0">
                <a:solidFill>
                  <a:srgbClr val="0000FF"/>
                </a:solidFill>
              </a:rPr>
              <a:t>(2013), </a:t>
            </a:r>
            <a:r>
              <a:rPr lang="en-US" altLang="en-US" sz="1600" b="1" dirty="0">
                <a:solidFill>
                  <a:srgbClr val="0000FF"/>
                </a:solidFill>
              </a:rPr>
              <a:t>Nature comm.</a:t>
            </a:r>
            <a:r>
              <a:rPr lang="en-US" altLang="en-US" sz="1600" i="1" dirty="0">
                <a:solidFill>
                  <a:srgbClr val="0000FF"/>
                </a:solidFill>
              </a:rPr>
              <a:t> </a:t>
            </a:r>
            <a:r>
              <a:rPr lang="en-US" altLang="en-US" sz="1600" dirty="0">
                <a:solidFill>
                  <a:srgbClr val="0000FF"/>
                </a:solidFill>
              </a:rPr>
              <a:t>(2017); </a:t>
            </a:r>
            <a:r>
              <a:rPr lang="en-US" sz="1600" dirty="0">
                <a:solidFill>
                  <a:srgbClr val="0000FF"/>
                </a:solidFill>
              </a:rPr>
              <a:t>J. Smits…, </a:t>
            </a:r>
            <a:r>
              <a:rPr lang="en-US" sz="1600" b="1" dirty="0">
                <a:solidFill>
                  <a:srgbClr val="0000FF"/>
                </a:solidFill>
              </a:rPr>
              <a:t>A. Laraoui</a:t>
            </a:r>
            <a:r>
              <a:rPr lang="en-US" sz="1600" dirty="0">
                <a:solidFill>
                  <a:srgbClr val="0000FF"/>
                </a:solidFill>
              </a:rPr>
              <a:t>, et al. </a:t>
            </a:r>
            <a:r>
              <a:rPr lang="en-US" sz="1600" b="1" dirty="0">
                <a:solidFill>
                  <a:srgbClr val="0000FF"/>
                </a:solidFill>
              </a:rPr>
              <a:t>Science Advances</a:t>
            </a:r>
            <a:r>
              <a:rPr lang="en-US" sz="1600" dirty="0">
                <a:solidFill>
                  <a:srgbClr val="0000FF"/>
                </a:solidFill>
              </a:rPr>
              <a:t>, under review (2019).</a:t>
            </a:r>
          </a:p>
        </p:txBody>
      </p:sp>
      <p:pic>
        <p:nvPicPr>
          <p:cNvPr id="53" name="Picture 26">
            <a:extLst>
              <a:ext uri="{FF2B5EF4-FFF2-40B4-BE49-F238E27FC236}">
                <a16:creationId xmlns:a16="http://schemas.microsoft.com/office/drawing/2014/main" id="{0EF58087-AEA0-4653-A933-E8E5F085BDD9}"/>
              </a:ext>
            </a:extLst>
          </p:cNvPr>
          <p:cNvPicPr>
            <a:picLocks noChangeAspect="1" noChangeArrowheads="1"/>
          </p:cNvPicPr>
          <p:nvPr/>
        </p:nvPicPr>
        <p:blipFill>
          <a:blip r:embed="rId9"/>
          <a:srcRect/>
          <a:stretch>
            <a:fillRect/>
          </a:stretch>
        </p:blipFill>
        <p:spPr bwMode="auto">
          <a:xfrm>
            <a:off x="11573536" y="4965178"/>
            <a:ext cx="4460452" cy="2123003"/>
          </a:xfrm>
          <a:prstGeom prst="rect">
            <a:avLst/>
          </a:prstGeom>
          <a:noFill/>
          <a:ln w="9525">
            <a:noFill/>
            <a:miter lim="800000"/>
            <a:headEnd/>
            <a:tailEnd/>
          </a:ln>
        </p:spPr>
      </p:pic>
      <p:sp>
        <p:nvSpPr>
          <p:cNvPr id="54" name="TextBox 53">
            <a:extLst>
              <a:ext uri="{FF2B5EF4-FFF2-40B4-BE49-F238E27FC236}">
                <a16:creationId xmlns:a16="http://schemas.microsoft.com/office/drawing/2014/main" id="{20E1018C-9465-473B-AE79-2EDAC750E583}"/>
              </a:ext>
            </a:extLst>
          </p:cNvPr>
          <p:cNvSpPr txBox="1"/>
          <p:nvPr/>
        </p:nvSpPr>
        <p:spPr>
          <a:xfrm>
            <a:off x="11199144" y="693254"/>
            <a:ext cx="3784188" cy="369332"/>
          </a:xfrm>
          <a:prstGeom prst="rect">
            <a:avLst/>
          </a:prstGeom>
          <a:solidFill>
            <a:schemeClr val="bg1"/>
          </a:solidFill>
        </p:spPr>
        <p:txBody>
          <a:bodyPr wrap="square" rtlCol="0">
            <a:spAutoFit/>
          </a:bodyPr>
          <a:lstStyle/>
          <a:p>
            <a:pPr algn="ctr"/>
            <a:r>
              <a:rPr lang="en-US" b="1" dirty="0">
                <a:solidFill>
                  <a:srgbClr val="00B050"/>
                </a:solidFill>
              </a:rPr>
              <a:t>Thermal conductivity mapping</a:t>
            </a:r>
          </a:p>
        </p:txBody>
      </p:sp>
    </p:spTree>
    <p:extLst>
      <p:ext uri="{BB962C8B-B14F-4D97-AF65-F5344CB8AC3E}">
        <p14:creationId xmlns:p14="http://schemas.microsoft.com/office/powerpoint/2010/main" val="414306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E011C0-F6E3-4902-BF69-B0CA594F938D}"/>
              </a:ext>
            </a:extLst>
          </p:cNvPr>
          <p:cNvSpPr/>
          <p:nvPr/>
        </p:nvSpPr>
        <p:spPr>
          <a:xfrm>
            <a:off x="1924489" y="15585"/>
            <a:ext cx="13141842" cy="707886"/>
          </a:xfrm>
          <a:prstGeom prst="rect">
            <a:avLst/>
          </a:prstGeom>
        </p:spPr>
        <p:txBody>
          <a:bodyPr wrap="square">
            <a:spAutoFit/>
          </a:bodyPr>
          <a:lstStyle/>
          <a:p>
            <a:pPr algn="ctr">
              <a:defRPr/>
            </a:pPr>
            <a:r>
              <a:rPr lang="en-US" sz="4000" dirty="0">
                <a:solidFill>
                  <a:srgbClr val="FF0000"/>
                </a:solidFill>
                <a:latin typeface="Times New Roman" panose="02020603050405020304" pitchFamily="18" charset="0"/>
                <a:cs typeface="Times New Roman" panose="02020603050405020304" pitchFamily="18" charset="0"/>
              </a:rPr>
              <a:t>Diamond quantum sensing current projects at UNL</a:t>
            </a:r>
          </a:p>
        </p:txBody>
      </p:sp>
      <p:pic>
        <p:nvPicPr>
          <p:cNvPr id="8" name="Google Shape;68;p15">
            <a:extLst>
              <a:ext uri="{FF2B5EF4-FFF2-40B4-BE49-F238E27FC236}">
                <a16:creationId xmlns:a16="http://schemas.microsoft.com/office/drawing/2014/main" id="{9959DBA4-DC82-4447-A92A-AB7E9D94129A}"/>
              </a:ext>
            </a:extLst>
          </p:cNvPr>
          <p:cNvPicPr preferRelativeResize="0"/>
          <p:nvPr/>
        </p:nvPicPr>
        <p:blipFill>
          <a:blip r:embed="rId2">
            <a:alphaModFix/>
          </a:blip>
          <a:stretch>
            <a:fillRect/>
          </a:stretch>
        </p:blipFill>
        <p:spPr>
          <a:xfrm>
            <a:off x="10447723" y="1520924"/>
            <a:ext cx="2784792" cy="2028997"/>
          </a:xfrm>
          <a:prstGeom prst="rect">
            <a:avLst/>
          </a:prstGeom>
          <a:noFill/>
          <a:ln>
            <a:noFill/>
          </a:ln>
        </p:spPr>
      </p:pic>
      <p:pic>
        <p:nvPicPr>
          <p:cNvPr id="10" name="Picture 9">
            <a:extLst>
              <a:ext uri="{FF2B5EF4-FFF2-40B4-BE49-F238E27FC236}">
                <a16:creationId xmlns:a16="http://schemas.microsoft.com/office/drawing/2014/main" id="{3316030A-D3B3-410A-98EF-F36B0C9CCF59}"/>
              </a:ext>
            </a:extLst>
          </p:cNvPr>
          <p:cNvPicPr>
            <a:picLocks noChangeAspect="1"/>
          </p:cNvPicPr>
          <p:nvPr/>
        </p:nvPicPr>
        <p:blipFill>
          <a:blip r:embed="rId3"/>
          <a:stretch>
            <a:fillRect/>
          </a:stretch>
        </p:blipFill>
        <p:spPr>
          <a:xfrm>
            <a:off x="12991977" y="1473712"/>
            <a:ext cx="3289061" cy="2332243"/>
          </a:xfrm>
          <a:prstGeom prst="rect">
            <a:avLst/>
          </a:prstGeom>
        </p:spPr>
      </p:pic>
      <p:sp>
        <p:nvSpPr>
          <p:cNvPr id="19" name="TextBox 18">
            <a:extLst>
              <a:ext uri="{FF2B5EF4-FFF2-40B4-BE49-F238E27FC236}">
                <a16:creationId xmlns:a16="http://schemas.microsoft.com/office/drawing/2014/main" id="{BB770031-210C-4EFD-9E55-C246CE0F8D36}"/>
              </a:ext>
            </a:extLst>
          </p:cNvPr>
          <p:cNvSpPr txBox="1">
            <a:spLocks noChangeArrowheads="1"/>
          </p:cNvSpPr>
          <p:nvPr/>
        </p:nvSpPr>
        <p:spPr bwMode="auto">
          <a:xfrm>
            <a:off x="10271050" y="3643054"/>
            <a:ext cx="5718249" cy="400110"/>
          </a:xfrm>
          <a:prstGeom prst="rect">
            <a:avLst/>
          </a:prstGeom>
          <a:noFill/>
          <a:ln w="9525">
            <a:noFill/>
            <a:miter lim="800000"/>
            <a:headEnd/>
            <a:tailEnd/>
          </a:ln>
        </p:spPr>
        <p:txBody>
          <a:bodyPr wrap="square">
            <a:spAutoFit/>
          </a:bodyPr>
          <a:lstStyle/>
          <a:p>
            <a:pPr algn="ctr"/>
            <a:r>
              <a:rPr lang="en-US" altLang="en-US" sz="2000" b="1" dirty="0">
                <a:solidFill>
                  <a:srgbClr val="00B050"/>
                </a:solidFill>
                <a:latin typeface="Times New Roman" panose="02020603050405020304" pitchFamily="18" charset="0"/>
                <a:cs typeface="Times New Roman" panose="02020603050405020304" pitchFamily="18" charset="0"/>
              </a:rPr>
              <a:t>Diamond magnetic imaging in chromia film</a:t>
            </a:r>
          </a:p>
        </p:txBody>
      </p:sp>
      <p:pic>
        <p:nvPicPr>
          <p:cNvPr id="20" name="Picture 19" descr="A picture containing diagram&#10;&#10;Description automatically generated">
            <a:extLst>
              <a:ext uri="{FF2B5EF4-FFF2-40B4-BE49-F238E27FC236}">
                <a16:creationId xmlns:a16="http://schemas.microsoft.com/office/drawing/2014/main" id="{EC72143A-F246-4C61-A9BA-0CED2C705B12}"/>
              </a:ext>
            </a:extLst>
          </p:cNvPr>
          <p:cNvPicPr>
            <a:picLocks noChangeAspect="1"/>
          </p:cNvPicPr>
          <p:nvPr/>
        </p:nvPicPr>
        <p:blipFill>
          <a:blip r:embed="rId4"/>
          <a:stretch>
            <a:fillRect/>
          </a:stretch>
        </p:blipFill>
        <p:spPr>
          <a:xfrm>
            <a:off x="1636060" y="1568211"/>
            <a:ext cx="8634991" cy="2379676"/>
          </a:xfrm>
          <a:prstGeom prst="rect">
            <a:avLst/>
          </a:prstGeom>
        </p:spPr>
      </p:pic>
      <p:sp>
        <p:nvSpPr>
          <p:cNvPr id="21" name="TextBox 20">
            <a:extLst>
              <a:ext uri="{FF2B5EF4-FFF2-40B4-BE49-F238E27FC236}">
                <a16:creationId xmlns:a16="http://schemas.microsoft.com/office/drawing/2014/main" id="{91A9044D-33EE-466C-941E-4D9281484351}"/>
              </a:ext>
            </a:extLst>
          </p:cNvPr>
          <p:cNvSpPr txBox="1">
            <a:spLocks noChangeArrowheads="1"/>
          </p:cNvSpPr>
          <p:nvPr/>
        </p:nvSpPr>
        <p:spPr bwMode="auto">
          <a:xfrm>
            <a:off x="1794408" y="4158400"/>
            <a:ext cx="12980317" cy="707886"/>
          </a:xfrm>
          <a:prstGeom prst="rect">
            <a:avLst/>
          </a:prstGeom>
          <a:noFill/>
          <a:ln w="9525">
            <a:noFill/>
            <a:miter lim="800000"/>
            <a:headEnd/>
            <a:tailEnd/>
          </a:ln>
        </p:spPr>
        <p:txBody>
          <a:bodyPr wrap="square">
            <a:spAutoFit/>
          </a:bodyPr>
          <a:lstStyle/>
          <a:p>
            <a:pPr algn="ctr"/>
            <a:r>
              <a:rPr lang="en-US" altLang="en-US" sz="2000" b="1" dirty="0">
                <a:highlight>
                  <a:srgbClr val="FFFF00"/>
                </a:highlight>
                <a:latin typeface="Times New Roman" panose="02020603050405020304" pitchFamily="18" charset="0"/>
                <a:cs typeface="Times New Roman" panose="02020603050405020304" pitchFamily="18" charset="0"/>
              </a:rPr>
              <a:t>Biosensing</a:t>
            </a:r>
            <a:r>
              <a:rPr lang="en-US" altLang="en-US" sz="2000" dirty="0">
                <a:highlight>
                  <a:srgbClr val="FFFF00"/>
                </a:highlight>
                <a:latin typeface="Times New Roman" panose="02020603050405020304" pitchFamily="18" charset="0"/>
                <a:cs typeface="Times New Roman" panose="02020603050405020304" pitchFamily="18" charset="0"/>
              </a:rPr>
              <a:t>, </a:t>
            </a:r>
            <a:r>
              <a:rPr lang="en-US" altLang="en-US" sz="2000" b="1" dirty="0">
                <a:highlight>
                  <a:srgbClr val="FFFF00"/>
                </a:highlight>
                <a:latin typeface="Times New Roman" panose="02020603050405020304" pitchFamily="18" charset="0"/>
                <a:cs typeface="Times New Roman" panose="02020603050405020304" pitchFamily="18" charset="0"/>
              </a:rPr>
              <a:t>nanoscale thermometry</a:t>
            </a:r>
            <a:r>
              <a:rPr lang="en-US" altLang="en-US" sz="2000" dirty="0">
                <a:highlight>
                  <a:srgbClr val="FFFF00"/>
                </a:highlight>
                <a:latin typeface="Times New Roman" panose="02020603050405020304" pitchFamily="18" charset="0"/>
                <a:cs typeface="Times New Roman" panose="02020603050405020304" pitchFamily="18" charset="0"/>
              </a:rPr>
              <a:t>, </a:t>
            </a:r>
            <a:r>
              <a:rPr lang="en-US" altLang="en-US" sz="2000" b="1" dirty="0">
                <a:highlight>
                  <a:srgbClr val="FFFF00"/>
                </a:highlight>
                <a:latin typeface="Times New Roman" panose="02020603050405020304" pitchFamily="18" charset="0"/>
                <a:cs typeface="Times New Roman" panose="02020603050405020304" pitchFamily="18" charset="0"/>
              </a:rPr>
              <a:t>spin molecular systems</a:t>
            </a:r>
            <a:r>
              <a:rPr lang="en-US" altLang="en-US" sz="2000" dirty="0">
                <a:highlight>
                  <a:srgbClr val="FFFF00"/>
                </a:highlight>
                <a:latin typeface="Times New Roman" panose="02020603050405020304" pitchFamily="18" charset="0"/>
                <a:cs typeface="Times New Roman" panose="02020603050405020304" pitchFamily="18" charset="0"/>
              </a:rPr>
              <a:t>, </a:t>
            </a:r>
            <a:r>
              <a:rPr lang="en-US" altLang="en-US" sz="2000" b="1" dirty="0">
                <a:highlight>
                  <a:srgbClr val="FFFF00"/>
                </a:highlight>
                <a:latin typeface="Times New Roman" panose="02020603050405020304" pitchFamily="18" charset="0"/>
                <a:cs typeface="Times New Roman" panose="02020603050405020304" pitchFamily="18" charset="0"/>
              </a:rPr>
              <a:t>2D materials</a:t>
            </a:r>
            <a:r>
              <a:rPr lang="en-US" altLang="en-US" sz="2000" dirty="0">
                <a:highlight>
                  <a:srgbClr val="FFFF00"/>
                </a:highlight>
                <a:latin typeface="Times New Roman" panose="02020603050405020304" pitchFamily="18" charset="0"/>
                <a:cs typeface="Times New Roman" panose="02020603050405020304" pitchFamily="18" charset="0"/>
              </a:rPr>
              <a:t>, </a:t>
            </a:r>
            <a:r>
              <a:rPr lang="en-US" altLang="en-US" sz="2000" b="1" dirty="0">
                <a:highlight>
                  <a:srgbClr val="FFFF00"/>
                </a:highlight>
                <a:latin typeface="Times New Roman" panose="02020603050405020304" pitchFamily="18" charset="0"/>
                <a:cs typeface="Times New Roman" panose="02020603050405020304" pitchFamily="18" charset="0"/>
              </a:rPr>
              <a:t>quantum optics</a:t>
            </a:r>
            <a:r>
              <a:rPr lang="en-US" altLang="en-US" sz="2000" dirty="0">
                <a:highlight>
                  <a:srgbClr val="FFFF00"/>
                </a:highlight>
                <a:latin typeface="Times New Roman" panose="02020603050405020304" pitchFamily="18" charset="0"/>
                <a:cs typeface="Times New Roman" panose="02020603050405020304" pitchFamily="18" charset="0"/>
              </a:rPr>
              <a:t>: </a:t>
            </a:r>
            <a:r>
              <a:rPr lang="en-US" altLang="en-US" sz="2000" b="1" dirty="0">
                <a:solidFill>
                  <a:srgbClr val="FF0000"/>
                </a:solidFill>
                <a:highlight>
                  <a:srgbClr val="FFFF00"/>
                </a:highlight>
                <a:latin typeface="Times New Roman" panose="02020603050405020304" pitchFamily="18" charset="0"/>
                <a:cs typeface="Times New Roman" panose="02020603050405020304" pitchFamily="18" charset="0"/>
              </a:rPr>
              <a:t>MME</a:t>
            </a:r>
            <a:r>
              <a:rPr lang="en-US" altLang="en-US" sz="2000" dirty="0">
                <a:highlight>
                  <a:srgbClr val="FFFF00"/>
                </a:highlight>
                <a:latin typeface="Times New Roman" panose="02020603050405020304" pitchFamily="18" charset="0"/>
                <a:cs typeface="Times New Roman" panose="02020603050405020304" pitchFamily="18" charset="0"/>
              </a:rPr>
              <a:t> (</a:t>
            </a:r>
            <a:r>
              <a:rPr lang="en-US" altLang="en-US" sz="2000" dirty="0" err="1">
                <a:highlight>
                  <a:srgbClr val="FFFF00"/>
                </a:highlight>
                <a:latin typeface="Times New Roman" panose="02020603050405020304" pitchFamily="18" charset="0"/>
                <a:cs typeface="Times New Roman" panose="02020603050405020304" pitchFamily="18" charset="0"/>
              </a:rPr>
              <a:t>Ghashami</a:t>
            </a:r>
            <a:r>
              <a:rPr lang="en-US" altLang="en-US" sz="2000" dirty="0">
                <a:highlight>
                  <a:srgbClr val="FFFF00"/>
                </a:highlight>
                <a:latin typeface="Times New Roman" panose="02020603050405020304" pitchFamily="18" charset="0"/>
                <a:cs typeface="Times New Roman" panose="02020603050405020304" pitchFamily="18" charset="0"/>
              </a:rPr>
              <a:t>, Shield), </a:t>
            </a:r>
            <a:r>
              <a:rPr lang="en-US" altLang="en-US" sz="2000" b="1" dirty="0">
                <a:solidFill>
                  <a:srgbClr val="FF0000"/>
                </a:solidFill>
                <a:highlight>
                  <a:srgbClr val="FFFF00"/>
                </a:highlight>
                <a:latin typeface="Times New Roman" panose="02020603050405020304" pitchFamily="18" charset="0"/>
                <a:cs typeface="Times New Roman" panose="02020603050405020304" pitchFamily="18" charset="0"/>
              </a:rPr>
              <a:t>Chemistry</a:t>
            </a:r>
            <a:r>
              <a:rPr lang="en-US" altLang="en-US" sz="2000" dirty="0">
                <a:highlight>
                  <a:srgbClr val="FFFF00"/>
                </a:highlight>
                <a:latin typeface="Times New Roman" panose="02020603050405020304" pitchFamily="18" charset="0"/>
                <a:cs typeface="Times New Roman" panose="02020603050405020304" pitchFamily="18" charset="0"/>
              </a:rPr>
              <a:t>: Lai, </a:t>
            </a:r>
            <a:r>
              <a:rPr lang="en-US" altLang="en-US" sz="2000" dirty="0" err="1">
                <a:highlight>
                  <a:srgbClr val="FFFF00"/>
                </a:highlight>
                <a:latin typeface="Times New Roman" panose="02020603050405020304" pitchFamily="18" charset="0"/>
                <a:cs typeface="Times New Roman" panose="02020603050405020304" pitchFamily="18" charset="0"/>
              </a:rPr>
              <a:t>Sinitskii</a:t>
            </a:r>
            <a:r>
              <a:rPr lang="en-US" altLang="en-US" sz="2000" dirty="0">
                <a:highlight>
                  <a:srgbClr val="FFFF00"/>
                </a:highlight>
                <a:latin typeface="Times New Roman" panose="02020603050405020304" pitchFamily="18" charset="0"/>
                <a:cs typeface="Times New Roman" panose="02020603050405020304" pitchFamily="18" charset="0"/>
              </a:rPr>
              <a:t>), </a:t>
            </a:r>
            <a:r>
              <a:rPr lang="en-US" altLang="en-US" sz="2000" b="1" dirty="0">
                <a:solidFill>
                  <a:srgbClr val="FF0000"/>
                </a:solidFill>
                <a:highlight>
                  <a:srgbClr val="FFFF00"/>
                </a:highlight>
                <a:latin typeface="Times New Roman" panose="02020603050405020304" pitchFamily="18" charset="0"/>
                <a:cs typeface="Times New Roman" panose="02020603050405020304" pitchFamily="18" charset="0"/>
              </a:rPr>
              <a:t>Physics</a:t>
            </a:r>
            <a:r>
              <a:rPr lang="en-US" altLang="en-US" sz="2000" dirty="0">
                <a:highlight>
                  <a:srgbClr val="FFFF00"/>
                </a:highlight>
                <a:latin typeface="Times New Roman" panose="02020603050405020304" pitchFamily="18" charset="0"/>
                <a:cs typeface="Times New Roman" panose="02020603050405020304" pitchFamily="18" charset="0"/>
              </a:rPr>
              <a:t> (</a:t>
            </a:r>
            <a:r>
              <a:rPr lang="en-US" altLang="en-US" sz="2000" dirty="0" err="1">
                <a:highlight>
                  <a:srgbClr val="FFFF00"/>
                </a:highlight>
                <a:latin typeface="Times New Roman" panose="02020603050405020304" pitchFamily="18" charset="0"/>
                <a:cs typeface="Times New Roman" panose="02020603050405020304" pitchFamily="18" charset="0"/>
              </a:rPr>
              <a:t>Liou</a:t>
            </a:r>
            <a:r>
              <a:rPr lang="en-US" altLang="en-US" sz="2000" dirty="0">
                <a:highlight>
                  <a:srgbClr val="FFFF00"/>
                </a:highlight>
                <a:latin typeface="Times New Roman" panose="02020603050405020304" pitchFamily="18" charset="0"/>
                <a:cs typeface="Times New Roman" panose="02020603050405020304" pitchFamily="18" charset="0"/>
              </a:rPr>
              <a:t>, </a:t>
            </a:r>
            <a:r>
              <a:rPr lang="en-US" altLang="en-US" sz="2000" dirty="0" err="1">
                <a:highlight>
                  <a:srgbClr val="FFFF00"/>
                </a:highlight>
                <a:latin typeface="Times New Roman" panose="02020603050405020304" pitchFamily="18" charset="0"/>
                <a:cs typeface="Times New Roman" panose="02020603050405020304" pitchFamily="18" charset="0"/>
              </a:rPr>
              <a:t>Dowben</a:t>
            </a:r>
            <a:r>
              <a:rPr lang="en-US" altLang="en-US" sz="2000" dirty="0">
                <a:highlight>
                  <a:srgbClr val="FFFF00"/>
                </a:highlight>
                <a:latin typeface="Times New Roman" panose="02020603050405020304" pitchFamily="18" charset="0"/>
                <a:cs typeface="Times New Roman" panose="02020603050405020304" pitchFamily="18" charset="0"/>
              </a:rPr>
              <a:t>), </a:t>
            </a:r>
            <a:r>
              <a:rPr lang="en-US" altLang="en-US" sz="2000" b="1" dirty="0">
                <a:solidFill>
                  <a:srgbClr val="FF0000"/>
                </a:solidFill>
                <a:highlight>
                  <a:srgbClr val="FFFF00"/>
                </a:highlight>
                <a:latin typeface="Times New Roman" panose="02020603050405020304" pitchFamily="18" charset="0"/>
                <a:cs typeface="Times New Roman" panose="02020603050405020304" pitchFamily="18" charset="0"/>
              </a:rPr>
              <a:t>ECE</a:t>
            </a:r>
            <a:r>
              <a:rPr lang="en-US" altLang="en-US" sz="2000" dirty="0">
                <a:highlight>
                  <a:srgbClr val="FFFF00"/>
                </a:highlight>
                <a:latin typeface="Times New Roman" panose="02020603050405020304" pitchFamily="18" charset="0"/>
                <a:cs typeface="Times New Roman" panose="02020603050405020304" pitchFamily="18" charset="0"/>
              </a:rPr>
              <a:t> (Bao, </a:t>
            </a:r>
            <a:r>
              <a:rPr lang="en-US" altLang="en-US" sz="2000" dirty="0" err="1">
                <a:highlight>
                  <a:srgbClr val="FFFF00"/>
                </a:highlight>
                <a:latin typeface="Times New Roman" panose="02020603050405020304" pitchFamily="18" charset="0"/>
                <a:cs typeface="Times New Roman" panose="02020603050405020304" pitchFamily="18" charset="0"/>
              </a:rPr>
              <a:t>Argyropoulos</a:t>
            </a:r>
            <a:r>
              <a:rPr lang="en-US" altLang="en-US" sz="2000" dirty="0">
                <a:highlight>
                  <a:srgbClr val="FFFF00"/>
                </a:highlight>
                <a:latin typeface="Times New Roman" panose="02020603050405020304" pitchFamily="18" charset="0"/>
                <a:cs typeface="Times New Roman" panose="02020603050405020304" pitchFamily="18" charset="0"/>
              </a:rPr>
              <a:t>, M. Schubert, E. Schubert, Laura Wang)</a:t>
            </a:r>
          </a:p>
        </p:txBody>
      </p:sp>
      <p:sp>
        <p:nvSpPr>
          <p:cNvPr id="23" name="TextBox 22">
            <a:extLst>
              <a:ext uri="{FF2B5EF4-FFF2-40B4-BE49-F238E27FC236}">
                <a16:creationId xmlns:a16="http://schemas.microsoft.com/office/drawing/2014/main" id="{F8F6FD43-EBCE-4935-A25E-CD3CAA1926C9}"/>
              </a:ext>
            </a:extLst>
          </p:cNvPr>
          <p:cNvSpPr txBox="1">
            <a:spLocks noChangeArrowheads="1"/>
          </p:cNvSpPr>
          <p:nvPr/>
        </p:nvSpPr>
        <p:spPr bwMode="auto">
          <a:xfrm>
            <a:off x="1426798" y="687586"/>
            <a:ext cx="14372713" cy="707886"/>
          </a:xfrm>
          <a:prstGeom prst="rect">
            <a:avLst/>
          </a:prstGeom>
          <a:solidFill>
            <a:schemeClr val="lt1"/>
          </a:solidFill>
          <a:ln w="9525">
            <a:noFill/>
            <a:miter lim="800000"/>
            <a:headEnd/>
            <a:tailEnd/>
          </a:ln>
        </p:spPr>
        <p:txBody>
          <a:bodyPr wrap="square">
            <a:spAutoFit/>
          </a:bodyPr>
          <a:lstStyle/>
          <a:p>
            <a:pPr algn="ctr"/>
            <a:r>
              <a:rPr lang="en-US" altLang="en-US" sz="2000" b="1" dirty="0">
                <a:highlight>
                  <a:srgbClr val="FFFF00"/>
                </a:highlight>
                <a:latin typeface="Times New Roman" panose="02020603050405020304" pitchFamily="18" charset="0"/>
                <a:cs typeface="Times New Roman" panose="02020603050405020304" pitchFamily="18" charset="0"/>
              </a:rPr>
              <a:t>Nanoscale mapping of spin textures and magnon modes in quantum materials</a:t>
            </a:r>
            <a:r>
              <a:rPr lang="en-US" altLang="en-US" sz="2000" dirty="0">
                <a:highlight>
                  <a:srgbClr val="FFFF00"/>
                </a:highlight>
                <a:latin typeface="Times New Roman" panose="02020603050405020304" pitchFamily="18" charset="0"/>
                <a:cs typeface="Times New Roman" panose="02020603050405020304" pitchFamily="18" charset="0"/>
              </a:rPr>
              <a:t>: </a:t>
            </a:r>
            <a:r>
              <a:rPr lang="en-US" altLang="en-US" sz="2000" b="1" dirty="0">
                <a:solidFill>
                  <a:srgbClr val="FF0000"/>
                </a:solidFill>
                <a:highlight>
                  <a:srgbClr val="FFFF00"/>
                </a:highlight>
                <a:latin typeface="Times New Roman" panose="02020603050405020304" pitchFamily="18" charset="0"/>
                <a:cs typeface="Times New Roman" panose="02020603050405020304" pitchFamily="18" charset="0"/>
              </a:rPr>
              <a:t>Physics:</a:t>
            </a:r>
            <a:r>
              <a:rPr lang="en-US" altLang="en-US" sz="2000" dirty="0">
                <a:highlight>
                  <a:srgbClr val="FFFF00"/>
                </a:highlight>
                <a:latin typeface="Times New Roman" panose="02020603050405020304" pitchFamily="18" charset="0"/>
                <a:cs typeface="Times New Roman" panose="02020603050405020304" pitchFamily="18" charset="0"/>
              </a:rPr>
              <a:t> </a:t>
            </a:r>
            <a:r>
              <a:rPr lang="en-US" altLang="en-US" sz="2000" dirty="0" err="1">
                <a:highlight>
                  <a:srgbClr val="FFFF00"/>
                </a:highlight>
                <a:latin typeface="Times New Roman" panose="02020603050405020304" pitchFamily="18" charset="0"/>
                <a:cs typeface="Times New Roman" panose="02020603050405020304" pitchFamily="18" charset="0"/>
              </a:rPr>
              <a:t>Binek</a:t>
            </a:r>
            <a:r>
              <a:rPr lang="en-US" altLang="en-US" sz="2000" dirty="0">
                <a:highlight>
                  <a:srgbClr val="FFFF00"/>
                </a:highlight>
                <a:latin typeface="Times New Roman" panose="02020603050405020304" pitchFamily="18" charset="0"/>
                <a:cs typeface="Times New Roman" panose="02020603050405020304" pitchFamily="18" charset="0"/>
              </a:rPr>
              <a:t> (Cr</a:t>
            </a:r>
            <a:r>
              <a:rPr lang="en-US" altLang="en-US" sz="2000" baseline="-25000" dirty="0">
                <a:highlight>
                  <a:srgbClr val="FFFF00"/>
                </a:highlight>
                <a:latin typeface="Times New Roman" panose="02020603050405020304" pitchFamily="18" charset="0"/>
                <a:cs typeface="Times New Roman" panose="02020603050405020304" pitchFamily="18" charset="0"/>
              </a:rPr>
              <a:t>2</a:t>
            </a:r>
            <a:r>
              <a:rPr lang="en-US" altLang="en-US" sz="2000" dirty="0">
                <a:highlight>
                  <a:srgbClr val="FFFF00"/>
                </a:highlight>
                <a:latin typeface="Times New Roman" panose="02020603050405020304" pitchFamily="18" charset="0"/>
                <a:cs typeface="Times New Roman" panose="02020603050405020304" pitchFamily="18" charset="0"/>
              </a:rPr>
              <a:t>O</a:t>
            </a:r>
            <a:r>
              <a:rPr lang="en-US" altLang="en-US" sz="2000" baseline="-25000" dirty="0">
                <a:highlight>
                  <a:srgbClr val="FFFF00"/>
                </a:highlight>
                <a:latin typeface="Times New Roman" panose="02020603050405020304" pitchFamily="18" charset="0"/>
                <a:cs typeface="Times New Roman" panose="02020603050405020304" pitchFamily="18" charset="0"/>
              </a:rPr>
              <a:t>3</a:t>
            </a:r>
            <a:r>
              <a:rPr lang="en-US" altLang="en-US" sz="2000" dirty="0">
                <a:highlight>
                  <a:srgbClr val="FFFF00"/>
                </a:highlight>
                <a:latin typeface="Times New Roman" panose="02020603050405020304" pitchFamily="18" charset="0"/>
                <a:cs typeface="Times New Roman" panose="02020603050405020304" pitchFamily="18" charset="0"/>
              </a:rPr>
              <a:t>), Hong (NCO), Xu (</a:t>
            </a:r>
            <a:r>
              <a:rPr lang="en-US" altLang="en-US" sz="2000" dirty="0" err="1">
                <a:highlight>
                  <a:srgbClr val="FFFF00"/>
                </a:highlight>
                <a:latin typeface="Times New Roman" panose="02020603050405020304" pitchFamily="18" charset="0"/>
                <a:cs typeface="Times New Roman" panose="02020603050405020304" pitchFamily="18" charset="0"/>
              </a:rPr>
              <a:t>TmIG</a:t>
            </a:r>
            <a:r>
              <a:rPr lang="en-US" altLang="en-US" sz="2000" dirty="0">
                <a:highlight>
                  <a:srgbClr val="FFFF00"/>
                </a:highlight>
                <a:latin typeface="Times New Roman" panose="02020603050405020304" pitchFamily="18" charset="0"/>
                <a:cs typeface="Times New Roman" panose="02020603050405020304" pitchFamily="18" charset="0"/>
              </a:rPr>
              <a:t>), </a:t>
            </a:r>
            <a:r>
              <a:rPr lang="en-US" altLang="en-US" sz="2000" dirty="0" err="1">
                <a:highlight>
                  <a:srgbClr val="FFFF00"/>
                </a:highlight>
                <a:latin typeface="Times New Roman" panose="02020603050405020304" pitchFamily="18" charset="0"/>
                <a:cs typeface="Times New Roman" panose="02020603050405020304" pitchFamily="18" charset="0"/>
              </a:rPr>
              <a:t>Kovalev</a:t>
            </a:r>
            <a:r>
              <a:rPr lang="en-US" altLang="en-US" sz="2000" dirty="0">
                <a:highlight>
                  <a:srgbClr val="FFFF00"/>
                </a:highlight>
                <a:latin typeface="Times New Roman" panose="02020603050405020304" pitchFamily="18" charset="0"/>
                <a:cs typeface="Times New Roman" panose="02020603050405020304" pitchFamily="18" charset="0"/>
              </a:rPr>
              <a:t> (magnon modeling), </a:t>
            </a:r>
            <a:r>
              <a:rPr lang="en-US" altLang="en-US" sz="2000" dirty="0" err="1">
                <a:highlight>
                  <a:srgbClr val="FFFF00"/>
                </a:highlight>
                <a:latin typeface="Times New Roman" panose="02020603050405020304" pitchFamily="18" charset="0"/>
                <a:cs typeface="Times New Roman" panose="02020603050405020304" pitchFamily="18" charset="0"/>
              </a:rPr>
              <a:t>Skomski</a:t>
            </a:r>
            <a:r>
              <a:rPr lang="en-US" altLang="en-US" sz="2000" dirty="0">
                <a:highlight>
                  <a:srgbClr val="FFFF00"/>
                </a:highlight>
                <a:latin typeface="Times New Roman" panose="02020603050405020304" pitchFamily="18" charset="0"/>
                <a:cs typeface="Times New Roman" panose="02020603050405020304" pitchFamily="18" charset="0"/>
              </a:rPr>
              <a:t> (Entanglement enhanced quantum sensing), </a:t>
            </a:r>
            <a:r>
              <a:rPr lang="en-US" altLang="en-US" sz="2000" dirty="0" err="1">
                <a:highlight>
                  <a:srgbClr val="FFFF00"/>
                </a:highlight>
                <a:latin typeface="Times New Roman" panose="02020603050405020304" pitchFamily="18" charset="0"/>
                <a:cs typeface="Times New Roman" panose="02020603050405020304" pitchFamily="18" charset="0"/>
              </a:rPr>
              <a:t>Sellmyer</a:t>
            </a:r>
            <a:r>
              <a:rPr lang="en-US" altLang="en-US" sz="2000" dirty="0">
                <a:highlight>
                  <a:srgbClr val="FFFF00"/>
                </a:highlight>
                <a:latin typeface="Times New Roman" panose="02020603050405020304" pitchFamily="18" charset="0"/>
                <a:cs typeface="Times New Roman" panose="02020603050405020304" pitchFamily="18" charset="0"/>
              </a:rPr>
              <a:t> (new rare-earth qubit system)</a:t>
            </a:r>
          </a:p>
        </p:txBody>
      </p:sp>
      <p:pic>
        <p:nvPicPr>
          <p:cNvPr id="5122" name="Picture 2">
            <a:extLst>
              <a:ext uri="{FF2B5EF4-FFF2-40B4-BE49-F238E27FC236}">
                <a16:creationId xmlns:a16="http://schemas.microsoft.com/office/drawing/2014/main" id="{4A945CAA-85B0-4C0D-8618-5698D65379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9582" y="4884390"/>
            <a:ext cx="2729318" cy="272931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EFA5A397-FD0E-4993-960D-ABA5DCEE1C93}"/>
              </a:ext>
            </a:extLst>
          </p:cNvPr>
          <p:cNvSpPr txBox="1">
            <a:spLocks noChangeArrowheads="1"/>
          </p:cNvSpPr>
          <p:nvPr/>
        </p:nvSpPr>
        <p:spPr bwMode="auto">
          <a:xfrm>
            <a:off x="5830798" y="7943965"/>
            <a:ext cx="6183402" cy="400110"/>
          </a:xfrm>
          <a:prstGeom prst="rect">
            <a:avLst/>
          </a:prstGeom>
          <a:noFill/>
          <a:ln w="9525">
            <a:noFill/>
            <a:miter lim="800000"/>
            <a:headEnd/>
            <a:tailEnd/>
          </a:ln>
        </p:spPr>
        <p:txBody>
          <a:bodyPr wrap="square">
            <a:spAutoFit/>
          </a:bodyPr>
          <a:lstStyle/>
          <a:p>
            <a:pPr algn="ctr"/>
            <a:r>
              <a:rPr lang="en-US" altLang="en-US" sz="2000" b="1" dirty="0">
                <a:solidFill>
                  <a:srgbClr val="00B050"/>
                </a:solidFill>
                <a:latin typeface="Times New Roman" panose="02020603050405020304" pitchFamily="18" charset="0"/>
                <a:cs typeface="Times New Roman" panose="02020603050405020304" pitchFamily="18" charset="0"/>
              </a:rPr>
              <a:t>Diamond mapping of Fe content in cytochrome C</a:t>
            </a:r>
          </a:p>
        </p:txBody>
      </p:sp>
      <p:pic>
        <p:nvPicPr>
          <p:cNvPr id="25" name="Picture 24">
            <a:extLst>
              <a:ext uri="{FF2B5EF4-FFF2-40B4-BE49-F238E27FC236}">
                <a16:creationId xmlns:a16="http://schemas.microsoft.com/office/drawing/2014/main" id="{411C38B9-8682-4993-A027-3DECF560E538}"/>
              </a:ext>
            </a:extLst>
          </p:cNvPr>
          <p:cNvPicPr>
            <a:picLocks noChangeAspect="1"/>
          </p:cNvPicPr>
          <p:nvPr/>
        </p:nvPicPr>
        <p:blipFill>
          <a:blip r:embed="rId6"/>
          <a:stretch>
            <a:fillRect/>
          </a:stretch>
        </p:blipFill>
        <p:spPr>
          <a:xfrm>
            <a:off x="6165745" y="4885575"/>
            <a:ext cx="3596894" cy="3153894"/>
          </a:xfrm>
          <a:prstGeom prst="rect">
            <a:avLst/>
          </a:prstGeom>
        </p:spPr>
      </p:pic>
      <p:sp>
        <p:nvSpPr>
          <p:cNvPr id="27" name="TextBox 26">
            <a:extLst>
              <a:ext uri="{FF2B5EF4-FFF2-40B4-BE49-F238E27FC236}">
                <a16:creationId xmlns:a16="http://schemas.microsoft.com/office/drawing/2014/main" id="{5F301193-1C24-4FCF-8C13-37AB11D21D4A}"/>
              </a:ext>
            </a:extLst>
          </p:cNvPr>
          <p:cNvSpPr txBox="1">
            <a:spLocks noChangeArrowheads="1"/>
          </p:cNvSpPr>
          <p:nvPr/>
        </p:nvSpPr>
        <p:spPr bwMode="auto">
          <a:xfrm>
            <a:off x="1426798" y="7746881"/>
            <a:ext cx="5057670" cy="1323439"/>
          </a:xfrm>
          <a:prstGeom prst="rect">
            <a:avLst/>
          </a:prstGeom>
          <a:noFill/>
          <a:ln w="9525">
            <a:noFill/>
            <a:miter lim="800000"/>
            <a:headEnd/>
            <a:tailEnd/>
          </a:ln>
        </p:spPr>
        <p:txBody>
          <a:bodyPr wrap="square">
            <a:spAutoFit/>
          </a:bodyPr>
          <a:lstStyle/>
          <a:p>
            <a:pPr algn="ctr"/>
            <a:r>
              <a:rPr lang="en-US" altLang="en-US" sz="2000" b="1" dirty="0">
                <a:latin typeface="Times New Roman" panose="02020603050405020304" pitchFamily="18" charset="0"/>
                <a:cs typeface="Times New Roman" panose="02020603050405020304" pitchFamily="18" charset="0"/>
              </a:rPr>
              <a:t>cytochrome C:</a:t>
            </a:r>
          </a:p>
          <a:p>
            <a:pPr algn="ctr"/>
            <a:r>
              <a:rPr lang="en-US" altLang="en-US" sz="2000" dirty="0">
                <a:latin typeface="Times New Roman" panose="02020603050405020304" pitchFamily="18" charset="0"/>
                <a:cs typeface="Times New Roman" panose="02020603050405020304" pitchFamily="18" charset="0"/>
              </a:rPr>
              <a:t>one of the mitochondrial proteins that is released into the cytosol when the cell is activated by an apoptotic stimulus</a:t>
            </a:r>
          </a:p>
        </p:txBody>
      </p:sp>
      <p:pic>
        <p:nvPicPr>
          <p:cNvPr id="28" name="Google Shape;99;p20">
            <a:extLst>
              <a:ext uri="{FF2B5EF4-FFF2-40B4-BE49-F238E27FC236}">
                <a16:creationId xmlns:a16="http://schemas.microsoft.com/office/drawing/2014/main" id="{6691FAED-BB9C-427E-B17A-F8ECB4D8F13C}"/>
              </a:ext>
            </a:extLst>
          </p:cNvPr>
          <p:cNvPicPr preferRelativeResize="0"/>
          <p:nvPr/>
        </p:nvPicPr>
        <p:blipFill>
          <a:blip r:embed="rId7">
            <a:alphaModFix/>
          </a:blip>
          <a:stretch>
            <a:fillRect/>
          </a:stretch>
        </p:blipFill>
        <p:spPr>
          <a:xfrm>
            <a:off x="9599172" y="5047417"/>
            <a:ext cx="5175553" cy="2347020"/>
          </a:xfrm>
          <a:prstGeom prst="rect">
            <a:avLst/>
          </a:prstGeom>
          <a:noFill/>
          <a:ln>
            <a:noFill/>
          </a:ln>
        </p:spPr>
      </p:pic>
      <p:sp>
        <p:nvSpPr>
          <p:cNvPr id="29" name="TextBox 28">
            <a:extLst>
              <a:ext uri="{FF2B5EF4-FFF2-40B4-BE49-F238E27FC236}">
                <a16:creationId xmlns:a16="http://schemas.microsoft.com/office/drawing/2014/main" id="{F7B855C4-FE42-40F4-90FC-10CBEE773B1F}"/>
              </a:ext>
            </a:extLst>
          </p:cNvPr>
          <p:cNvSpPr txBox="1"/>
          <p:nvPr/>
        </p:nvSpPr>
        <p:spPr>
          <a:xfrm>
            <a:off x="10759484" y="7368918"/>
            <a:ext cx="3455685" cy="338554"/>
          </a:xfrm>
          <a:prstGeom prst="rect">
            <a:avLst/>
          </a:prstGeom>
          <a:noFill/>
        </p:spPr>
        <p:txBody>
          <a:bodyPr wrap="square" rtlCol="0">
            <a:spAutoFit/>
          </a:bodyPr>
          <a:lstStyle/>
          <a:p>
            <a:r>
              <a:rPr lang="en-US" sz="1600" dirty="0">
                <a:solidFill>
                  <a:srgbClr val="0000FF"/>
                </a:solidFill>
              </a:rPr>
              <a:t>4:1607 | DOI: 10.1038/ncomms2588</a:t>
            </a:r>
          </a:p>
        </p:txBody>
      </p:sp>
    </p:spTree>
    <p:extLst>
      <p:ext uri="{BB962C8B-B14F-4D97-AF65-F5344CB8AC3E}">
        <p14:creationId xmlns:p14="http://schemas.microsoft.com/office/powerpoint/2010/main" val="327584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4" grpId="0"/>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diamond">
            <a:extLst>
              <a:ext uri="{FF2B5EF4-FFF2-40B4-BE49-F238E27FC236}">
                <a16:creationId xmlns:a16="http://schemas.microsoft.com/office/drawing/2014/main" id="{3250543C-6159-4D1C-ABF6-1108BF15B2BB}"/>
              </a:ext>
            </a:extLst>
          </p:cNvPr>
          <p:cNvPicPr>
            <a:picLocks noChangeAspect="1" noChangeArrowheads="1"/>
          </p:cNvPicPr>
          <p:nvPr/>
        </p:nvPicPr>
        <p:blipFill>
          <a:blip r:embed="rId2"/>
          <a:srcRect/>
          <a:stretch>
            <a:fillRect/>
          </a:stretch>
        </p:blipFill>
        <p:spPr bwMode="auto">
          <a:xfrm>
            <a:off x="5167753" y="3666310"/>
            <a:ext cx="5750071" cy="3242093"/>
          </a:xfrm>
          <a:prstGeom prst="rect">
            <a:avLst/>
          </a:prstGeom>
          <a:noFill/>
          <a:ln w="9525">
            <a:noFill/>
            <a:miter lim="800000"/>
            <a:headEnd/>
            <a:tailEnd/>
          </a:ln>
        </p:spPr>
      </p:pic>
      <p:pic>
        <p:nvPicPr>
          <p:cNvPr id="7" name="Picture 6">
            <a:extLst>
              <a:ext uri="{FF2B5EF4-FFF2-40B4-BE49-F238E27FC236}">
                <a16:creationId xmlns:a16="http://schemas.microsoft.com/office/drawing/2014/main" id="{5B495E28-8931-42A6-A4F1-5CAC2744828F}"/>
              </a:ext>
            </a:extLst>
          </p:cNvPr>
          <p:cNvPicPr>
            <a:picLocks noChangeAspect="1"/>
          </p:cNvPicPr>
          <p:nvPr/>
        </p:nvPicPr>
        <p:blipFill>
          <a:blip r:embed="rId3"/>
          <a:stretch>
            <a:fillRect/>
          </a:stretch>
        </p:blipFill>
        <p:spPr>
          <a:xfrm>
            <a:off x="12373582" y="691945"/>
            <a:ext cx="2947113" cy="2923153"/>
          </a:xfrm>
          <a:prstGeom prst="rect">
            <a:avLst/>
          </a:prstGeom>
        </p:spPr>
      </p:pic>
      <p:pic>
        <p:nvPicPr>
          <p:cNvPr id="9" name="Picture 8">
            <a:extLst>
              <a:ext uri="{FF2B5EF4-FFF2-40B4-BE49-F238E27FC236}">
                <a16:creationId xmlns:a16="http://schemas.microsoft.com/office/drawing/2014/main" id="{9742F1CD-747C-445C-A656-C83122A93FC6}"/>
              </a:ext>
            </a:extLst>
          </p:cNvPr>
          <p:cNvPicPr>
            <a:picLocks noChangeAspect="1"/>
          </p:cNvPicPr>
          <p:nvPr/>
        </p:nvPicPr>
        <p:blipFill>
          <a:blip r:embed="rId4"/>
          <a:stretch>
            <a:fillRect/>
          </a:stretch>
        </p:blipFill>
        <p:spPr>
          <a:xfrm>
            <a:off x="1327116" y="533693"/>
            <a:ext cx="3023642" cy="3011644"/>
          </a:xfrm>
          <a:prstGeom prst="rect">
            <a:avLst/>
          </a:prstGeom>
        </p:spPr>
      </p:pic>
      <p:grpSp>
        <p:nvGrpSpPr>
          <p:cNvPr id="13" name="Group 20">
            <a:extLst>
              <a:ext uri="{FF2B5EF4-FFF2-40B4-BE49-F238E27FC236}">
                <a16:creationId xmlns:a16="http://schemas.microsoft.com/office/drawing/2014/main" id="{517CBDD6-9E23-4E03-B239-900A63A3F606}"/>
              </a:ext>
            </a:extLst>
          </p:cNvPr>
          <p:cNvGrpSpPr>
            <a:grpSpLocks/>
          </p:cNvGrpSpPr>
          <p:nvPr/>
        </p:nvGrpSpPr>
        <p:grpSpPr bwMode="auto">
          <a:xfrm>
            <a:off x="1827811" y="3420412"/>
            <a:ext cx="4199465" cy="5663429"/>
            <a:chOff x="3470" y="531"/>
            <a:chExt cx="2223" cy="3069"/>
          </a:xfrm>
        </p:grpSpPr>
        <p:pic>
          <p:nvPicPr>
            <p:cNvPr id="14" name="Picture 283">
              <a:extLst>
                <a:ext uri="{FF2B5EF4-FFF2-40B4-BE49-F238E27FC236}">
                  <a16:creationId xmlns:a16="http://schemas.microsoft.com/office/drawing/2014/main" id="{E5A714B7-D492-4849-A19D-F960C19CB3E7}"/>
                </a:ext>
              </a:extLst>
            </p:cNvPr>
            <p:cNvPicPr>
              <a:picLocks noChangeAspect="1" noChangeArrowheads="1"/>
            </p:cNvPicPr>
            <p:nvPr/>
          </p:nvPicPr>
          <p:blipFill>
            <a:blip r:embed="rId5"/>
            <a:srcRect l="2066"/>
            <a:stretch>
              <a:fillRect/>
            </a:stretch>
          </p:blipFill>
          <p:spPr bwMode="auto">
            <a:xfrm>
              <a:off x="3879" y="780"/>
              <a:ext cx="1814" cy="2820"/>
            </a:xfrm>
            <a:prstGeom prst="rect">
              <a:avLst/>
            </a:prstGeom>
            <a:noFill/>
            <a:ln w="9525">
              <a:noFill/>
              <a:miter lim="800000"/>
              <a:headEnd/>
              <a:tailEnd/>
            </a:ln>
          </p:spPr>
        </p:pic>
        <p:sp>
          <p:nvSpPr>
            <p:cNvPr id="15" name="Shape 95">
              <a:extLst>
                <a:ext uri="{FF2B5EF4-FFF2-40B4-BE49-F238E27FC236}">
                  <a16:creationId xmlns:a16="http://schemas.microsoft.com/office/drawing/2014/main" id="{0572C47F-5F76-43D0-A145-F770965C36C2}"/>
                </a:ext>
              </a:extLst>
            </p:cNvPr>
            <p:cNvSpPr txBox="1">
              <a:spLocks noChangeArrowheads="1"/>
            </p:cNvSpPr>
            <p:nvPr/>
          </p:nvSpPr>
          <p:spPr bwMode="auto">
            <a:xfrm>
              <a:off x="3470" y="534"/>
              <a:ext cx="2064" cy="205"/>
            </a:xfrm>
            <a:prstGeom prst="rect">
              <a:avLst/>
            </a:prstGeom>
            <a:solidFill>
              <a:srgbClr val="FFFF00"/>
            </a:solidFill>
            <a:ln w="9525">
              <a:solidFill>
                <a:schemeClr val="bg1"/>
              </a:solidFill>
              <a:miter lim="800000"/>
              <a:headEnd/>
              <a:tailEnd/>
            </a:ln>
          </p:spPr>
          <p:txBody>
            <a:bodyPr lIns="82283" tIns="41130" rIns="82283" bIns="41130"/>
            <a:lstStyle/>
            <a:p>
              <a:pPr marL="204788" indent="-204788" algn="ctr">
                <a:buClr>
                  <a:srgbClr val="333399"/>
                </a:buClr>
                <a:buSzPct val="25000"/>
              </a:pPr>
              <a:r>
                <a:rPr lang="en-US" sz="2400" dirty="0"/>
                <a:t>Quantum Microfluidic NMR</a:t>
              </a:r>
            </a:p>
          </p:txBody>
        </p:sp>
        <p:sp>
          <p:nvSpPr>
            <p:cNvPr id="16" name="Rectangle 15">
              <a:extLst>
                <a:ext uri="{FF2B5EF4-FFF2-40B4-BE49-F238E27FC236}">
                  <a16:creationId xmlns:a16="http://schemas.microsoft.com/office/drawing/2014/main" id="{0239E3E3-5337-4A33-A875-B35DD397B9E2}"/>
                </a:ext>
              </a:extLst>
            </p:cNvPr>
            <p:cNvSpPr/>
            <p:nvPr/>
          </p:nvSpPr>
          <p:spPr>
            <a:xfrm>
              <a:off x="5328" y="743"/>
              <a:ext cx="111" cy="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000"/>
            </a:p>
          </p:txBody>
        </p:sp>
        <p:sp>
          <p:nvSpPr>
            <p:cNvPr id="17" name="TextBox 1">
              <a:extLst>
                <a:ext uri="{FF2B5EF4-FFF2-40B4-BE49-F238E27FC236}">
                  <a16:creationId xmlns:a16="http://schemas.microsoft.com/office/drawing/2014/main" id="{48CC789B-27F4-44C4-A9BA-A3DA24FD26B8}"/>
                </a:ext>
              </a:extLst>
            </p:cNvPr>
            <p:cNvSpPr txBox="1">
              <a:spLocks noChangeArrowheads="1"/>
            </p:cNvSpPr>
            <p:nvPr/>
          </p:nvSpPr>
          <p:spPr bwMode="auto">
            <a:xfrm rot="16200000">
              <a:off x="5107" y="692"/>
              <a:ext cx="698" cy="375"/>
            </a:xfrm>
            <a:prstGeom prst="rect">
              <a:avLst/>
            </a:prstGeom>
            <a:noFill/>
            <a:ln w="9525">
              <a:noFill/>
              <a:miter lim="800000"/>
              <a:headEnd/>
              <a:tailEnd/>
            </a:ln>
          </p:spPr>
          <p:txBody>
            <a:bodyPr>
              <a:spAutoFit/>
            </a:bodyPr>
            <a:lstStyle/>
            <a:p>
              <a:r>
                <a:rPr lang="en-US" sz="2000" dirty="0">
                  <a:solidFill>
                    <a:schemeClr val="bg1"/>
                  </a:solidFill>
                </a:rPr>
                <a:t>NMR Signal</a:t>
              </a:r>
            </a:p>
          </p:txBody>
        </p:sp>
      </p:grpSp>
      <p:sp>
        <p:nvSpPr>
          <p:cNvPr id="20" name="Shape 95">
            <a:extLst>
              <a:ext uri="{FF2B5EF4-FFF2-40B4-BE49-F238E27FC236}">
                <a16:creationId xmlns:a16="http://schemas.microsoft.com/office/drawing/2014/main" id="{9979B803-0270-4E41-B041-DA58188D37E3}"/>
              </a:ext>
            </a:extLst>
          </p:cNvPr>
          <p:cNvSpPr txBox="1">
            <a:spLocks noChangeArrowheads="1"/>
          </p:cNvSpPr>
          <p:nvPr/>
        </p:nvSpPr>
        <p:spPr bwMode="auto">
          <a:xfrm>
            <a:off x="11558167" y="3626416"/>
            <a:ext cx="3340702" cy="514536"/>
          </a:xfrm>
          <a:prstGeom prst="rect">
            <a:avLst/>
          </a:prstGeom>
          <a:solidFill>
            <a:srgbClr val="FFFF00"/>
          </a:solidFill>
          <a:ln w="9525">
            <a:solidFill>
              <a:schemeClr val="bg1"/>
            </a:solidFill>
            <a:miter lim="800000"/>
            <a:headEnd/>
            <a:tailEnd/>
          </a:ln>
        </p:spPr>
        <p:txBody>
          <a:bodyPr lIns="82283" tIns="41130" rIns="82283" bIns="41130"/>
          <a:lstStyle/>
          <a:p>
            <a:pPr marL="204788" indent="-204788" algn="ctr">
              <a:buClr>
                <a:srgbClr val="333399"/>
              </a:buClr>
              <a:buSzPct val="25000"/>
            </a:pPr>
            <a:r>
              <a:rPr lang="en-US" sz="3000" dirty="0"/>
              <a:t>Quantum literacy</a:t>
            </a:r>
          </a:p>
        </p:txBody>
      </p:sp>
      <p:pic>
        <p:nvPicPr>
          <p:cNvPr id="6148" name="Picture 4" descr="Quantum literacy gets a boost at UDC&amp;#39;s Community College – US Black Engineer">
            <a:extLst>
              <a:ext uri="{FF2B5EF4-FFF2-40B4-BE49-F238E27FC236}">
                <a16:creationId xmlns:a16="http://schemas.microsoft.com/office/drawing/2014/main" id="{4DF8A2C8-DA5C-49ED-A3B3-D8DD868FA47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53436" y="4140952"/>
            <a:ext cx="2713917" cy="176228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ational Quantum Literacy Network (2021)">
            <a:extLst>
              <a:ext uri="{FF2B5EF4-FFF2-40B4-BE49-F238E27FC236}">
                <a16:creationId xmlns:a16="http://schemas.microsoft.com/office/drawing/2014/main" id="{731448B8-ADFE-4BBF-87B6-08CB8244C2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17824" y="5840268"/>
            <a:ext cx="3981045" cy="209325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45C333AF-5C22-4A3B-AD58-1AFD95F3835E}"/>
              </a:ext>
            </a:extLst>
          </p:cNvPr>
          <p:cNvSpPr/>
          <p:nvPr/>
        </p:nvSpPr>
        <p:spPr>
          <a:xfrm>
            <a:off x="2935958" y="0"/>
            <a:ext cx="10097318" cy="707886"/>
          </a:xfrm>
          <a:prstGeom prst="rect">
            <a:avLst/>
          </a:prstGeom>
        </p:spPr>
        <p:txBody>
          <a:bodyPr wrap="square">
            <a:spAutoFit/>
          </a:bodyPr>
          <a:lstStyle/>
          <a:p>
            <a:pPr algn="ctr">
              <a:defRPr/>
            </a:pPr>
            <a:r>
              <a:rPr lang="en-US" sz="4000" dirty="0">
                <a:solidFill>
                  <a:srgbClr val="FF0000"/>
                </a:solidFill>
                <a:latin typeface="Times New Roman" panose="02020603050405020304" pitchFamily="18" charset="0"/>
                <a:cs typeface="Times New Roman" panose="02020603050405020304" pitchFamily="18" charset="0"/>
              </a:rPr>
              <a:t>Link to other UNL’ grand challenges </a:t>
            </a:r>
          </a:p>
        </p:txBody>
      </p:sp>
      <p:sp>
        <p:nvSpPr>
          <p:cNvPr id="27" name="TextBox 26">
            <a:extLst>
              <a:ext uri="{FF2B5EF4-FFF2-40B4-BE49-F238E27FC236}">
                <a16:creationId xmlns:a16="http://schemas.microsoft.com/office/drawing/2014/main" id="{23DAA39E-9434-4A4D-9E21-90309B4092F2}"/>
              </a:ext>
            </a:extLst>
          </p:cNvPr>
          <p:cNvSpPr txBox="1"/>
          <p:nvPr/>
        </p:nvSpPr>
        <p:spPr>
          <a:xfrm>
            <a:off x="4604201" y="1057724"/>
            <a:ext cx="3023642" cy="1631216"/>
          </a:xfrm>
          <a:prstGeom prst="rect">
            <a:avLst/>
          </a:prstGeom>
          <a:noFill/>
        </p:spPr>
        <p:txBody>
          <a:bodyPr wrap="square">
            <a:spAutoFit/>
          </a:bodyPr>
          <a:lstStyle/>
          <a:p>
            <a:r>
              <a:rPr lang="en-US" sz="2000" b="1" dirty="0">
                <a:solidFill>
                  <a:srgbClr val="337D4A"/>
                </a:solidFill>
                <a:latin typeface="Times New Roman" panose="02020603050405020304" pitchFamily="18" charset="0"/>
                <a:cs typeface="Times New Roman" panose="02020603050405020304" pitchFamily="18" charset="0"/>
              </a:rPr>
              <a:t>Designing and deploying innovative methods, tools, and technologies for food and water inspection, genetics, etc.</a:t>
            </a:r>
          </a:p>
        </p:txBody>
      </p:sp>
      <p:sp>
        <p:nvSpPr>
          <p:cNvPr id="28" name="TextBox 27">
            <a:extLst>
              <a:ext uri="{FF2B5EF4-FFF2-40B4-BE49-F238E27FC236}">
                <a16:creationId xmlns:a16="http://schemas.microsoft.com/office/drawing/2014/main" id="{EF60BA3B-FD83-4275-A2D6-41FD193B4E9E}"/>
              </a:ext>
            </a:extLst>
          </p:cNvPr>
          <p:cNvSpPr txBox="1"/>
          <p:nvPr/>
        </p:nvSpPr>
        <p:spPr>
          <a:xfrm>
            <a:off x="8952133" y="845065"/>
            <a:ext cx="3340703" cy="2554545"/>
          </a:xfrm>
          <a:prstGeom prst="rect">
            <a:avLst/>
          </a:prstGeom>
          <a:noFill/>
        </p:spPr>
        <p:txBody>
          <a:bodyPr wrap="square">
            <a:spAutoFit/>
          </a:bodyPr>
          <a:lstStyle/>
          <a:p>
            <a:r>
              <a:rPr lang="en-US" sz="2000" b="1" dirty="0">
                <a:solidFill>
                  <a:schemeClr val="bg1">
                    <a:lumMod val="50000"/>
                  </a:schemeClr>
                </a:solidFill>
                <a:latin typeface="Times New Roman" panose="02020603050405020304" pitchFamily="18" charset="0"/>
                <a:cs typeface="Times New Roman" panose="02020603050405020304" pitchFamily="18" charset="0"/>
              </a:rPr>
              <a:t>Offer training, workshops, and funding on community-based research and collaborative learning practices to connect scholars, practitioners, community leaders in new quantum technologies</a:t>
            </a:r>
          </a:p>
        </p:txBody>
      </p:sp>
      <p:sp>
        <p:nvSpPr>
          <p:cNvPr id="29" name="Shape 95">
            <a:extLst>
              <a:ext uri="{FF2B5EF4-FFF2-40B4-BE49-F238E27FC236}">
                <a16:creationId xmlns:a16="http://schemas.microsoft.com/office/drawing/2014/main" id="{C8EBEAB3-A4F6-481D-AC03-5864D9BB0DEF}"/>
              </a:ext>
            </a:extLst>
          </p:cNvPr>
          <p:cNvSpPr txBox="1">
            <a:spLocks noChangeArrowheads="1"/>
          </p:cNvSpPr>
          <p:nvPr/>
        </p:nvSpPr>
        <p:spPr bwMode="auto">
          <a:xfrm>
            <a:off x="6156852" y="4162978"/>
            <a:ext cx="3340702" cy="1330898"/>
          </a:xfrm>
          <a:prstGeom prst="rect">
            <a:avLst/>
          </a:prstGeom>
          <a:noFill/>
          <a:ln w="9525">
            <a:solidFill>
              <a:schemeClr val="bg1"/>
            </a:solidFill>
            <a:miter lim="800000"/>
            <a:headEnd/>
            <a:tailEnd/>
          </a:ln>
        </p:spPr>
        <p:txBody>
          <a:bodyPr lIns="82283" tIns="41130" rIns="82283" bIns="41130"/>
          <a:lstStyle/>
          <a:p>
            <a:pPr marL="204788" indent="-204788" algn="ctr">
              <a:buClr>
                <a:srgbClr val="333399"/>
              </a:buClr>
              <a:buSzPct val="25000"/>
            </a:pPr>
            <a:r>
              <a:rPr lang="en-US" sz="3000" b="1" dirty="0">
                <a:solidFill>
                  <a:srgbClr val="FF0000"/>
                </a:solidFill>
                <a:latin typeface="Times New Roman" panose="02020603050405020304" pitchFamily="18" charset="0"/>
                <a:cs typeface="Times New Roman" panose="02020603050405020304" pitchFamily="18" charset="0"/>
              </a:rPr>
              <a:t>Quantum Technologies</a:t>
            </a:r>
          </a:p>
        </p:txBody>
      </p:sp>
      <p:sp>
        <p:nvSpPr>
          <p:cNvPr id="22" name="Arrow: Up 21">
            <a:extLst>
              <a:ext uri="{FF2B5EF4-FFF2-40B4-BE49-F238E27FC236}">
                <a16:creationId xmlns:a16="http://schemas.microsoft.com/office/drawing/2014/main" id="{EDD6C419-B1E7-4981-9E9C-AA47BEFCC7E7}"/>
              </a:ext>
            </a:extLst>
          </p:cNvPr>
          <p:cNvSpPr/>
          <p:nvPr/>
        </p:nvSpPr>
        <p:spPr>
          <a:xfrm rot="17995123">
            <a:off x="5770455" y="2480519"/>
            <a:ext cx="823595" cy="1631216"/>
          </a:xfrm>
          <a:prstGeom prst="upArrow">
            <a:avLst>
              <a:gd name="adj1" fmla="val 40001"/>
              <a:gd name="adj2" fmla="val 491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31" name="Arrow: Up 30">
            <a:extLst>
              <a:ext uri="{FF2B5EF4-FFF2-40B4-BE49-F238E27FC236}">
                <a16:creationId xmlns:a16="http://schemas.microsoft.com/office/drawing/2014/main" id="{A48EDDB0-BE5B-4D73-A90A-3CC9A7D27DAE}"/>
              </a:ext>
            </a:extLst>
          </p:cNvPr>
          <p:cNvSpPr/>
          <p:nvPr/>
        </p:nvSpPr>
        <p:spPr>
          <a:xfrm rot="14462821">
            <a:off x="6181368" y="5500433"/>
            <a:ext cx="823595" cy="1631216"/>
          </a:xfrm>
          <a:prstGeom prst="upArrow">
            <a:avLst>
              <a:gd name="adj1" fmla="val 40001"/>
              <a:gd name="adj2" fmla="val 491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32" name="Arrow: Up 31">
            <a:extLst>
              <a:ext uri="{FF2B5EF4-FFF2-40B4-BE49-F238E27FC236}">
                <a16:creationId xmlns:a16="http://schemas.microsoft.com/office/drawing/2014/main" id="{F1469B29-7AD1-4FAE-B591-45493990B4AA}"/>
              </a:ext>
            </a:extLst>
          </p:cNvPr>
          <p:cNvSpPr/>
          <p:nvPr/>
        </p:nvSpPr>
        <p:spPr>
          <a:xfrm rot="3057555">
            <a:off x="10390029" y="2948271"/>
            <a:ext cx="823595" cy="1631216"/>
          </a:xfrm>
          <a:prstGeom prst="upArrow">
            <a:avLst>
              <a:gd name="adj1" fmla="val 40001"/>
              <a:gd name="adj2" fmla="val 4916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33" name="Arrow: Up 32">
            <a:extLst>
              <a:ext uri="{FF2B5EF4-FFF2-40B4-BE49-F238E27FC236}">
                <a16:creationId xmlns:a16="http://schemas.microsoft.com/office/drawing/2014/main" id="{8552AE27-E110-4A57-8894-E3D5A7644A98}"/>
              </a:ext>
            </a:extLst>
          </p:cNvPr>
          <p:cNvSpPr/>
          <p:nvPr/>
        </p:nvSpPr>
        <p:spPr>
          <a:xfrm rot="6854920">
            <a:off x="9710130" y="5375921"/>
            <a:ext cx="823595" cy="1631216"/>
          </a:xfrm>
          <a:prstGeom prst="upArrow">
            <a:avLst>
              <a:gd name="adj1" fmla="val 40001"/>
              <a:gd name="adj2" fmla="val 49167"/>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Tree>
    <p:extLst>
      <p:ext uri="{BB962C8B-B14F-4D97-AF65-F5344CB8AC3E}">
        <p14:creationId xmlns:p14="http://schemas.microsoft.com/office/powerpoint/2010/main" val="188144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p:bldP spid="28" grpId="0"/>
      <p:bldP spid="22" grpId="0" animBg="1"/>
      <p:bldP spid="31" grpId="0" animBg="1"/>
      <p:bldP spid="32" grpId="0" animBg="1"/>
      <p:bldP spid="33" grpId="0" animBg="1"/>
    </p:bldLst>
  </p:timing>
</p:sld>
</file>

<file path=ppt/theme/theme1.xml><?xml version="1.0" encoding="utf-8"?>
<a:theme xmlns:a="http://schemas.openxmlformats.org/drawingml/2006/main" name="Grand Challen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itGlory-PPT-template" id="{25FF1998-5BA4-3346-9F04-C45D263CFD75}" vid="{CA984101-C6EB-4A46-A17E-53FE57953C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GritGlory-PPT-template-2</Template>
  <TotalTime>1891</TotalTime>
  <Words>758</Words>
  <Application>Microsoft Office PowerPoint</Application>
  <PresentationFormat>Custom</PresentationFormat>
  <Paragraphs>70</Paragraphs>
  <Slides>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Times New Roman</vt:lpstr>
      <vt:lpstr>Wingdings</vt:lpstr>
      <vt:lpstr>Grand Challenges</vt:lpstr>
      <vt:lpstr>Equation</vt:lpstr>
      <vt:lpstr>Quantum Sensing</vt:lpstr>
      <vt:lpstr>Quantum sensing</vt:lpstr>
      <vt:lpstr>Quantum sensing: Impact and connection to UNL’s Quantum science and engineering challenges</vt:lpstr>
      <vt:lpstr>PowerPoint Presentation</vt:lpstr>
      <vt:lpstr>PowerPoint Presentation</vt:lpstr>
      <vt:lpstr>PowerPoint Presentation</vt:lpstr>
      <vt:lpstr>PowerPoint Presentation</vt:lpstr>
      <vt:lpstr>PowerPoint Presentation</vt:lpstr>
    </vt:vector>
  </TitlesOfParts>
  <Company>University of Nebraska-Lincoln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 Fiddelke</dc:creator>
  <cp:lastModifiedBy>Abdelghani Laraoui</cp:lastModifiedBy>
  <cp:revision>67</cp:revision>
  <cp:lastPrinted>2021-10-18T23:36:03Z</cp:lastPrinted>
  <dcterms:created xsi:type="dcterms:W3CDTF">2018-09-25T20:37:23Z</dcterms:created>
  <dcterms:modified xsi:type="dcterms:W3CDTF">2021-10-19T09:33:49Z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2018-08-28T00:00:00Z</vt:filetime>
  </property>
  <property fmtid="{D5CDD505-2E9C-101B-9397-08002B2CF9AE}" pid="3" name="Creator">
    <vt:lpwstr>Adobe InDesign CC 13.0 (Macintosh)</vt:lpwstr>
  </property>
  <property fmtid="{D5CDD505-2E9C-101B-9397-08002B2CF9AE}" pid="4" name="LastSaved">
    <vt:filetime>2018-08-28T00:00:00Z</vt:filetime>
  </property>
</Properties>
</file>