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964"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74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21FB9E9-39F6-454E-A516-8D53DD4A94A1}" type="datetimeFigureOut">
              <a:rPr lang="en-US" smtClean="0"/>
              <a:t>10/16/2018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09D143-9D5C-424B-B85D-C4B3D688693B}" type="slidenum">
              <a:rPr lang="en-US" smtClean="0"/>
              <a:t>‹#›</a:t>
            </a:fld>
            <a:endParaRPr lang="en-US"/>
          </a:p>
        </p:txBody>
      </p:sp>
    </p:spTree>
    <p:extLst>
      <p:ext uri="{BB962C8B-B14F-4D97-AF65-F5344CB8AC3E}">
        <p14:creationId xmlns:p14="http://schemas.microsoft.com/office/powerpoint/2010/main" val="11682597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360875"/>
            <a:ext cx="7162800" cy="549275"/>
          </a:xfrm>
        </p:spPr>
        <p:txBody>
          <a:bodyPr>
            <a:normAutofit/>
          </a:bodyPr>
          <a:lstStyle>
            <a:lvl1pPr>
              <a:defRPr sz="2000"/>
            </a:lvl1pPr>
          </a:lstStyle>
          <a:p>
            <a:r>
              <a:rPr lang="en-US" dirty="0"/>
              <a:t>Click to edit Master title style</a:t>
            </a:r>
          </a:p>
        </p:txBody>
      </p:sp>
      <p:cxnSp>
        <p:nvCxnSpPr>
          <p:cNvPr id="8" name="Straight Connector 7"/>
          <p:cNvCxnSpPr/>
          <p:nvPr userDrawn="1"/>
        </p:nvCxnSpPr>
        <p:spPr>
          <a:xfrm>
            <a:off x="-8766" y="990600"/>
            <a:ext cx="91440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flipH="1" flipV="1">
            <a:off x="4563234" y="1141652"/>
            <a:ext cx="8766" cy="4954348"/>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293084" y="3657600"/>
            <a:ext cx="8540301" cy="0"/>
          </a:xfrm>
          <a:prstGeom prst="line">
            <a:avLst/>
          </a:prstGeom>
          <a:ln>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1026" name="Picture 2" descr="C:\Users\jbrehm2\Desktop\unl log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4800" y="228600"/>
            <a:ext cx="612775" cy="549275"/>
          </a:xfrm>
          <a:prstGeom prst="rect">
            <a:avLst/>
          </a:prstGeom>
          <a:noFill/>
          <a:extLst>
            <a:ext uri="{909E8E84-426E-40DD-AFC4-6F175D3DCCD1}">
              <a14:hiddenFill xmlns:a14="http://schemas.microsoft.com/office/drawing/2010/main">
                <a:solidFill>
                  <a:srgbClr val="FFFFFF"/>
                </a:solidFill>
              </a14:hiddenFill>
            </a:ext>
          </a:extLst>
        </p:spPr>
      </p:pic>
      <p:sp>
        <p:nvSpPr>
          <p:cNvPr id="19" name="Footer Placeholder 4"/>
          <p:cNvSpPr txBox="1">
            <a:spLocks/>
          </p:cNvSpPr>
          <p:nvPr userDrawn="1"/>
        </p:nvSpPr>
        <p:spPr>
          <a:xfrm>
            <a:off x="-8766" y="6629401"/>
            <a:ext cx="9144000" cy="152399"/>
          </a:xfrm>
          <a:prstGeom prst="rect">
            <a:avLst/>
          </a:prstGeom>
        </p:spPr>
        <p:txBody>
          <a:bodyPr vert="horz" lIns="91440" tIns="45720" rIns="91440" bIns="45720" rtlCol="0" anchor="ctr"/>
          <a:lstStyle>
            <a:defPPr>
              <a:defRPr lang="en-US"/>
            </a:defPPr>
            <a:lvl1pPr marL="0" algn="ctr" defTabSz="914400" rtl="0" eaLnBrk="1" latinLnBrk="0" hangingPunct="1">
              <a:defRPr sz="1200" u="none" kern="1200">
                <a:solidFill>
                  <a:schemeClr val="tx1">
                    <a:lumMod val="65000"/>
                    <a:lumOff val="3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700" u="none" kern="1200" dirty="0">
                <a:solidFill>
                  <a:schemeClr val="tx1">
                    <a:lumMod val="65000"/>
                    <a:lumOff val="35000"/>
                  </a:schemeClr>
                </a:solidFill>
                <a:effectLst/>
                <a:latin typeface="+mn-lt"/>
                <a:ea typeface="+mn-ea"/>
                <a:cs typeface="+mn-cs"/>
              </a:rPr>
              <a:t>The University of Nebraska–Lincoln is an equal opportunity educator and employer.</a:t>
            </a:r>
          </a:p>
        </p:txBody>
      </p:sp>
      <p:sp>
        <p:nvSpPr>
          <p:cNvPr id="20" name="Rectangle 19"/>
          <p:cNvSpPr/>
          <p:nvPr userDrawn="1"/>
        </p:nvSpPr>
        <p:spPr>
          <a:xfrm>
            <a:off x="304800" y="0"/>
            <a:ext cx="838200" cy="1141652"/>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C:\Users\jbrehm2\Desktop\unl logo\logo.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6290883"/>
            <a:ext cx="914400" cy="373940"/>
          </a:xfrm>
          <a:prstGeom prst="rect">
            <a:avLst/>
          </a:prstGeom>
          <a:noFill/>
          <a:extLst>
            <a:ext uri="{909E8E84-426E-40DD-AFC4-6F175D3DCCD1}">
              <a14:hiddenFill xmlns:a14="http://schemas.microsoft.com/office/drawing/2010/main">
                <a:solidFill>
                  <a:srgbClr val="FFFFFF"/>
                </a:solidFill>
              </a14:hiddenFill>
            </a:ext>
          </a:extLst>
        </p:spPr>
      </p:pic>
      <p:sp>
        <p:nvSpPr>
          <p:cNvPr id="25" name="Rectangle 6"/>
          <p:cNvSpPr>
            <a:spLocks noChangeArrowheads="1"/>
          </p:cNvSpPr>
          <p:nvPr userDrawn="1"/>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 name="Picture 3" descr="A picture containing clipart&#10;&#10;Description generated with high confidence">
            <a:extLst>
              <a:ext uri="{FF2B5EF4-FFF2-40B4-BE49-F238E27FC236}">
                <a16:creationId xmlns:a16="http://schemas.microsoft.com/office/drawing/2014/main" id="{E40D0014-DA07-4689-99CD-B39D8264AD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2938" y="381001"/>
            <a:ext cx="653862" cy="609599"/>
          </a:xfrm>
          <a:prstGeom prst="rect">
            <a:avLst/>
          </a:prstGeom>
        </p:spPr>
      </p:pic>
    </p:spTree>
    <p:extLst>
      <p:ext uri="{BB962C8B-B14F-4D97-AF65-F5344CB8AC3E}">
        <p14:creationId xmlns:p14="http://schemas.microsoft.com/office/powerpoint/2010/main" val="2211469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5D5C2C-38CC-4ABA-92A0-BB5850EDABC4}" type="datetimeFigureOut">
              <a:rPr lang="en-US" smtClean="0"/>
              <a:t>10/16/2018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58737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5D5C2C-38CC-4ABA-92A0-BB5850EDABC4}" type="datetimeFigureOut">
              <a:rPr lang="en-US" smtClean="0"/>
              <a:t>10/16/2018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216652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5D5C2C-38CC-4ABA-92A0-BB5850EDABC4}" type="datetimeFigureOut">
              <a:rPr lang="en-US" smtClean="0"/>
              <a:t>10/16/2018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163046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5D5C2C-38CC-4ABA-92A0-BB5850EDABC4}" type="datetimeFigureOut">
              <a:rPr lang="en-US" smtClean="0"/>
              <a:t>10/16/2018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489378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5D5C2C-38CC-4ABA-92A0-BB5850EDABC4}" type="datetimeFigureOut">
              <a:rPr lang="en-US" smtClean="0"/>
              <a:t>10/16/2018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134837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5D5C2C-38CC-4ABA-92A0-BB5850EDABC4}" type="datetimeFigureOut">
              <a:rPr lang="en-US" smtClean="0"/>
              <a:t>10/16/2018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1221122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5D5C2C-38CC-4ABA-92A0-BB5850EDABC4}" type="datetimeFigureOut">
              <a:rPr lang="en-US" smtClean="0"/>
              <a:t>10/16/2018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334612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5D5C2C-38CC-4ABA-92A0-BB5850EDABC4}" type="datetimeFigureOut">
              <a:rPr lang="en-US" smtClean="0"/>
              <a:t>10/16/2018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141537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5D5C2C-38CC-4ABA-92A0-BB5850EDABC4}" type="datetimeFigureOut">
              <a:rPr lang="en-US" smtClean="0"/>
              <a:t>10/16/2018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3016613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5D5C2C-38CC-4ABA-92A0-BB5850EDABC4}" type="datetimeFigureOut">
              <a:rPr lang="en-US" smtClean="0"/>
              <a:t>10/16/2018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A44754-84DD-4DEA-A6E9-6875D06D11CF}" type="slidenum">
              <a:rPr lang="en-US" smtClean="0"/>
              <a:t>‹#›</a:t>
            </a:fld>
            <a:endParaRPr lang="en-US"/>
          </a:p>
        </p:txBody>
      </p:sp>
    </p:spTree>
    <p:extLst>
      <p:ext uri="{BB962C8B-B14F-4D97-AF65-F5344CB8AC3E}">
        <p14:creationId xmlns:p14="http://schemas.microsoft.com/office/powerpoint/2010/main" val="2461121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D5C2C-38CC-4ABA-92A0-BB5850EDABC4}" type="datetimeFigureOut">
              <a:rPr lang="en-US" smtClean="0"/>
              <a:t>10/16/2018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44754-84DD-4DEA-A6E9-6875D06D11CF}" type="slidenum">
              <a:rPr lang="en-US" smtClean="0"/>
              <a:t>‹#›</a:t>
            </a:fld>
            <a:endParaRPr lang="en-US"/>
          </a:p>
        </p:txBody>
      </p:sp>
    </p:spTree>
    <p:extLst>
      <p:ext uri="{BB962C8B-B14F-4D97-AF65-F5344CB8AC3E}">
        <p14:creationId xmlns:p14="http://schemas.microsoft.com/office/powerpoint/2010/main" val="2645181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Microsoft_Excel_Worksheet.xlsx"/><Relationship Id="rId7" Type="http://schemas.openxmlformats.org/officeDocument/2006/relationships/hyperlink" Target="mailto:otheremail@otheremail.edu"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hyperlink" Target="mailto:piemail@pi.edu" TargetMode="External"/><Relationship Id="rId5" Type="http://schemas.openxmlformats.org/officeDocument/2006/relationships/image" Target="../media/image5.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a:p>
        </p:txBody>
      </p:sp>
      <p:sp>
        <p:nvSpPr>
          <p:cNvPr id="4" name="Subtitle 2"/>
          <p:cNvSpPr txBox="1">
            <a:spLocks/>
          </p:cNvSpPr>
          <p:nvPr/>
        </p:nvSpPr>
        <p:spPr>
          <a:xfrm>
            <a:off x="304800" y="1288187"/>
            <a:ext cx="4114800" cy="221701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defRPr/>
            </a:pPr>
            <a:r>
              <a:rPr lang="en-US" sz="1200" dirty="0">
                <a:solidFill>
                  <a:schemeClr val="tx1">
                    <a:lumMod val="50000"/>
                    <a:lumOff val="50000"/>
                  </a:schemeClr>
                </a:solidFill>
              </a:rPr>
              <a:t>Concept</a:t>
            </a:r>
            <a:endParaRPr lang="en-US" sz="1000" dirty="0">
              <a:solidFill>
                <a:schemeClr val="tx1">
                  <a:lumMod val="50000"/>
                  <a:lumOff val="50000"/>
                </a:schemeClr>
              </a:solidFill>
            </a:endParaRPr>
          </a:p>
          <a:p>
            <a:pPr marL="168275" indent="-168275" algn="l">
              <a:buFont typeface="Arial" pitchFamily="34" charset="0"/>
              <a:buChar char="•"/>
              <a:defRPr/>
            </a:pPr>
            <a:r>
              <a:rPr lang="el-GR" sz="1000" dirty="0">
                <a:solidFill>
                  <a:schemeClr val="tx1"/>
                </a:solidFill>
              </a:rPr>
              <a:t>Αν φιξ αεκυε ινδοστυμ. Ιδ ελιτ λιβερ περ. Αλιι ρεκυε ελειφενδ ατ ιυς, φιξ περπετυα σομπλεσθιθυρ ατ, μει ατ λαβωρε αβχορρεανθ. Δισαθ θεμπορ δολωρυμ εσθ ατ, φις σωρπορα σωνφενιρε ιν. Οδιο νοσθρω συμ ει.</a:t>
            </a:r>
          </a:p>
          <a:p>
            <a:pPr algn="l">
              <a:defRPr/>
            </a:pPr>
            <a:r>
              <a:rPr lang="en-US" sz="1200" dirty="0">
                <a:solidFill>
                  <a:schemeClr val="tx1">
                    <a:lumMod val="50000"/>
                    <a:lumOff val="50000"/>
                  </a:schemeClr>
                </a:solidFill>
              </a:rPr>
              <a:t>Relevance</a:t>
            </a:r>
            <a:endParaRPr lang="el-GR" sz="1000" dirty="0">
              <a:solidFill>
                <a:schemeClr val="tx1"/>
              </a:solidFill>
            </a:endParaRPr>
          </a:p>
          <a:p>
            <a:pPr marL="168275" indent="-168275" algn="l">
              <a:buFont typeface="Arial" pitchFamily="34" charset="0"/>
              <a:buChar char="•"/>
              <a:defRPr/>
            </a:pPr>
            <a:r>
              <a:rPr lang="el-GR" sz="1000" dirty="0">
                <a:solidFill>
                  <a:schemeClr val="tx1"/>
                </a:solidFill>
              </a:rPr>
              <a:t>Συ ρεβυμ δολωρυμ σωνφενιρε πρι, σομμυνε ποσιδονιυμ σιθ νε. Μει ετ νιηιλ νυλλαμ λαβωρε, σιβω ασυμσαν σπλενδιδε νε φις, νες μωφεθ νομινατι μαλυισετ ευ. Ναμ αν γραεσε μαλορυμ. </a:t>
            </a:r>
            <a:endParaRPr lang="en-US" sz="1000" dirty="0">
              <a:solidFill>
                <a:schemeClr val="tx1"/>
              </a:solidFill>
            </a:endParaRPr>
          </a:p>
          <a:p>
            <a:pPr algn="l">
              <a:defRPr/>
            </a:pPr>
            <a:r>
              <a:rPr lang="en-US" sz="1200" dirty="0">
                <a:solidFill>
                  <a:schemeClr val="tx1">
                    <a:lumMod val="50000"/>
                    <a:lumOff val="50000"/>
                  </a:schemeClr>
                </a:solidFill>
              </a:rPr>
              <a:t>Broader Impact </a:t>
            </a:r>
          </a:p>
          <a:p>
            <a:pPr marL="168275" indent="-168275" algn="l">
              <a:buFont typeface="Arial" pitchFamily="34" charset="0"/>
              <a:buChar char="•"/>
              <a:defRPr/>
            </a:pPr>
            <a:r>
              <a:rPr lang="el-GR" sz="1000" dirty="0">
                <a:solidFill>
                  <a:schemeClr val="tx1"/>
                </a:solidFill>
              </a:rPr>
              <a:t>Συ ρεβυμ δολωρυμ σωνφενιρε πρι, σομμυνε ποσιδονιυμ σιθ νε. Μει ετ νιηιλ νυλλαμ λαβωρε, σιβω ασυμσαν σπλενδιδε νε φις, νες μωφεθ νομινατι μαλυισετ ευ. </a:t>
            </a:r>
            <a:endParaRPr lang="en-US" sz="1000" dirty="0">
              <a:solidFill>
                <a:schemeClr val="tx1"/>
              </a:solidFill>
            </a:endParaRPr>
          </a:p>
        </p:txBody>
      </p:sp>
      <p:sp>
        <p:nvSpPr>
          <p:cNvPr id="8" name="TextBox 7"/>
          <p:cNvSpPr txBox="1"/>
          <p:nvPr/>
        </p:nvSpPr>
        <p:spPr>
          <a:xfrm>
            <a:off x="4724399" y="3730456"/>
            <a:ext cx="4114799" cy="276999"/>
          </a:xfrm>
          <a:prstGeom prst="rect">
            <a:avLst/>
          </a:prstGeom>
          <a:noFill/>
        </p:spPr>
        <p:txBody>
          <a:bodyPr wrap="square" rtlCol="0">
            <a:spAutoFit/>
          </a:bodyPr>
          <a:lstStyle/>
          <a:p>
            <a:pPr lvl="0">
              <a:defRPr/>
            </a:pPr>
            <a:r>
              <a:rPr lang="en-US" sz="1200" dirty="0">
                <a:solidFill>
                  <a:prstClr val="black">
                    <a:lumMod val="50000"/>
                    <a:lumOff val="50000"/>
                  </a:prstClr>
                </a:solidFill>
              </a:rPr>
              <a:t>Cost and Schedule</a:t>
            </a:r>
          </a:p>
        </p:txBody>
      </p:sp>
      <p:sp>
        <p:nvSpPr>
          <p:cNvPr id="9" name="Subtitle 2"/>
          <p:cNvSpPr txBox="1">
            <a:spLocks/>
          </p:cNvSpPr>
          <p:nvPr/>
        </p:nvSpPr>
        <p:spPr>
          <a:xfrm>
            <a:off x="304801" y="3810000"/>
            <a:ext cx="4114800" cy="213188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gn="l">
              <a:spcBef>
                <a:spcPts val="0"/>
              </a:spcBef>
              <a:defRPr/>
            </a:pPr>
            <a:r>
              <a:rPr lang="en-US" sz="1200" dirty="0">
                <a:solidFill>
                  <a:prstClr val="black">
                    <a:lumMod val="50000"/>
                    <a:lumOff val="50000"/>
                  </a:prstClr>
                </a:solidFill>
              </a:rPr>
              <a:t>Goals</a:t>
            </a:r>
            <a:endParaRPr lang="en-US" sz="1000" dirty="0">
              <a:solidFill>
                <a:prstClr val="black">
                  <a:lumMod val="50000"/>
                  <a:lumOff val="50000"/>
                </a:prstClr>
              </a:solidFill>
            </a:endParaRPr>
          </a:p>
          <a:p>
            <a:pPr marL="168275" indent="-168275" algn="l">
              <a:buFont typeface="Arial" pitchFamily="34" charset="0"/>
              <a:buChar char="•"/>
              <a:defRPr/>
            </a:pPr>
            <a:r>
              <a:rPr lang="el-GR" sz="1000" dirty="0">
                <a:solidFill>
                  <a:schemeClr val="tx1"/>
                </a:solidFill>
              </a:rPr>
              <a:t>Αν φιξ αεκυε ινδοστυμ. Ιδ ελιτ λιβερ περ. Αλιι ρεκυε ελειφενδ ατ ιυς, φιξ περπετυα σομπλεσθιθυρ ατ, μει ατ λαβωρε αβχορρεανθ. Δισαθ θεμπορ δολωρυμ εσθ ατ, φις σωρπορα σωνφενιρε ιν. Οδιο νοσθρω συμ ει.</a:t>
            </a:r>
          </a:p>
          <a:p>
            <a:pPr lvl="0" algn="l">
              <a:spcBef>
                <a:spcPts val="0"/>
              </a:spcBef>
              <a:defRPr/>
            </a:pPr>
            <a:r>
              <a:rPr lang="en-US" sz="1200" dirty="0">
                <a:solidFill>
                  <a:prstClr val="black">
                    <a:lumMod val="50000"/>
                    <a:lumOff val="50000"/>
                  </a:prstClr>
                </a:solidFill>
              </a:rPr>
              <a:t>Approach</a:t>
            </a:r>
            <a:endParaRPr lang="el-GR" sz="1000" dirty="0">
              <a:solidFill>
                <a:schemeClr val="tx1"/>
              </a:solidFill>
            </a:endParaRPr>
          </a:p>
          <a:p>
            <a:pPr marL="168275" indent="-168275" algn="l">
              <a:buFont typeface="Arial" pitchFamily="34" charset="0"/>
              <a:buChar char="•"/>
              <a:defRPr/>
            </a:pPr>
            <a:r>
              <a:rPr lang="el-GR" sz="1000" dirty="0">
                <a:solidFill>
                  <a:schemeClr val="tx1"/>
                </a:solidFill>
              </a:rPr>
              <a:t>Συ ρεβυμ δολωρυμ σωνφενιρε πρι, σομμυνε ποσιδονιυμ σιθ νε. Μει ετ νιηιλ νυλλαμ λαβωρε, σιβω ασυμσαν σπλενδιδε νε φις, νες μωφεθ νομινατι μαλυισετ ευ. </a:t>
            </a:r>
            <a:endParaRPr lang="en-US" sz="1000" dirty="0">
              <a:solidFill>
                <a:schemeClr val="tx1"/>
              </a:solidFill>
            </a:endParaRPr>
          </a:p>
          <a:p>
            <a:pPr algn="l">
              <a:defRPr/>
            </a:pPr>
            <a:r>
              <a:rPr lang="en-US" sz="1200" dirty="0">
                <a:solidFill>
                  <a:prstClr val="black">
                    <a:lumMod val="50000"/>
                    <a:lumOff val="50000"/>
                  </a:prstClr>
                </a:solidFill>
              </a:rPr>
              <a:t>Challenges and Mitigation</a:t>
            </a:r>
          </a:p>
          <a:p>
            <a:pPr marL="168275" indent="-168275" algn="l">
              <a:buFont typeface="Arial" pitchFamily="34" charset="0"/>
              <a:buChar char="•"/>
              <a:defRPr/>
            </a:pPr>
            <a:r>
              <a:rPr lang="el-GR" sz="1000" dirty="0">
                <a:solidFill>
                  <a:schemeClr val="tx1"/>
                </a:solidFill>
              </a:rPr>
              <a:t>Συ ρεβυμ δολωρυμ σωνφενιρε πρι, σομμυνε ποσιδονιυμ σιθ νε. Μει ετ νιηιλ νυλλαμ λαβωρε, σιβω ασυμσαν σπλενδιδε νε φις, νες μωφεθ νομινατι μαλυισετ ευ. </a:t>
            </a:r>
            <a:endParaRPr lang="en-US" sz="1000" dirty="0">
              <a:solidFill>
                <a:schemeClr val="tx1"/>
              </a:solidFill>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3735855932"/>
              </p:ext>
            </p:extLst>
          </p:nvPr>
        </p:nvGraphicFramePr>
        <p:xfrm>
          <a:off x="4881561" y="3897530"/>
          <a:ext cx="3800475" cy="2324100"/>
        </p:xfrm>
        <a:graphic>
          <a:graphicData uri="http://schemas.openxmlformats.org/presentationml/2006/ole">
            <mc:AlternateContent xmlns:mc="http://schemas.openxmlformats.org/markup-compatibility/2006">
              <mc:Choice xmlns:v="urn:schemas-microsoft-com:vml" Requires="v">
                <p:oleObj spid="_x0000_s2065" name="Worksheet" r:id="rId3" imgW="5591212" imgH="3409830" progId="Excel.Sheet.12">
                  <p:embed/>
                </p:oleObj>
              </mc:Choice>
              <mc:Fallback>
                <p:oleObj name="Worksheet" r:id="rId3" imgW="5591212" imgH="3409830" progId="Excel.Sheet.12">
                  <p:embed/>
                  <p:pic>
                    <p:nvPicPr>
                      <p:cNvPr id="0" name=""/>
                      <p:cNvPicPr>
                        <a:picLocks noChangeAspect="1" noChangeArrowheads="1"/>
                      </p:cNvPicPr>
                      <p:nvPr/>
                    </p:nvPicPr>
                    <p:blipFill>
                      <a:blip r:embed="rId4"/>
                      <a:srcRect/>
                      <a:stretch>
                        <a:fillRect/>
                      </a:stretch>
                    </p:blipFill>
                    <p:spPr bwMode="auto">
                      <a:xfrm>
                        <a:off x="4881561" y="3897530"/>
                        <a:ext cx="3800475" cy="2324100"/>
                      </a:xfrm>
                      <a:prstGeom prst="rect">
                        <a:avLst/>
                      </a:prstGeom>
                      <a:noFill/>
                      <a:ln>
                        <a:noFill/>
                      </a:ln>
                    </p:spPr>
                  </p:pic>
                </p:oleObj>
              </mc:Fallback>
            </mc:AlternateContent>
          </a:graphicData>
        </a:graphic>
      </p:graphicFrame>
      <p:pic>
        <p:nvPicPr>
          <p:cNvPr id="2053" name="Picture 5" descr="http://cdn1.iconfinder.com/data/icons/IMPRESSIONS/medical/png/400/microscope.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5498" y="1288187"/>
            <a:ext cx="1752600" cy="17526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181600" y="3200400"/>
            <a:ext cx="3124200" cy="276999"/>
          </a:xfrm>
          <a:prstGeom prst="rect">
            <a:avLst/>
          </a:prstGeom>
          <a:noFill/>
        </p:spPr>
        <p:txBody>
          <a:bodyPr wrap="square" rtlCol="0">
            <a:spAutoFit/>
          </a:bodyPr>
          <a:lstStyle/>
          <a:p>
            <a:pPr algn="ctr"/>
            <a:r>
              <a:rPr lang="en-US" sz="1200" dirty="0">
                <a:solidFill>
                  <a:schemeClr val="tx1">
                    <a:lumMod val="50000"/>
                    <a:lumOff val="50000"/>
                  </a:schemeClr>
                </a:solidFill>
              </a:rPr>
              <a:t>Caption</a:t>
            </a:r>
          </a:p>
        </p:txBody>
      </p:sp>
      <p:sp>
        <p:nvSpPr>
          <p:cNvPr id="12" name="TextBox 11"/>
          <p:cNvSpPr txBox="1"/>
          <p:nvPr/>
        </p:nvSpPr>
        <p:spPr>
          <a:xfrm>
            <a:off x="4800600" y="5603329"/>
            <a:ext cx="3886200"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lumMod val="50000"/>
                    <a:lumOff val="50000"/>
                  </a:prstClr>
                </a:solidFill>
              </a:rPr>
              <a:t>Management</a:t>
            </a:r>
            <a:endParaRPr kumimoji="0" lang="en-US" sz="900" b="1" i="0" u="none" strike="noStrike" kern="1200" cap="none" spc="0" normalizeH="0" baseline="0" noProof="0" dirty="0">
              <a:ln>
                <a:noFill/>
              </a:ln>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effectLst/>
                <a:uLnTx/>
                <a:uFillTx/>
                <a:latin typeface="+mn-lt"/>
                <a:ea typeface="+mn-ea"/>
                <a:cs typeface="+mn-cs"/>
              </a:rPr>
              <a:t>PI: </a:t>
            </a:r>
            <a:r>
              <a:rPr kumimoji="0" lang="en-US" sz="900" i="0" u="none" strike="noStrike" kern="1200" cap="none" spc="0" normalizeH="0" baseline="0" noProof="0" dirty="0">
                <a:ln>
                  <a:noFill/>
                </a:ln>
                <a:effectLst/>
                <a:uLnTx/>
                <a:uFillTx/>
                <a:latin typeface="+mn-lt"/>
                <a:ea typeface="+mn-ea"/>
                <a:cs typeface="+mn-cs"/>
              </a:rPr>
              <a:t>PI</a:t>
            </a:r>
            <a:r>
              <a:rPr kumimoji="0" lang="en-US" sz="900" b="1" i="0" u="none" strike="noStrike" kern="1200" cap="none" spc="0" normalizeH="0" baseline="0" noProof="0" dirty="0">
                <a:ln>
                  <a:noFill/>
                </a:ln>
                <a:effectLst/>
                <a:uLnTx/>
                <a:uFillTx/>
                <a:latin typeface="+mn-lt"/>
                <a:ea typeface="+mn-ea"/>
                <a:cs typeface="+mn-cs"/>
              </a:rPr>
              <a:t> </a:t>
            </a:r>
            <a:r>
              <a:rPr kumimoji="0" lang="en-US" sz="900" i="0" u="none" strike="noStrike" kern="1200" cap="none" spc="0" normalizeH="0" baseline="0" noProof="0" dirty="0">
                <a:ln>
                  <a:noFill/>
                </a:ln>
                <a:effectLst/>
                <a:uLnTx/>
                <a:uFillTx/>
                <a:latin typeface="+mn-lt"/>
                <a:ea typeface="+mn-ea"/>
                <a:cs typeface="+mn-cs"/>
              </a:rPr>
              <a:t>Name, </a:t>
            </a:r>
            <a:r>
              <a:rPr kumimoji="0" lang="en-US" sz="900" i="0" u="none" strike="noStrike" kern="1200" cap="none" spc="0" normalizeH="0" baseline="0" noProof="0" dirty="0">
                <a:ln>
                  <a:noFill/>
                </a:ln>
                <a:effectLst/>
                <a:uLnTx/>
                <a:uFillTx/>
                <a:latin typeface="+mn-lt"/>
                <a:ea typeface="+mn-ea"/>
                <a:cs typeface="+mn-cs"/>
                <a:hlinkClick r:id="rId6"/>
              </a:rPr>
              <a:t>piemail@pi.edu</a:t>
            </a:r>
            <a:endParaRPr kumimoji="0" lang="en-US" sz="900" i="0" u="none" strike="noStrike" kern="1200" cap="none" spc="0" normalizeH="0" baseline="0" noProof="0" dirty="0">
              <a:ln>
                <a:noFill/>
              </a:ln>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1" dirty="0"/>
              <a:t>OTHER CONTACT</a:t>
            </a:r>
            <a:r>
              <a:rPr lang="en-US" sz="900" b="1"/>
              <a:t>:</a:t>
            </a:r>
            <a:r>
              <a:rPr lang="en-US" sz="900"/>
              <a:t> Other </a:t>
            </a:r>
            <a:r>
              <a:rPr lang="en-US" sz="900" dirty="0"/>
              <a:t>Name, </a:t>
            </a:r>
            <a:r>
              <a:rPr lang="en-US" sz="900" dirty="0">
                <a:hlinkClick r:id="rId7"/>
              </a:rPr>
              <a:t>otheremail@otheremail.edu</a:t>
            </a:r>
            <a:endParaRPr lang="en-US" sz="900" dirty="0"/>
          </a:p>
        </p:txBody>
      </p:sp>
    </p:spTree>
    <p:extLst>
      <p:ext uri="{BB962C8B-B14F-4D97-AF65-F5344CB8AC3E}">
        <p14:creationId xmlns:p14="http://schemas.microsoft.com/office/powerpoint/2010/main" val="27333129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240</Words>
  <Application>Microsoft Office PowerPoint</Application>
  <PresentationFormat>On-screen Show (4:3)</PresentationFormat>
  <Paragraphs>17</Paragraphs>
  <Slides>1</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5" baseType="lpstr">
      <vt:lpstr>Arial</vt:lpstr>
      <vt:lpstr>Calibri</vt:lpstr>
      <vt:lpstr>Office Theme</vt:lpstr>
      <vt:lpstr>Worksheet</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Joel Brehm</dc:creator>
  <cp:lastModifiedBy>Joel Brehm</cp:lastModifiedBy>
  <cp:revision>19</cp:revision>
  <dcterms:created xsi:type="dcterms:W3CDTF">2013-04-17T15:42:33Z</dcterms:created>
  <dcterms:modified xsi:type="dcterms:W3CDTF">2018-10-16T15:38:07Z</dcterms:modified>
</cp:coreProperties>
</file>