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notesSlides/notesSlide7.xml" ContentType="application/vnd.openxmlformats-officedocument.presentationml.notes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Default Extension="png" ContentType="image/png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notesSlides/notesSlide18.xml" ContentType="application/vnd.openxmlformats-officedocument.presentationml.notesSlide+xml"/>
  <Default Extension="wmf" ContentType="image/x-wmf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notesSlides/notesSlide14.xml" ContentType="application/vnd.openxmlformats-officedocument.presentationml.notesSlide+xml"/>
  <Override PartName="/ppt/slideMasters/slideMaster13.xml" ContentType="application/vnd.openxmlformats-officedocument.presentationml.slideMaster+xml"/>
  <Override PartName="/ppt/slideLayouts/slideLayout10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12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70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7.xml" ContentType="application/vnd.openxmlformats-officedocument.theme+xml"/>
  <Override PartName="/ppt/notesSlides/notesSlide22.xml" ContentType="application/vnd.openxmlformats-officedocument.presentationml.notesSlide+xml"/>
  <Override PartName="/ppt/notesSlides/notesSlide11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notesSlides/notesSlide23.xml" ContentType="application/vnd.openxmlformats-officedocument.presentationml.notesSlide+xml"/>
  <Override PartName="/ppt/theme/theme14.xml" ContentType="application/vnd.openxmlformats-officedocument.theme+xml"/>
  <Override PartName="/ppt/notesSlides/notesSlide12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slideLayouts/slideLayout99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Default Extension="xls" ContentType="application/vnd.ms-exce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093" r:id="rId1"/>
    <p:sldMasterId id="2147484568" r:id="rId2"/>
    <p:sldMasterId id="2147484732" r:id="rId3"/>
    <p:sldMasterId id="2147484720" r:id="rId4"/>
    <p:sldMasterId id="2147484571" r:id="rId5"/>
    <p:sldMasterId id="2147483674" r:id="rId6"/>
    <p:sldMasterId id="2147483660" r:id="rId7"/>
    <p:sldMasterId id="2147484577" r:id="rId8"/>
    <p:sldMasterId id="2147484576" r:id="rId9"/>
    <p:sldMasterId id="2147484580" r:id="rId10"/>
    <p:sldMasterId id="2147484572" r:id="rId11"/>
    <p:sldMasterId id="2147484570" r:id="rId12"/>
    <p:sldMasterId id="2147484581" r:id="rId13"/>
    <p:sldMasterId id="2147484583" r:id="rId14"/>
    <p:sldMasterId id="2147484582" r:id="rId15"/>
    <p:sldMasterId id="2147484716" r:id="rId16"/>
    <p:sldMasterId id="2147484907" r:id="rId17"/>
  </p:sldMasterIdLst>
  <p:notesMasterIdLst>
    <p:notesMasterId r:id="rId65"/>
  </p:notesMasterIdLst>
  <p:sldIdLst>
    <p:sldId id="441" r:id="rId18"/>
    <p:sldId id="457" r:id="rId19"/>
    <p:sldId id="258" r:id="rId20"/>
    <p:sldId id="357" r:id="rId21"/>
    <p:sldId id="413" r:id="rId22"/>
    <p:sldId id="412" r:id="rId23"/>
    <p:sldId id="415" r:id="rId24"/>
    <p:sldId id="368" r:id="rId25"/>
    <p:sldId id="390" r:id="rId26"/>
    <p:sldId id="449" r:id="rId27"/>
    <p:sldId id="450" r:id="rId28"/>
    <p:sldId id="451" r:id="rId29"/>
    <p:sldId id="404" r:id="rId30"/>
    <p:sldId id="452" r:id="rId31"/>
    <p:sldId id="445" r:id="rId32"/>
    <p:sldId id="406" r:id="rId33"/>
    <p:sldId id="381" r:id="rId34"/>
    <p:sldId id="358" r:id="rId35"/>
    <p:sldId id="359" r:id="rId36"/>
    <p:sldId id="360" r:id="rId37"/>
    <p:sldId id="361" r:id="rId38"/>
    <p:sldId id="463" r:id="rId39"/>
    <p:sldId id="464" r:id="rId40"/>
    <p:sldId id="465" r:id="rId41"/>
    <p:sldId id="466" r:id="rId42"/>
    <p:sldId id="467" r:id="rId43"/>
    <p:sldId id="468" r:id="rId44"/>
    <p:sldId id="469" r:id="rId45"/>
    <p:sldId id="470" r:id="rId46"/>
    <p:sldId id="485" r:id="rId47"/>
    <p:sldId id="471" r:id="rId48"/>
    <p:sldId id="483" r:id="rId49"/>
    <p:sldId id="472" r:id="rId50"/>
    <p:sldId id="473" r:id="rId51"/>
    <p:sldId id="481" r:id="rId52"/>
    <p:sldId id="291" r:id="rId53"/>
    <p:sldId id="289" r:id="rId54"/>
    <p:sldId id="454" r:id="rId55"/>
    <p:sldId id="433" r:id="rId56"/>
    <p:sldId id="437" r:id="rId57"/>
    <p:sldId id="438" r:id="rId58"/>
    <p:sldId id="439" r:id="rId59"/>
    <p:sldId id="460" r:id="rId60"/>
    <p:sldId id="461" r:id="rId61"/>
    <p:sldId id="428" r:id="rId62"/>
    <p:sldId id="424" r:id="rId63"/>
    <p:sldId id="484" r:id="rId6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98" autoAdjust="0"/>
    <p:restoredTop sz="94660"/>
  </p:normalViewPr>
  <p:slideViewPr>
    <p:cSldViewPr>
      <p:cViewPr varScale="1">
        <p:scale>
          <a:sx n="63" d="100"/>
          <a:sy n="63" d="100"/>
        </p:scale>
        <p:origin x="-690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63" Type="http://schemas.openxmlformats.org/officeDocument/2006/relationships/slide" Target="slides/slide46.xml"/><Relationship Id="rId68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61" Type="http://schemas.openxmlformats.org/officeDocument/2006/relationships/slide" Target="slides/slide4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slide" Target="slides/slide43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slide" Target="slides/slide39.xml"/><Relationship Id="rId64" Type="http://schemas.openxmlformats.org/officeDocument/2006/relationships/slide" Target="slides/slide47.xml"/><Relationship Id="rId69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slide" Target="slides/slide42.xml"/><Relationship Id="rId67" Type="http://schemas.openxmlformats.org/officeDocument/2006/relationships/viewProps" Target="viewProps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slide" Target="slides/slide4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196F29D-DB2E-4544-9F7F-0485BD352AB8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6845688-EB99-4259-B047-F3A1913CDB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4569EF4-B8A8-4EC2-89B1-E8070E04ABF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AB187B-079F-4057-BBE2-2CECED321E9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CF259E-C6A7-413A-B6ED-408A22E8C20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24222D-2399-4620-AE88-3CEBB6453AF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EE0C4B-56B3-489E-98C3-E4D03ED79C1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28B7D8-98D1-4D64-8CF8-A7C3CCDC3AD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 smtClean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5B4185-6623-46B1-9B4D-EA0B10B4168E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 smtClean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8FCE441-9652-490D-B091-CF93FFE4B92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D971E2-68F5-406D-9521-5BC07EA77FAE}" type="slidenum">
              <a:rPr lang="en-US"/>
              <a:pPr/>
              <a:t>23</a:t>
            </a:fld>
            <a:endParaRPr lang="en-US"/>
          </a:p>
        </p:txBody>
      </p:sp>
      <p:sp>
        <p:nvSpPr>
          <p:cNvPr id="465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5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84BE81-4958-4BC9-A6B4-8AE18729358F}" type="slidenum">
              <a:rPr lang="en-US"/>
              <a:pPr>
                <a:defRPr/>
              </a:pPr>
              <a:t>26</a:t>
            </a:fld>
            <a:endParaRPr lang="en-US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A3416B0-5AA9-488B-8716-508255C9DFF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smtClean="0"/>
          </a:p>
        </p:txBody>
      </p:sp>
      <p:sp>
        <p:nvSpPr>
          <p:cNvPr id="7577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42C4BBF3-8A59-4499-8B58-2BB2F19BD7DE}" type="slidenum">
              <a:rPr lang="en-US" sz="1200">
                <a:latin typeface="Calibri" pitchFamily="34" charset="0"/>
              </a:rPr>
              <a:pPr algn="r"/>
              <a:t>4</a:t>
            </a:fld>
            <a:endParaRPr lang="en-US" sz="1200">
              <a:latin typeface="Calibri" pitchFamily="34" charset="0"/>
            </a:endParaRPr>
          </a:p>
        </p:txBody>
      </p:sp>
      <p:sp>
        <p:nvSpPr>
          <p:cNvPr id="757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8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A0A25E-9790-4D48-A690-915762EE6125}" type="slidenum">
              <a:rPr lang="en-US"/>
              <a:pPr>
                <a:defRPr/>
              </a:pPr>
              <a:t>27</a:t>
            </a:fld>
            <a:endParaRPr lang="en-U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F77BEE-04EF-4B0E-8E47-A8FCAB35C4DA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AD27A285-31F3-41FD-8C94-B2A5DB21A9F9}" type="slidenum">
              <a:rPr lang="en-US" sz="1200">
                <a:latin typeface="+mn-lt"/>
                <a:cs typeface="+mn-cs"/>
              </a:rPr>
              <a:pPr algn="r">
                <a:defRPr/>
              </a:pPr>
              <a:t>32</a:t>
            </a:fld>
            <a:endParaRPr lang="en-US" sz="1200">
              <a:latin typeface="+mn-lt"/>
              <a:cs typeface="+mn-cs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B691504-8A91-49CE-8636-6678927F6E9D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n-US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E84F28-4830-4FC7-A168-A43427D7FF8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en-US" smtClean="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2969FD2-3984-41E3-8641-13FEE4363D29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en-US" smtClean="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F246169-9383-4B56-8A78-6278E85A04EB}" type="slidenum">
              <a:rPr lang="en-US" sz="1200"/>
              <a:pPr algn="r"/>
              <a:t>44</a:t>
            </a:fld>
            <a:endParaRPr lang="en-US" sz="120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547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45752E61-6274-4FAA-9198-C2BE286FD5C2}" type="slidenum">
              <a:rPr lang="en-US" sz="1200">
                <a:latin typeface="Calibri" pitchFamily="34" charset="0"/>
              </a:rPr>
              <a:pPr algn="r"/>
              <a:t>45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1670F0E-30A1-4E3B-969C-1C0D6A4CD33C}" type="slidenum">
              <a:rPr lang="en-US" sz="1200"/>
              <a:pPr algn="r"/>
              <a:t>46</a:t>
            </a:fld>
            <a:endParaRPr lang="en-US" sz="120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93AE8AB-8097-48DC-B4D0-D63F0E46453B}" type="slidenum">
              <a:rPr lang="en-US" sz="1200"/>
              <a:pPr algn="r"/>
              <a:t>6</a:t>
            </a:fld>
            <a:endParaRPr lang="en-US" sz="120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362B031-E1B7-4FEF-B608-EC5819A6B63D}" type="slidenum">
              <a:rPr lang="en-US" sz="1200"/>
              <a:pPr algn="r"/>
              <a:t>7</a:t>
            </a:fld>
            <a:endParaRPr lang="en-US" sz="120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6CACCC5-591E-49F3-8D9D-151BDA3DFC0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6175" y="687388"/>
            <a:ext cx="4570413" cy="342741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Rectangle 3"/>
          <p:cNvSpPr>
            <a:spLocks noGrp="1"/>
          </p:cNvSpPr>
          <p:nvPr>
            <p:ph type="body" idx="1"/>
          </p:nvPr>
        </p:nvSpPr>
        <p:spPr bwMode="auto">
          <a:xfrm>
            <a:off x="914400" y="4343400"/>
            <a:ext cx="5029200" cy="411321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smtClean="0"/>
              <a:t>Copyright Yann Arthus-Bertand Earth From Above (check website).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8686800" cy="1470025"/>
          </a:xfrm>
        </p:spPr>
        <p:txBody>
          <a:bodyPr>
            <a:noAutofit/>
          </a:bodyPr>
          <a:lstStyle>
            <a:lvl1pPr>
              <a:defRPr sz="5400" cap="small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148E87-871A-4D41-AEE0-B98E81EC33A5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591F07-1EAB-41AA-AA6E-BECFD7C5DF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B74146-3C1B-46EB-8CF3-722039B4C24F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5326F-D64F-4CE7-8189-F926530136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368EA5-C55F-46BB-9792-1E64DDB91573}" type="datetimeFigureOut">
              <a:rPr lang="en-US"/>
              <a:pPr>
                <a:defRPr/>
              </a:pPr>
              <a:t>8/27/2009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9AF0DD-EF20-4B88-BEFE-281F56CD12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417678-9900-4D15-B633-1322E1885682}" type="datetimeFigureOut">
              <a:rPr lang="en-US"/>
              <a:pPr>
                <a:defRPr/>
              </a:pPr>
              <a:t>8/27/2009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C9AE1A-099A-4699-A5F3-63F67FC0DF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72F760-B66E-419E-A50B-FC9675F7557E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878E2-FA00-42B3-B332-DFA4184DA8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2D9C6C-3F27-48F6-8FD8-0596FE9A1903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4CDA01-4880-46B7-8068-C2ED23CD13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1CBEE2-0FBF-4B59-AB3A-3DA9DEF07F85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9CDCB6-4E0D-4B2E-B21A-040DC54133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3A70C-8BCD-4FCD-B923-1360A0B931BA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E29327-B9AC-4C62-9396-D7E0EFD32B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83916-4B85-4A1F-A6DB-54BD1134C294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02B93-1E4E-4367-9C0D-0A0D920495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72B92A-F401-40EC-993F-02DA43DCA9E5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287643-06BA-4AEB-BA34-109628CFCE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708026-FC4F-4A80-84C7-42622A4D5C51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7995E0-7FAC-4B4A-AC88-4B67B58972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7B1809-2C2F-46C8-8236-FD257399DABF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01E8E-ED1C-4B07-8B0C-0AEC0882CA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2BF801-2730-4BAE-AA60-153968882839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5101F3-9805-4518-946F-68C10DCD91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B9B594-FF99-4B18-BEA9-A4D7BD0DC756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B484C-336A-4E2E-B7D1-49D2BE6C1B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C6FB62-39F8-4435-A5E1-6FCEF4CDB20F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FABCF7-56F7-46AE-A78F-9C656577B9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530F16-9E6A-4E9C-8C9A-5A660EB89785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806BAB-136E-4C83-B663-1F2B5176DB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50B900-CDB6-406F-B458-946BEAC7A0AA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A71A0-A30F-4CDD-811D-C18ADFF227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815EB-C392-47CD-A877-4FBC4EA2D8D3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2C6DA-D25D-42CF-8758-03F29343D8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F2536-BB77-4508-BE29-6B8F18E4ED40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7E7D1-D84E-40EB-862B-BECE9BE15F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9D8A4-19F2-44C8-8B4D-C845B48B7EDA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8ABD86-DB84-4432-9A1F-675A379E5A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98497A-E195-473C-B3FE-0BE20DE1F182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1789E-7A37-488C-85AF-B2E5826392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9E25A8-AE41-4F1C-B099-E22995566C3B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02C4D0-0C49-4CA0-A857-006081E1FA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5AE27B-42A0-40EF-BFCC-6127C64EEC2C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819872-EDDE-4907-9B65-AF14EAB974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625A81-579D-4106-B66C-33D5A40084FE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704B89-0BF5-40C9-8912-118DEBF5BD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BCCF18-565D-45FC-95D6-F87D98F35323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CA55A0-FB53-431C-9717-DBC4180C5E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AC364-874D-476E-AB6A-F0D0C4C854F6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FC54BD-676C-45C7-A10D-429F23097B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909232-D845-46D6-A26B-E1E18165F0D2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FE0DCD-EEB7-44FA-AAEA-0E9089CC91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2AF18-49CA-462A-AAEC-2DC2392502DF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2BB2D8-A702-499F-9F48-86432056B9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A56BA-6A21-4DB7-8F19-603234BA3FB9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90307B-CE1A-4B88-899E-D41C6A94C1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9761F1-0654-44DE-BA19-247B43CB949C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5B1EF2-2300-4341-A1F3-8115452240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DDD81-9F58-4D33-9DF9-43D9E54795D0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05BE28-0DD6-4E59-B2A0-24BFD12CA6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FCD884-FDD7-430E-9852-455B90067586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7B6366-AB3A-4B02-B721-38C4655AC3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8CCF8-EBB5-461B-8E38-682BCCBE59BA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582222-84EF-41D2-884A-7593617E4C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BA8C61-72C5-4727-9B3F-F24FAC651747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F220BA-49C7-45CE-93F5-51D06BACAC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50436B-8B6D-4F68-9317-D5D65D417388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B28DB6-4C9C-48BC-909E-DBA008EF24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B2E6C-007E-4F7A-B1DD-10CA80179BCE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28ADE-09A3-4790-9EB6-59D17D33FE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584522-489E-4087-9C47-CC543A5BB763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0D0A6-A8D0-4CA1-950D-A4E8250264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7674C1-0E0B-4462-9FAB-6E55C1BA5C25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51F1C3-B7C5-4F5A-9C69-B31F42FF70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E7AA4E-06D0-4D6A-9116-91C070570653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B3925-F5C9-46D9-80C2-293CE364FB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F61A15-9C67-40F9-9DE4-9CDAFE24EF01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BA075-3190-40FD-A39A-870CD33D4F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81AB86-4B8B-47E0-8B6D-C892DE7DF087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E1FA85-D4EA-429D-BEDA-64A116952A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F48411-D357-48CB-8538-2D99F56C3857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BC5729-C8F7-43F0-9BC1-F0D7EABB3D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C2B8F7-7467-40AB-97CC-71E4E633AA32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BEC9B-583D-45CC-B236-292A9C28AE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FC6275-73FE-4820-8E39-9E2AD04E9D81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1E7F8-AC96-4068-88DB-10A6E68D72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5F6DA-F3E4-4C34-A2C2-032E351E35A3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4D3B67-76A5-4114-9C7A-665F2E1B0A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99D98C-22DA-4863-817E-989EC12DD175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1E07CC-7BFD-4C1F-94D7-778D659BDF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DDB1EF-2EB6-484B-B11A-26D7D2D72E32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8DD88A-0FA9-4FDA-A26D-B57C68BF07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F952A2-D718-4358-A432-89D86BA97A9C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0802E4-05EA-4B8A-B10F-4B98B6BCBD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2C4D7-E1E0-407A-AB0C-8B5A2556DE47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96E6F6-CF64-4A51-AC64-5F0E31C756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8CC1B-263E-4AB9-9C44-CE67DBF5375A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860AC-F8FF-4AEF-873C-25BABF35D4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A2635-3EFC-48D8-9F1E-6FED02EAA0D1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CF7B1-971B-4C31-A288-D89CCFC793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4D637-254E-4E24-ABFD-63AD5FFDE86B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A1DB89-00AB-4D46-B304-9BF265B459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29282A-0C47-436D-B910-ADD424F1592A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1B57E-00AA-4126-9C3E-FED6845AA0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18B18E-230D-4642-8848-49C7DECB1728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68F7F-66D0-494E-AEE6-1A016198C9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D6C8B-BF5B-4B63-9DCE-D8346878C932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728496-816F-443B-AEF0-E8F8A7ACB3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958575-9EFB-47D7-AE77-630281878245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563E11-19C7-4449-A3AB-EECD73E754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8A534-AC7D-4B9F-8610-ECE876E31EAD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0D542B-F015-4F98-9C29-649FB24E92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66C287-4920-4A5B-AA29-353A81535541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C40255-DB50-4FE9-950A-3ED2770508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7AE670-26B7-4775-9318-0DB4633BAFF5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BE1ECB-5DAF-4914-94A0-98534DC935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812A7D-E52A-4873-AEDE-D70B0D848242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096DC8-A630-46DA-98D8-0180F0F599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92E73-180F-43AE-BAB6-3401F00633D4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4AA76-3DC0-4EA4-9AFA-644B0A1D9D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AA1CDA-4D0A-4BE8-BB39-471B0D65C543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AC3FD6-39EA-4068-A865-AAAB241B3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61604B-5FC7-491C-85EF-1D0863F0824D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735B8-946A-4F30-82B3-2B92F0C2DB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4260FE-5B70-4B28-A5DB-290AE3103162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E15B60-C299-4876-A9EB-73315158B4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AF362-4389-4FD5-9A0C-1628E3E812E1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20189-1F49-4F78-B747-1691B66C3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E4FF5E-3296-4619-9DF3-F8A52B928772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9568F-84AA-4953-B12A-8E14A99882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5779D-BD49-48FD-809A-8D9F8497F02C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9D67B7-7616-4BCF-973B-42C144903F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74E2F6-E88B-4BE4-8980-92800FC43AC2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EA5F6F-2A25-4423-BF3B-A964D6A023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C81439-E146-4B6B-A8BE-02F46B17DF45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92D8BC-BC6F-47C1-99FF-0FB965852F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F8AFBA-F8AE-470A-9F9A-1E47A5B93879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19FDD-8560-4EF5-88CE-9DF1CBE791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86D56-809C-45C6-9009-2AD86242008E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37377E-0DAD-4120-9582-B4527E4ABB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C4CDE-F653-404B-AF98-FB20C4A617A5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00BA97-E079-4483-9FFE-69CBD11A65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24836-23B4-453B-9E91-B1C8E3361DD8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FB2C11-040E-4174-B667-35316AF34C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8B3270-C5A2-47AA-A099-8BDE504E36B7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A06114-1817-48B9-8B64-AF524D34C8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18EB7-475E-4AEA-A735-E05450CBEB6F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757CBE-9D0B-4478-8DD3-97DB166BA3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2E9467-A189-4FD8-ADF2-E437E7FD6D2F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BBB136-05E6-43E7-81C3-FB695B9545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95A38-9614-42EF-B523-2346D741A64E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8F6E7E-D21E-479F-A61D-E485A35E07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Karo\Pictures\My Pictures\Holidays US\Christmas Utah 07\Family Photos\Kathmandu 2007\woman in boat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10200"/>
            <a:ext cx="198437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C:\Users\Karo\Pictures\My Pictures\Holidays US\Christmas Utah 07\Family Photos\Kathmandu 2007\terraces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38600"/>
            <a:ext cx="1981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C:\Users\Karo\Pictures\My Pictures\Holidays US\Christmas Utah 07\Family Photos\Kathmandu 2007\Kathmandu city view.jp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743200"/>
            <a:ext cx="1981200" cy="130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C:\Users\Karo\Pictures\My Pictures\Olivia + Rosie Washington\_MG_8517.JP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371600"/>
            <a:ext cx="1981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C:\Users\Karo\Pictures\My Pictures\Olivia + Rosie Washington\_MG_8432.JPG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1981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95864E-27B0-4C02-957A-849AF3D6D03B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840EE-EC2F-4222-B21C-359641522A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3F717-DFEC-4C14-AB1D-49EA329CC289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644EF0-3EED-457D-B594-09E005E6A5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Karo\Pictures\My Pictures\Holidays US\Christmas Utah 07\Family Photos\Kathmandu 2007\IMG_7691.JP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0" y="0"/>
            <a:ext cx="9202420" cy="6858000"/>
          </a:xfrm>
          <a:prstGeom prst="rect">
            <a:avLst/>
          </a:prstGeom>
          <a:noFill/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43A9EF-B49E-4812-8F22-410C47ACF1F2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CBC2C-EE72-41DA-BEBB-1727BE4BB9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44551-D020-4068-B3A9-304E9287C133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A20BC3-A0C3-4CAA-8FDA-983A858CF0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21BD95-37DD-484A-B17D-48CEE6C202B8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FF2E42-D77E-4D1A-98B2-16F36CAECE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C47E57-10FF-4FB6-A612-8D1A18652E29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78B634-7323-480F-A36E-C2CF9371F7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D9CC3-5C97-43E8-A2DB-C17B31173A83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F2591-295C-451E-99A4-9A694233DD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43605-3AE2-4A19-8C3E-212BDB41B053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FFCB9-4DED-4EEE-98DA-79FDA3A39B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82582-761A-4EC0-81FD-41441DD6A21D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29750-67CC-482D-AD0F-3EDE8E07C7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D7ACE-3B02-41F4-8D0C-C0A3C25184B4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069F7-7D70-4E5A-B637-E2CF7931A2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388222-4C43-459B-AE45-C95E90F1619F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3FFD0B-F0A4-4372-A260-EBE03600CB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A70ADB-3B35-43CA-A4F6-1DAF3C8EF4BB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554294-4E5C-494D-A76F-436BAECD98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4E2529-7A21-4FE3-84F4-B79C63485962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C237D9-A253-4C55-8CE2-F0D387405D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143E69-39FA-4AD8-9A22-72E6081CCE0D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F2895-D780-4AD0-A8ED-168DA041D6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5AB10-2452-478B-BE0A-8C994D886E51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FC56E-C1B0-4946-B84E-0F912EE0B2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A380E-7933-4087-ABB3-53272E0B9754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A485A-7B7F-4FCF-9A51-7D41A13410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FDB2D7-1FA9-461E-A825-3A24AF9FEA6E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4774F-79A8-4DBC-94C9-6CEE489293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68ADE4-8ACF-4422-830D-2DB9F02B89FF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DD5F0-4F38-4C52-AC34-5CF25F9A24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246B29-6D64-451F-A0B5-CECCF38A24F5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351C1C-AFDB-488E-814A-2C143D0A2C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8CC5A-27F6-408D-97CB-246F75078E33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C89A79-A8B4-49C9-A49E-9C78DD1B05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82B272-2241-40AF-88BE-DD01E7917B60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3D2BC6-4306-4E90-B960-7D4D0ABDD1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D00679-3342-4087-869F-781FAB87CEAD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16E07-F19D-4E88-A616-7481C94EF7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AE720-F9B8-4E4E-A6CE-CFCE97A251F0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88D5D-789D-488D-B46D-A29ACE420C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FB7C3-8B80-4B41-8A9E-A713814B87AC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E79AF9-3FB3-46A1-AEA8-4E2B6F096C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DC81B-9B01-44EF-A449-55ED453EF852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8924CB-4F53-4113-BAC7-11B76CF934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DCAE4-FD1B-4BAF-837A-F82AABE9284B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AF4EA6-FBD4-4C99-9C47-24D3224B21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C31684-772F-49B3-89CE-3587349A6F9B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2E8C82-3B5D-4EB4-8A8B-9390259AC0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6D409-C4E3-43ED-985F-6D4B8A50C420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9078F3-C372-4A36-8E9D-B534DCA413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61281E-E1D9-4EDF-BDFE-B718E66F95CF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06A124-C6BA-4A3D-B6EB-F0147EFA14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92D9A-3F2C-40AC-B37A-AA258FACED6B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6540B1-A3DD-41EA-8EF6-77614F0457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5DAC7-0805-4ECA-9793-4913C69B4430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B0CD9-0664-4043-A310-F6DF476549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1FEBD-FAF5-4FDC-BF10-23A36690AA06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7B93C4-B49E-48B7-8FAE-DF118F5AC2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D5657-EB8D-4E4F-9767-A7353011E24F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E9411-671F-4E0A-BB5A-8D313988AD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24C0B3-A9A6-4F02-ACE7-853076AD9624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067D17-9525-4CDE-B30C-436EE148F6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51C26-9E74-4843-9669-17C9316EF58E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D1BB4-4BB2-4BC2-998A-D954CA2768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0DF4D1-FC9F-4B0F-A9A3-BC14AE33866F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26EBEB-CB4E-422F-ACB1-2B492C348E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B64BD-B7D3-4B6E-B183-CA2FDA7D697F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884B36-E090-49BC-AF5C-C32FB8E876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FA406C-39C6-401C-96AE-DE60F23BF295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580414-F376-46EA-A8B3-0C1FD08730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8B6E35-F0C4-4867-9E24-C5A184306C85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248DF8-85B0-4AE4-B350-EEB91EC7AF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72D355-BADD-4802-8883-52F0DABECC56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1DEDDE-8A28-4F77-9077-53B400A437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A1F1B-AE6C-48A1-A980-E230D96D5613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6A710-7A97-4161-BB3F-FCA889EAA9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5EB46B-781E-43D5-BCCC-487DC3453DD4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C3884-894E-4510-AA22-3EF98BC57C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F8BDB5-BE0B-4E9D-966E-8DD282078194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9C9DBB-0144-495A-A3EA-47FD22C746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60645C-9611-4511-952B-A50D810C9A9E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B24179-681A-45EA-9598-723E54FDD7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22C59-7F72-4B0A-8F6A-0525C48DB166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9399D-9FB7-447D-8FFF-333C8352D2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FAE402-ED58-4CB4-8091-B2D6299B33C4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F88A6-9D95-4112-B0C9-567F520CA0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2FF3E1-79BA-49BA-80E6-AB43AB20E2D3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86CDD-549B-455E-9B88-4FD4F7ACEC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227CD-2197-4A7D-8C45-36CD132D753A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FBD38F-45D0-4A7B-A3F4-96E9FB36FD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E2742B-F564-4434-910C-6A009050EFB0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716C0D-A3B6-4953-915D-517D0C3842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FB248C-3F5C-4CAC-A310-766415D28E3E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A77CB7-F6E2-4D44-B2A9-FCE9072E57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2E7C3-238F-459B-BD8F-8F0346EC4FC9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BA4BEE-F509-4E6B-A1ED-D413F2847A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0862EA-5179-4708-9A43-1BDC213611B8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543A2-6E1C-4EA0-9F79-04632515B8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E0126-08D3-41FF-921B-1ADDB4F2273B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128CE3-9400-4B73-9644-CCF87CEF9E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32230-9359-4E18-819D-A4FAFE9754C6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DB55EE-BE8D-4F94-91A9-B0546780E6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DE1F09-ECA9-48E8-A825-6A2858E8DFD6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74B3D-BB7C-47D0-B409-795BFBECA7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BA984-C656-47F8-BCB5-88CA31271FC3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5D2BAB-44A7-451C-BB06-70F50ECB10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2FF6AC-50D0-4451-A3D0-FA6464B26958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567BC-2A13-4643-A0DA-36DB4B1183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063FD0-E0A6-4102-9E23-FAC8DDAF5BA5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F9352A-985C-42AA-AB5A-93526EDD8F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FF337-B41A-42EF-BAD1-5309DDB8F756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256E3A-047F-4E41-911D-8C291AEE7C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181DE7-EB1A-4CF4-B021-3B5265D3FD31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986C1C-C52C-46FF-8060-09E75160EB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86DAF6-135F-49B4-A0A7-1D2BE7A550D3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A8131F-ED09-4DAB-9537-FF296893AA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0DE75-98B3-4DAA-8F08-2B3899EA2F0B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05804-10F1-47A0-98C4-C1B988A19C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29918E-7C1C-4938-B735-CED26967D65E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59918-5FA5-4214-B9CC-772FAE71C5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C34FBF-88E4-423F-B91B-BC1562BEB57A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C2E85-4D28-43AD-8A16-2CADAE4B27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80D36B-5D82-4E66-8DCC-746509640A9F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9A4C2-A67F-4131-BCB1-1CA3906A10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85CA4E-5EBD-414D-9AA6-1DD04778F688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B14841-B0CE-4A90-BE38-2913B4270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3C95F8-A595-4A3F-BAB0-EF303C06D236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78BACA-EA04-4467-9BB6-1C41A3D095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43CA3-5BFF-4338-9599-9C4D388D82FF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423976-C1BB-401E-A3F0-6FD03C571A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87059-439F-409F-9D08-AE19BA9A9DCB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6541B6-52E1-41A6-A56B-CC083938D6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8CD839-6079-4F5B-9AD1-95BCCAA37B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AFAB81A-7887-4AC4-ADE8-B4DFC48EF85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DC2033-FFA4-4EBC-A0A0-5981B245D462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49CDA-D6B8-4D1C-B811-6F9BC3A548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7E259-C78A-4DCA-8921-77A402BD4416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BAE37B-9B54-4A8B-BE25-6AFED47A4E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635EC9-2C8B-4EEF-B94F-E5A546FB2A78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E0F2A-43DE-49E1-9669-0917B1CC85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ADEBA7-B4C1-4CCF-9005-1CF79ABA3A8B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30DAA-6A03-4838-851A-C44B17C21C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F221D5-3895-47F0-A18B-56F305C3063A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54EC97-4779-4CD4-83AE-3B1404560A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DEDB1-60A1-42A4-B6AE-3D56BB61F21B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83E871-438C-4BC1-8C65-9FA34DAEEB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D7898-2C95-4268-B379-CA58D12D6C72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DD6B35-FEF3-445E-9989-49CF600F92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6C2656-0043-4ADA-B0F3-C1D719CC8C37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65F120-F8D8-42A9-84CB-F4553F7042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738282-2F4C-4C17-AB76-09FD5660BC58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09754B-C0EF-4588-BD90-9A1374EEEB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4AC19-BF1A-4C1B-A972-293F2952165F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E2821-30F2-4370-B91D-A00C301B90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A34A2B-913E-403D-812C-1FF1D150F6B1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1151DE-FB11-4B16-90A2-5EFFC4FE27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BD83CF-A58F-41B5-B10E-062135109A35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B883B-AFC7-4BA0-8459-905124BBE2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6D331-AA63-4700-8F84-5D321F024007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852757-88FF-4612-8E79-0B5BC11F11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41EB3-B456-4B8D-A7D7-959E93DE091B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C76128-487E-43A3-A2DC-A323EA46B4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E1D2B-9C5A-4508-BF0F-C53F1238F8E2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189E5-B507-4CAE-AB4F-4754B14911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5F917-BF9C-4C8A-ACB3-49408477BA3F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B451D-7560-4538-8A4A-813CA86069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DCFA8F-3507-4392-9FF3-8EB06007CF2C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70B705-8E5A-4783-8F07-311099CE55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4BE195-33E4-4343-AB60-5C66E14C0BB4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4CF7F0-4D98-40EB-ABB7-ACE9616085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80A99-0F65-40E4-94C8-B70039AD3457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1C9337-3E42-4895-AA94-2F4C4A6764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D9D78B-0F37-40F1-A45B-4AF900A3F08C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6FF14E-D1F0-4B35-8FFE-17E9B1065A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BA2F8-A08A-4439-85CF-9E1085F6BA91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A93596-B641-41C2-8CDE-6E87C56602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1D4FFE-35B7-4F94-995F-35BB6BFA3AA4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B4AFEF-9B5C-42E2-AA41-C471CA895D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6927CF-E24F-4622-AEAA-151417A1DFB6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609DF3-E4D2-4CEE-B1BC-D58BCFBD55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7C1F8D-9659-4AD8-945D-8CD55A7310CF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785ED9-B537-47DF-B1D7-CC71583244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ABD1E-3F44-4E33-B874-62FC2EF1DD7F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6461A-5106-4C8C-854D-1BE62F21B8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F6C657-7034-4F80-9C12-CC2723056388}" type="datetimeFigureOut">
              <a:rPr lang="en-US"/>
              <a:pPr>
                <a:defRPr/>
              </a:pPr>
              <a:t>8/27/2009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3537B-9FB8-48E2-9B0A-439A82A699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4AF9DE-F94E-4D34-922E-E72CC467E1A8}" type="datetimeFigureOut">
              <a:rPr lang="en-US"/>
              <a:pPr>
                <a:defRPr/>
              </a:pPr>
              <a:t>8/27/2009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73F33-A492-42A1-847A-2195766EDB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784CD-2631-4B00-8D15-E0C828D730CC}" type="datetimeFigureOut">
              <a:rPr lang="en-US"/>
              <a:pPr>
                <a:defRPr/>
              </a:pPr>
              <a:t>8/27/2009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72CCE2-62F4-418F-86EE-CA2045DD65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ED3B86-7A59-4879-B5AD-F0BD15D1ED23}" type="datetimeFigureOut">
              <a:rPr lang="en-US"/>
              <a:pPr>
                <a:defRPr/>
              </a:pPr>
              <a:t>8/27/2009</a:t>
            </a:fld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6C326D-FA8E-47DF-8FCA-7F443F854C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4C5BF9-60A5-4A94-BAB0-D8C90041351C}" type="datetimeFigureOut">
              <a:rPr lang="en-US"/>
              <a:pPr>
                <a:defRPr/>
              </a:pPr>
              <a:t>8/27/2009</a:t>
            </a:fld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2B0F90-D419-49E6-9034-3EB7FD42EC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3C825D-2639-45E5-A462-3F415B0C8523}" type="datetimeFigureOut">
              <a:rPr lang="en-US"/>
              <a:pPr>
                <a:defRPr/>
              </a:pPr>
              <a:t>8/27/2009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9FCC68-568D-44A2-8A62-EE89CA83F5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A0FB7-218A-42C9-B3B8-893E4C5119A1}" type="datetimeFigureOut">
              <a:rPr lang="en-US"/>
              <a:pPr>
                <a:defRPr/>
              </a:pPr>
              <a:t>8/27/2009</a:t>
            </a:fld>
            <a:endParaRPr lang="en-US" dirty="0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5EA54B-1439-430C-BB74-A554ABA9E5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188999-E1AA-488A-8C62-72D8A08C49EF}" type="datetimeFigureOut">
              <a:rPr lang="en-US"/>
              <a:pPr>
                <a:defRPr/>
              </a:pPr>
              <a:t>8/27/2009</a:t>
            </a:fld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DF47E5-BA1B-4D30-80D9-0B558696AB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33B96-1F09-49B7-8EA6-3A0248AAC53E}" type="datetimeFigureOut">
              <a:rPr lang="en-US"/>
              <a:pPr>
                <a:defRPr/>
              </a:pPr>
              <a:t>8/27/2009</a:t>
            </a:fld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193A25-186B-4775-8F12-40B4F75C49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Relationship Id="rId14" Type="http://schemas.openxmlformats.org/officeDocument/2006/relationships/image" Target="../media/image12.jpe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13" Type="http://schemas.openxmlformats.org/officeDocument/2006/relationships/image" Target="../media/image13.jpeg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8.xml"/><Relationship Id="rId16" Type="http://schemas.openxmlformats.org/officeDocument/2006/relationships/image" Target="../media/image17.jpeg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5" Type="http://schemas.openxmlformats.org/officeDocument/2006/relationships/image" Target="../media/image16.jpeg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Relationship Id="rId14" Type="http://schemas.openxmlformats.org/officeDocument/2006/relationships/image" Target="../media/image15.jpe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theme" Target="../theme/theme16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8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77.xml"/><Relationship Id="rId12" Type="http://schemas.openxmlformats.org/officeDocument/2006/relationships/slideLayout" Target="../slideLayouts/slideLayout182.xml"/><Relationship Id="rId2" Type="http://schemas.openxmlformats.org/officeDocument/2006/relationships/slideLayout" Target="../slideLayouts/slideLayout172.xml"/><Relationship Id="rId1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6.xml"/><Relationship Id="rId11" Type="http://schemas.openxmlformats.org/officeDocument/2006/relationships/slideLayout" Target="../slideLayouts/slideLayout181.xml"/><Relationship Id="rId5" Type="http://schemas.openxmlformats.org/officeDocument/2006/relationships/slideLayout" Target="../slideLayouts/slideLayout175.xml"/><Relationship Id="rId10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74.xml"/><Relationship Id="rId9" Type="http://schemas.openxmlformats.org/officeDocument/2006/relationships/slideLayout" Target="../slideLayouts/slideLayout179.xml"/><Relationship Id="rId14" Type="http://schemas.openxmlformats.org/officeDocument/2006/relationships/image" Target="../media/image23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6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00200" y="274638"/>
            <a:ext cx="7086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3C60FCE-8FF8-43F5-BFFB-372EB310CFAC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D16525C-37BE-4490-A627-BC781F4841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94" r:id="rId1"/>
    <p:sldLayoutId id="2147485095" r:id="rId2"/>
    <p:sldLayoutId id="2147485096" r:id="rId3"/>
    <p:sldLayoutId id="2147485097" r:id="rId4"/>
    <p:sldLayoutId id="2147485098" r:id="rId5"/>
    <p:sldLayoutId id="2147485099" r:id="rId6"/>
    <p:sldLayoutId id="2147485100" r:id="rId7"/>
    <p:sldLayoutId id="2147485101" r:id="rId8"/>
    <p:sldLayoutId id="2147485102" r:id="rId9"/>
    <p:sldLayoutId id="2147485103" r:id="rId10"/>
    <p:sldLayoutId id="214748510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600" b="1" kern="1200">
          <a:solidFill>
            <a:srgbClr val="0070C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200" b="1" kern="1200">
          <a:solidFill>
            <a:srgbClr val="17375E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b="1" kern="1200">
          <a:solidFill>
            <a:srgbClr val="17375E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b="1" kern="1200">
          <a:solidFill>
            <a:srgbClr val="17375E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400" b="1" kern="1200">
          <a:solidFill>
            <a:srgbClr val="17375E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_7729.JPG"/>
          <p:cNvPicPr>
            <a:picLocks noChangeAspect="1"/>
          </p:cNvPicPr>
          <p:nvPr userDrawn="1"/>
        </p:nvPicPr>
        <p:blipFill>
          <a:blip r:embed="rId13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>
          <a:xfrm>
            <a:off x="0" y="5410200"/>
            <a:ext cx="9144000" cy="1447800"/>
          </a:xfrm>
          <a:prstGeom prst="rect">
            <a:avLst/>
          </a:prstGeom>
        </p:spPr>
      </p:pic>
      <p:sp>
        <p:nvSpPr>
          <p:cNvPr id="13315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ECA2C16-21C2-49B5-B803-98DF5EA52027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DE8FECC-2621-4814-8C2C-3ECBBAE16F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11" r:id="rId1"/>
    <p:sldLayoutId id="2147485012" r:id="rId2"/>
    <p:sldLayoutId id="2147485013" r:id="rId3"/>
    <p:sldLayoutId id="2147485014" r:id="rId4"/>
    <p:sldLayoutId id="2147485015" r:id="rId5"/>
    <p:sldLayoutId id="2147485016" r:id="rId6"/>
    <p:sldLayoutId id="2147485017" r:id="rId7"/>
    <p:sldLayoutId id="2147485018" r:id="rId8"/>
    <p:sldLayoutId id="2147485019" r:id="rId9"/>
    <p:sldLayoutId id="2147485020" r:id="rId10"/>
    <p:sldLayoutId id="214748502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 descr="mountain and field.jpg"/>
          <p:cNvPicPr>
            <a:picLocks noChangeAspect="1"/>
          </p:cNvPicPr>
          <p:nvPr userDrawn="1"/>
        </p:nvPicPr>
        <p:blipFill>
          <a:blip r:embed="rId13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34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67D0F78-7D33-49B5-B487-D0353CD6C93A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BA7D567-16AE-4FCD-9115-23C4378B6A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22" r:id="rId1"/>
    <p:sldLayoutId id="2147485023" r:id="rId2"/>
    <p:sldLayoutId id="2147485024" r:id="rId3"/>
    <p:sldLayoutId id="2147485025" r:id="rId4"/>
    <p:sldLayoutId id="2147485026" r:id="rId5"/>
    <p:sldLayoutId id="2147485027" r:id="rId6"/>
    <p:sldLayoutId id="2147485028" r:id="rId7"/>
    <p:sldLayoutId id="2147485029" r:id="rId8"/>
    <p:sldLayoutId id="2147485030" r:id="rId9"/>
    <p:sldLayoutId id="2147485031" r:id="rId10"/>
    <p:sldLayoutId id="214748503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 descr="dry canals nepal.jpg"/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36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52302AE-22C6-414E-B90D-4681BCF9D15A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C5D3EBC-6BC8-4216-B0A9-2C215BD604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33" r:id="rId1"/>
    <p:sldLayoutId id="2147485034" r:id="rId2"/>
    <p:sldLayoutId id="2147485035" r:id="rId3"/>
    <p:sldLayoutId id="2147485036" r:id="rId4"/>
    <p:sldLayoutId id="2147485037" r:id="rId5"/>
    <p:sldLayoutId id="2147485038" r:id="rId6"/>
    <p:sldLayoutId id="2147485039" r:id="rId7"/>
    <p:sldLayoutId id="2147485040" r:id="rId8"/>
    <p:sldLayoutId id="2147485041" r:id="rId9"/>
    <p:sldLayoutId id="2147485042" r:id="rId10"/>
    <p:sldLayoutId id="2147485043" r:id="rId11"/>
    <p:sldLayoutId id="214748504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6" descr="windgenerators.jpg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638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F6A71E2-99CE-4E38-B6E8-083FD47953A7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494EDA8-2C8F-427F-B848-50DAED8361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45" r:id="rId1"/>
    <p:sldLayoutId id="2147485046" r:id="rId2"/>
    <p:sldLayoutId id="2147485047" r:id="rId3"/>
    <p:sldLayoutId id="2147485048" r:id="rId4"/>
    <p:sldLayoutId id="2147485049" r:id="rId5"/>
    <p:sldLayoutId id="2147485050" r:id="rId6"/>
    <p:sldLayoutId id="2147485051" r:id="rId7"/>
    <p:sldLayoutId id="2147485052" r:id="rId8"/>
    <p:sldLayoutId id="2147485053" r:id="rId9"/>
    <p:sldLayoutId id="2147485054" r:id="rId10"/>
    <p:sldLayoutId id="21474850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6" descr="IMG_7723.JPG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3505200"/>
            <a:ext cx="167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7" descr="IMG_7714.JPG"/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1828800"/>
            <a:ext cx="167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8" descr="IMG_7712.JPG"/>
          <p:cNvPicPr>
            <a:picLocks noChangeAspect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1676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9" descr="IMG_7734.JPG"/>
          <p:cNvPicPr>
            <a:picLocks noChangeAspect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5181600"/>
            <a:ext cx="169862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4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9FC6315-457B-4128-A67E-9CC87E9F1561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3C919BD-5627-467C-8B90-DCB3C6B547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56" r:id="rId1"/>
    <p:sldLayoutId id="2147485057" r:id="rId2"/>
    <p:sldLayoutId id="2147485058" r:id="rId3"/>
    <p:sldLayoutId id="2147485059" r:id="rId4"/>
    <p:sldLayoutId id="2147485060" r:id="rId5"/>
    <p:sldLayoutId id="2147485061" r:id="rId6"/>
    <p:sldLayoutId id="2147485062" r:id="rId7"/>
    <p:sldLayoutId id="2147485063" r:id="rId8"/>
    <p:sldLayoutId id="2147485064" r:id="rId9"/>
    <p:sldLayoutId id="2147485065" r:id="rId10"/>
    <p:sldLayoutId id="214748506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6" descr="wind and water.jpg"/>
          <p:cNvPicPr>
            <a:picLocks noChangeAspect="1"/>
          </p:cNvPicPr>
          <p:nvPr userDrawn="1"/>
        </p:nvPicPr>
        <p:blipFill>
          <a:blip r:embed="rId13" cstate="print">
            <a:lum bright="-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843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33AF44E-C5C5-4D16-88AE-1FD5C979BD3F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405C1F2-0001-417E-AE9F-0C932182E0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67" r:id="rId1"/>
    <p:sldLayoutId id="2147485068" r:id="rId2"/>
    <p:sldLayoutId id="2147485069" r:id="rId3"/>
    <p:sldLayoutId id="2147485070" r:id="rId4"/>
    <p:sldLayoutId id="2147485071" r:id="rId5"/>
    <p:sldLayoutId id="2147485072" r:id="rId6"/>
    <p:sldLayoutId id="2147485073" r:id="rId7"/>
    <p:sldLayoutId id="2147485074" r:id="rId8"/>
    <p:sldLayoutId id="2147485075" r:id="rId9"/>
    <p:sldLayoutId id="2147485076" r:id="rId10"/>
    <p:sldLayoutId id="214748507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45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3BD3992-0DF5-4D69-81B2-C3DF10CB64BA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5653242-0FFF-42E7-8B7A-3172221550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91" r:id="rId1"/>
    <p:sldLayoutId id="2147485092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48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5A40B01-883F-4F02-AB50-F44DCBA5E770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D94373C-4F2C-4BEF-83BD-862B9774BE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0487" name="Picture 7" descr="C:\Users\dmolden\AppData\Local\Microsoft\Windows\Temporary Internet Files\Content.Outlook\K2QFA3U0\faces-1.jpg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078" r:id="rId1"/>
    <p:sldLayoutId id="2147485079" r:id="rId2"/>
    <p:sldLayoutId id="2147485080" r:id="rId3"/>
    <p:sldLayoutId id="2147485081" r:id="rId4"/>
    <p:sldLayoutId id="2147485082" r:id="rId5"/>
    <p:sldLayoutId id="2147485083" r:id="rId6"/>
    <p:sldLayoutId id="2147485084" r:id="rId7"/>
    <p:sldLayoutId id="2147485085" r:id="rId8"/>
    <p:sldLayoutId id="2147485086" r:id="rId9"/>
    <p:sldLayoutId id="2147485087" r:id="rId10"/>
    <p:sldLayoutId id="2147485088" r:id="rId11"/>
    <p:sldLayoutId id="214748508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 descr="wind and water.jpg"/>
          <p:cNvPicPr>
            <a:picLocks noChangeAspect="1"/>
          </p:cNvPicPr>
          <p:nvPr userDrawn="1"/>
        </p:nvPicPr>
        <p:blipFill>
          <a:blip r:embed="rId13" cstate="print">
            <a:lum bright="7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48F16EE-8E20-43FE-A038-239310D3AF1B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3331EA9-C656-4C52-B696-91156E1AE1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23" r:id="rId1"/>
    <p:sldLayoutId id="2147484924" r:id="rId2"/>
    <p:sldLayoutId id="2147484925" r:id="rId3"/>
    <p:sldLayoutId id="2147484926" r:id="rId4"/>
    <p:sldLayoutId id="2147484927" r:id="rId5"/>
    <p:sldLayoutId id="2147484928" r:id="rId6"/>
    <p:sldLayoutId id="2147484929" r:id="rId7"/>
    <p:sldLayoutId id="2147484930" r:id="rId8"/>
    <p:sldLayoutId id="2147484931" r:id="rId9"/>
    <p:sldLayoutId id="2147484932" r:id="rId10"/>
    <p:sldLayoutId id="214748493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8" descr="EXPO_TVDC_016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AA1B642-AB3C-4ED7-BB28-54580C8E114C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43F5BBE-7A1F-412A-9E92-8324FD2D58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34" r:id="rId1"/>
    <p:sldLayoutId id="2147484935" r:id="rId2"/>
    <p:sldLayoutId id="2147484936" r:id="rId3"/>
    <p:sldLayoutId id="2147484937" r:id="rId4"/>
    <p:sldLayoutId id="2147484938" r:id="rId5"/>
    <p:sldLayoutId id="2147484939" r:id="rId6"/>
    <p:sldLayoutId id="2147484940" r:id="rId7"/>
    <p:sldLayoutId id="2147484941" r:id="rId8"/>
    <p:sldLayoutId id="2147484942" r:id="rId9"/>
    <p:sldLayoutId id="2147484943" r:id="rId10"/>
    <p:sldLayoutId id="214748494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Content Placeholder 10" descr="DSC_6194183.JPG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4703763"/>
            <a:ext cx="3048000" cy="215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329AE3C-38FC-4C4D-B9C3-626188C4F486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500E101-3643-4263-95ED-6375C68EEF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176" name="Picture 23" descr="IMG_3239.JPG"/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867400" y="0"/>
            <a:ext cx="3276600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945" r:id="rId1"/>
    <p:sldLayoutId id="2147484946" r:id="rId2"/>
    <p:sldLayoutId id="2147484947" r:id="rId3"/>
    <p:sldLayoutId id="2147484948" r:id="rId4"/>
    <p:sldLayoutId id="2147484949" r:id="rId5"/>
    <p:sldLayoutId id="2147484950" r:id="rId6"/>
    <p:sldLayoutId id="2147484951" r:id="rId7"/>
    <p:sldLayoutId id="2147484952" r:id="rId8"/>
    <p:sldLayoutId id="2147484953" r:id="rId9"/>
    <p:sldLayoutId id="2147484954" r:id="rId10"/>
    <p:sldLayoutId id="21474849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Karo\Pictures\My Pictures\Holidays US\Christmas Utah 07\Family Photos\Kathmandu 2007\IMG_7691.JPG"/>
          <p:cNvPicPr>
            <a:picLocks noChangeAspect="1" noChangeArrowheads="1"/>
          </p:cNvPicPr>
          <p:nvPr userDrawn="1"/>
        </p:nvPicPr>
        <p:blipFill>
          <a:blip r:embed="rId1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202420" cy="6858000"/>
          </a:xfrm>
          <a:prstGeom prst="rect">
            <a:avLst/>
          </a:prstGeom>
          <a:noFill/>
        </p:spPr>
      </p:pic>
      <p:sp>
        <p:nvSpPr>
          <p:cNvPr id="8195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454FBBF-ADBE-4520-A08A-55B37EBD57C3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1953AB3-3E49-4C15-85D6-1358314ED6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56" r:id="rId1"/>
    <p:sldLayoutId id="2147484957" r:id="rId2"/>
    <p:sldLayoutId id="2147484958" r:id="rId3"/>
    <p:sldLayoutId id="2147484959" r:id="rId4"/>
    <p:sldLayoutId id="2147484960" r:id="rId5"/>
    <p:sldLayoutId id="2147484961" r:id="rId6"/>
    <p:sldLayoutId id="2147484962" r:id="rId7"/>
    <p:sldLayoutId id="2147484963" r:id="rId8"/>
    <p:sldLayoutId id="2147484964" r:id="rId9"/>
    <p:sldLayoutId id="2147484965" r:id="rId10"/>
    <p:sldLayoutId id="214748496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2ABBD80-CE94-47B4-9903-D9C7495C7144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CC7564F-9114-4285-BC5F-9424AF89CE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67" r:id="rId1"/>
    <p:sldLayoutId id="2147484968" r:id="rId2"/>
    <p:sldLayoutId id="2147484969" r:id="rId3"/>
    <p:sldLayoutId id="2147484970" r:id="rId4"/>
    <p:sldLayoutId id="2147484971" r:id="rId5"/>
    <p:sldLayoutId id="2147484972" r:id="rId6"/>
    <p:sldLayoutId id="2147484973" r:id="rId7"/>
    <p:sldLayoutId id="2147484974" r:id="rId8"/>
    <p:sldLayoutId id="2147484975" r:id="rId9"/>
    <p:sldLayoutId id="2147484976" r:id="rId10"/>
    <p:sldLayoutId id="2147484977" r:id="rId11"/>
    <p:sldLayoutId id="2147485090" r:id="rId12"/>
    <p:sldLayoutId id="214748510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B3E93BD-88A5-4FC7-A934-774D064DB49F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8375D91-F0B3-4AF6-AEA4-356C3A1E9F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78" r:id="rId1"/>
    <p:sldLayoutId id="2147484979" r:id="rId2"/>
    <p:sldLayoutId id="2147484980" r:id="rId3"/>
    <p:sldLayoutId id="2147484981" r:id="rId4"/>
    <p:sldLayoutId id="2147484982" r:id="rId5"/>
    <p:sldLayoutId id="2147484983" r:id="rId6"/>
    <p:sldLayoutId id="2147484984" r:id="rId7"/>
    <p:sldLayoutId id="2147484985" r:id="rId8"/>
    <p:sldLayoutId id="2147484986" r:id="rId9"/>
    <p:sldLayoutId id="2147484987" r:id="rId10"/>
    <p:sldLayoutId id="21474849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" descr="sprinkler irrigation long.jpg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5446713"/>
            <a:ext cx="9144000" cy="141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E95E69D-47CB-4570-A1BA-669DB5654D69}" type="datetimeFigureOut">
              <a:rPr lang="en-US"/>
              <a:pPr>
                <a:defRPr/>
              </a:pPr>
              <a:t>8/27/2009</a:t>
            </a:fld>
            <a:endParaRPr lang="en-US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1F8B157-EEE2-48CC-83C9-1DDB50C4F8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89" r:id="rId1"/>
    <p:sldLayoutId id="2147484990" r:id="rId2"/>
    <p:sldLayoutId id="2147484991" r:id="rId3"/>
    <p:sldLayoutId id="2147484992" r:id="rId4"/>
    <p:sldLayoutId id="2147484993" r:id="rId5"/>
    <p:sldLayoutId id="2147484994" r:id="rId6"/>
    <p:sldLayoutId id="2147484995" r:id="rId7"/>
    <p:sldLayoutId id="2147484996" r:id="rId8"/>
    <p:sldLayoutId id="2147484997" r:id="rId9"/>
    <p:sldLayoutId id="2147484998" r:id="rId10"/>
    <p:sldLayoutId id="21474849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 descr="C:\Users\Karo\Pictures\My Pictures\Holidays US\Christmas Utah 07\Family Photos\Kathmandu 2007\rape field nepal.jpg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5648325"/>
            <a:ext cx="9156700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E6B57E5-8AFA-46D0-BDCF-1D74750A6A54}" type="datetimeFigureOut">
              <a:rPr lang="en-US"/>
              <a:pPr>
                <a:defRPr/>
              </a:pPr>
              <a:t>8/27/2009</a:t>
            </a:fld>
            <a:endParaRPr lang="en-US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797F45A-3342-4BB7-B430-748A02D992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00" r:id="rId1"/>
    <p:sldLayoutId id="2147485001" r:id="rId2"/>
    <p:sldLayoutId id="2147485002" r:id="rId3"/>
    <p:sldLayoutId id="2147485003" r:id="rId4"/>
    <p:sldLayoutId id="2147485004" r:id="rId5"/>
    <p:sldLayoutId id="2147485005" r:id="rId6"/>
    <p:sldLayoutId id="2147485006" r:id="rId7"/>
    <p:sldLayoutId id="2147485007" r:id="rId8"/>
    <p:sldLayoutId id="2147485008" r:id="rId9"/>
    <p:sldLayoutId id="2147485009" r:id="rId10"/>
    <p:sldLayoutId id="214748501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124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9.xml"/><Relationship Id="rId5" Type="http://schemas.openxmlformats.org/officeDocument/2006/relationships/image" Target="../media/image27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3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6.png"/><Relationship Id="rId5" Type="http://schemas.openxmlformats.org/officeDocument/2006/relationships/image" Target="../media/image45.emf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7.xml"/><Relationship Id="rId5" Type="http://schemas.openxmlformats.org/officeDocument/2006/relationships/image" Target="../media/image27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0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0.xml"/><Relationship Id="rId5" Type="http://schemas.openxmlformats.org/officeDocument/2006/relationships/image" Target="../media/image27.jpeg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wmf"/><Relationship Id="rId1" Type="http://schemas.openxmlformats.org/officeDocument/2006/relationships/slideLayout" Target="../slideLayouts/slideLayout6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3.jpeg"/><Relationship Id="rId5" Type="http://schemas.openxmlformats.org/officeDocument/2006/relationships/image" Target="../media/image56.jpeg"/><Relationship Id="rId4" Type="http://schemas.openxmlformats.org/officeDocument/2006/relationships/image" Target="../media/image55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Layout" Target="../slideLayouts/slideLayout67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3.bin"/><Relationship Id="rId4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slideLayout" Target="../slideLayouts/slideLayout68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Microsoft_Office_Excel_97-2003_Worksheet1.xls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6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5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3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28.jpeg"/><Relationship Id="rId7" Type="http://schemas.openxmlformats.org/officeDocument/2006/relationships/image" Target="cid:image004.jpg@01C7FC33.13E5D6F0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72.jpeg"/><Relationship Id="rId5" Type="http://schemas.openxmlformats.org/officeDocument/2006/relationships/image" Target="cid:image010.jpg@01C7FC33.13E5D6F0" TargetMode="External"/><Relationship Id="rId4" Type="http://schemas.openxmlformats.org/officeDocument/2006/relationships/image" Target="../media/image71.jpeg"/><Relationship Id="rId9" Type="http://schemas.openxmlformats.org/officeDocument/2006/relationships/image" Target="cid:image007.jpg@01C7FC33.13E5D6F0" TargetMode="Externa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ctrTitle"/>
          </p:nvPr>
        </p:nvSpPr>
        <p:spPr>
          <a:xfrm>
            <a:off x="0" y="1905000"/>
            <a:ext cx="6400800" cy="3886200"/>
          </a:xfrm>
        </p:spPr>
        <p:txBody>
          <a:bodyPr/>
          <a:lstStyle/>
          <a:p>
            <a:pPr eaLnBrk="1" hangingPunct="1">
              <a:defRPr/>
            </a:pPr>
            <a:r>
              <a:rPr lang="en-US" sz="5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</a:rPr>
              <a:t>Will there be enough water  to grow enough food?</a:t>
            </a:r>
            <a:br>
              <a:rPr lang="en-US" sz="5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</a:rPr>
            </a:br>
            <a:endParaRPr lang="en-US" sz="4000" b="1" dirty="0" smtClean="0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Impact" pitchFamily="34" charset="0"/>
            </a:endParaRPr>
          </a:p>
        </p:txBody>
      </p:sp>
      <p:sp>
        <p:nvSpPr>
          <p:cNvPr id="1028" name="Subtitle 2"/>
          <p:cNvSpPr>
            <a:spLocks noGrp="1"/>
          </p:cNvSpPr>
          <p:nvPr>
            <p:ph type="subTitle" idx="1"/>
          </p:nvPr>
        </p:nvSpPr>
        <p:spPr>
          <a:xfrm>
            <a:off x="1371600" y="5105400"/>
            <a:ext cx="4800600" cy="1524000"/>
          </a:xfrm>
        </p:spPr>
        <p:txBody>
          <a:bodyPr/>
          <a:lstStyle/>
          <a:p>
            <a:pPr eaLnBrk="1" hangingPunct="1"/>
            <a:r>
              <a:rPr lang="en-US" b="1" smtClean="0"/>
              <a:t>David Molden</a:t>
            </a:r>
          </a:p>
          <a:p>
            <a:pPr eaLnBrk="1" hangingPunct="1"/>
            <a:r>
              <a:rPr lang="en-US" i="1" smtClean="0"/>
              <a:t>International Water Management Institute</a:t>
            </a:r>
          </a:p>
          <a:p>
            <a:pPr eaLnBrk="1" hangingPunct="1"/>
            <a:endParaRPr lang="en-US" smtClean="0"/>
          </a:p>
        </p:txBody>
      </p:sp>
      <p:pic>
        <p:nvPicPr>
          <p:cNvPr id="1029" name="Picture 13" descr="small wa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65900" y="1219200"/>
            <a:ext cx="2138363" cy="46482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graphicFrame>
        <p:nvGraphicFramePr>
          <p:cNvPr id="1026" name="Object 5"/>
          <p:cNvGraphicFramePr>
            <a:graphicFrameLocks noChangeAspect="1"/>
          </p:cNvGraphicFramePr>
          <p:nvPr/>
        </p:nvGraphicFramePr>
        <p:xfrm>
          <a:off x="152400" y="5791200"/>
          <a:ext cx="1295400" cy="885825"/>
        </p:xfrm>
        <a:graphic>
          <a:graphicData uri="http://schemas.openxmlformats.org/presentationml/2006/ole">
            <p:oleObj spid="_x0000_s1026" name="Photo Editor Photo" r:id="rId4" imgW="905001" imgH="619211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174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1748" name="Picture 4" descr="Pictureb 00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97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8783638" y="6497638"/>
            <a:ext cx="360362" cy="360362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/>
              <a:t>55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2771" name="Rectangle 3"/>
          <p:cNvSpPr>
            <a:spLocks noGrp="1"/>
          </p:cNvSpPr>
          <p:nvPr>
            <p:ph type="body" idx="1"/>
          </p:nvPr>
        </p:nvSpPr>
        <p:spPr>
          <a:xfrm>
            <a:off x="1143000" y="2133600"/>
            <a:ext cx="7772400" cy="4114800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2772" name="Picture 4" descr="EXPO_TVDC_0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379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3796" name="Picture 4" descr="EXPO TVDC 1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/>
          </p:cNvSpPr>
          <p:nvPr>
            <p:ph type="body" idx="1"/>
          </p:nvPr>
        </p:nvSpPr>
        <p:spPr>
          <a:xfrm>
            <a:off x="457200" y="838200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River basins closed – </a:t>
            </a:r>
            <a:r>
              <a:rPr lang="en-US" sz="2800" smtClean="0"/>
              <a:t>Colorado, Murray Darling, Yellow, Indus, Amu Darya ……… no additional water left</a:t>
            </a:r>
            <a:endParaRPr lang="en-US" sz="1000" smtClean="0"/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Groundwater overdraft – </a:t>
            </a:r>
            <a:r>
              <a:rPr lang="en-US" sz="2800" smtClean="0"/>
              <a:t>in agricultural breadbaskets</a:t>
            </a:r>
          </a:p>
          <a:p>
            <a:pPr eaLnBrk="1" hangingPunct="1">
              <a:lnSpc>
                <a:spcPct val="90000"/>
              </a:lnSpc>
            </a:pPr>
            <a:endParaRPr lang="en-US" sz="1200" smtClean="0"/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Fisheries </a:t>
            </a:r>
            <a:r>
              <a:rPr lang="en-US" sz="2800" smtClean="0"/>
              <a:t>– ocean and freshwater at a limit, aquaculture will become more prevalent</a:t>
            </a:r>
          </a:p>
          <a:p>
            <a:pPr eaLnBrk="1" hangingPunct="1">
              <a:lnSpc>
                <a:spcPct val="90000"/>
              </a:lnSpc>
            </a:pPr>
            <a:endParaRPr lang="en-US" sz="1400" smtClean="0"/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Livestock –</a:t>
            </a:r>
            <a:r>
              <a:rPr lang="en-US" sz="2800" smtClean="0"/>
              <a:t> limit on extent of grazing land, more will come from mixed and industrialized production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en-US" sz="2800" smtClean="0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563563"/>
          </a:xfrm>
          <a:noFill/>
        </p:spPr>
        <p:txBody>
          <a:bodyPr/>
          <a:lstStyle/>
          <a:p>
            <a:pPr eaLnBrk="1" hangingPunct="1"/>
            <a:r>
              <a:rPr lang="en-US" sz="4000" smtClean="0"/>
              <a:t>Limits – reached or breached</a:t>
            </a:r>
          </a:p>
        </p:txBody>
      </p:sp>
      <p:pic>
        <p:nvPicPr>
          <p:cNvPr id="36868" name="Picture 4" descr="logoJE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38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990600" y="0"/>
            <a:ext cx="6477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Water Scarcity 2000</a:t>
            </a: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0" y="6400800"/>
            <a:ext cx="91440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900">
                <a:latin typeface="Trebuchet MS" pitchFamily="34" charset="0"/>
              </a:rPr>
              <a:t>1/3 of the world’s population live in basins that have to deal with water scarcity</a:t>
            </a: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0" y="609600"/>
            <a:ext cx="9144000" cy="609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800">
              <a:latin typeface="Calibri" pitchFamily="34" charset="0"/>
            </a:endParaRPr>
          </a:p>
        </p:txBody>
      </p:sp>
      <p:pic>
        <p:nvPicPr>
          <p:cNvPr id="37893" name="Picture 5" descr="Water Scarcity 2000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6200" y="914400"/>
            <a:ext cx="9067800" cy="5529263"/>
          </a:xfrm>
        </p:spPr>
      </p:pic>
      <p:pic>
        <p:nvPicPr>
          <p:cNvPr id="37894" name="Picture 6" descr="logoJE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0"/>
            <a:ext cx="838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7" descr="CA LOGO F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67600" y="73025"/>
            <a:ext cx="1549400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229600" cy="868363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Will there be enough water to end hunger, and sustain ecosystems? </a:t>
            </a:r>
          </a:p>
        </p:txBody>
      </p:sp>
      <p:sp>
        <p:nvSpPr>
          <p:cNvPr id="3076" name="Rectangle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endParaRPr lang="en-US" sz="2800" smtClean="0"/>
          </a:p>
        </p:txBody>
      </p:sp>
      <p:sp>
        <p:nvSpPr>
          <p:cNvPr id="3077" name="Rectangle 4"/>
          <p:cNvSpPr>
            <a:spLocks noGrp="1"/>
          </p:cNvSpPr>
          <p:nvPr>
            <p:ph type="body" sz="half" idx="2"/>
          </p:nvPr>
        </p:nvSpPr>
        <p:spPr>
          <a:xfrm>
            <a:off x="4876800" y="2133600"/>
            <a:ext cx="4038600" cy="45259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2800" smtClean="0"/>
              <a:t>	A question posed to 700 researchers and practitioners who put together the Comprehensive Assessment of Water Management in Agriculture.</a:t>
            </a:r>
          </a:p>
        </p:txBody>
      </p:sp>
      <p:pic>
        <p:nvPicPr>
          <p:cNvPr id="30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447800"/>
            <a:ext cx="3589338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6" descr="CGIA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5943600"/>
            <a:ext cx="7318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05800" y="6096000"/>
            <a:ext cx="5651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8" descr="fao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5238" y="6089650"/>
            <a:ext cx="685800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7132638" y="6099175"/>
          <a:ext cx="1003300" cy="601663"/>
        </p:xfrm>
        <a:graphic>
          <a:graphicData uri="http://schemas.openxmlformats.org/presentationml/2006/ole">
            <p:oleObj spid="_x0000_s3074" name="Photo Editor Photo" r:id="rId7" imgW="952633" imgH="571731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9730" name="Rectangle 2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153400" cy="1371600"/>
          </a:xfrm>
        </p:spPr>
        <p:txBody>
          <a:bodyPr/>
          <a:lstStyle/>
          <a:p>
            <a:pPr marL="355600" indent="-355600" eaLnBrk="1" hangingPunct="1">
              <a:buFont typeface="Arial" charset="0"/>
              <a:buNone/>
            </a:pPr>
            <a:r>
              <a:rPr lang="en-US" sz="3600" i="1" smtClean="0">
                <a:solidFill>
                  <a:srgbClr val="000066"/>
                </a:solidFill>
              </a:rPr>
              <a:t>Will there be enough water to grow enough food, reduce poverty and support ecosystems?</a:t>
            </a:r>
          </a:p>
          <a:p>
            <a:pPr marL="355600" indent="-355600" eaLnBrk="1" hangingPunct="1">
              <a:buFont typeface="Arial" charset="0"/>
              <a:buNone/>
            </a:pPr>
            <a:r>
              <a:rPr lang="en-US" sz="4400" i="1" smtClean="0">
                <a:solidFill>
                  <a:srgbClr val="000066"/>
                </a:solidFill>
              </a:rPr>
              <a:t>No, unless ….</a:t>
            </a:r>
          </a:p>
          <a:p>
            <a:pPr marL="355600" indent="-355600" eaLnBrk="1" hangingPunct="1">
              <a:buFont typeface="Arial" charset="0"/>
              <a:buNone/>
            </a:pPr>
            <a:r>
              <a:rPr lang="en-US" sz="4400" i="1" smtClean="0">
                <a:solidFill>
                  <a:srgbClr val="000066"/>
                </a:solidFill>
              </a:rPr>
              <a:t>We change the way we think and act on water issues.</a:t>
            </a:r>
          </a:p>
          <a:p>
            <a:pPr marL="355600" indent="-355600" eaLnBrk="1" hangingPunct="1">
              <a:buFont typeface="Arial" charset="0"/>
              <a:buNone/>
            </a:pPr>
            <a:endParaRPr lang="en-US" sz="4400" i="1" smtClean="0">
              <a:solidFill>
                <a:srgbClr val="000066"/>
              </a:solidFill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655638"/>
            <a:ext cx="8229600" cy="563562"/>
          </a:xfrm>
          <a:noFill/>
        </p:spPr>
        <p:txBody>
          <a:bodyPr/>
          <a:lstStyle/>
          <a:p>
            <a:pPr eaLnBrk="1" hangingPunct="1"/>
            <a:r>
              <a:rPr lang="en-US" sz="4000" i="1" smtClean="0">
                <a:solidFill>
                  <a:srgbClr val="000066"/>
                </a:solidFill>
              </a:rPr>
              <a:t>Answer from the Comprehensive Assessment –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97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97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8897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8897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3"/>
          <p:cNvSpPr>
            <a:spLocks noGrp="1"/>
          </p:cNvSpPr>
          <p:nvPr>
            <p:ph type="title" idx="4294967295"/>
          </p:nvPr>
        </p:nvSpPr>
        <p:spPr>
          <a:xfrm>
            <a:off x="685800" y="228600"/>
            <a:ext cx="7467600" cy="1143000"/>
          </a:xfrm>
        </p:spPr>
        <p:txBody>
          <a:bodyPr anchor="t"/>
          <a:lstStyle/>
          <a:p>
            <a:pPr algn="l" eaLnBrk="1" hangingPunct="1"/>
            <a:r>
              <a:rPr lang="en-US" b="1" i="1" smtClean="0">
                <a:cs typeface="Aharoni" pitchFamily="2" charset="-79"/>
              </a:rPr>
              <a:t>WHAT OF THE FUTURE?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Oval 2"/>
          <p:cNvSpPr>
            <a:spLocks noChangeArrowheads="1"/>
          </p:cNvSpPr>
          <p:nvPr/>
        </p:nvSpPr>
        <p:spPr bwMode="auto">
          <a:xfrm>
            <a:off x="755650" y="4518025"/>
            <a:ext cx="215900" cy="2159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1987" name="Oval 3"/>
          <p:cNvSpPr>
            <a:spLocks noChangeArrowheads="1"/>
          </p:cNvSpPr>
          <p:nvPr/>
        </p:nvSpPr>
        <p:spPr bwMode="auto">
          <a:xfrm>
            <a:off x="755650" y="4870450"/>
            <a:ext cx="215900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1223963" y="2286000"/>
            <a:ext cx="10080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>
                <a:solidFill>
                  <a:srgbClr val="008000"/>
                </a:solidFill>
                <a:latin typeface="Trebuchet MS" pitchFamily="34" charset="0"/>
              </a:rPr>
              <a:t>USA</a:t>
            </a:r>
            <a:endParaRPr lang="en-US" b="1">
              <a:solidFill>
                <a:srgbClr val="008000"/>
              </a:solidFill>
              <a:latin typeface="Trebuchet MS" pitchFamily="34" charset="0"/>
            </a:endParaRPr>
          </a:p>
        </p:txBody>
      </p:sp>
      <p:sp>
        <p:nvSpPr>
          <p:cNvPr id="41989" name="Line 5"/>
          <p:cNvSpPr>
            <a:spLocks noChangeShapeType="1"/>
          </p:cNvSpPr>
          <p:nvPr/>
        </p:nvSpPr>
        <p:spPr bwMode="auto">
          <a:xfrm flipH="1">
            <a:off x="4464050" y="1047750"/>
            <a:ext cx="287338" cy="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990" name="Line 6"/>
          <p:cNvSpPr>
            <a:spLocks noChangeShapeType="1"/>
          </p:cNvSpPr>
          <p:nvPr/>
        </p:nvSpPr>
        <p:spPr bwMode="auto">
          <a:xfrm>
            <a:off x="4751388" y="1119188"/>
            <a:ext cx="360362" cy="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5111750" y="903288"/>
            <a:ext cx="18002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latin typeface="Trebuchet MS" pitchFamily="34" charset="0"/>
              </a:rPr>
              <a:t>projections</a:t>
            </a:r>
            <a:endParaRPr lang="en-US">
              <a:latin typeface="Trebuchet MS" pitchFamily="34" charset="0"/>
            </a:endParaRPr>
          </a:p>
        </p:txBody>
      </p:sp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3887788" y="896938"/>
            <a:ext cx="7191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latin typeface="Trebuchet MS" pitchFamily="34" charset="0"/>
              </a:rPr>
              <a:t>data</a:t>
            </a:r>
            <a:endParaRPr lang="en-US">
              <a:latin typeface="Trebuchet MS" pitchFamily="34" charset="0"/>
            </a:endParaRPr>
          </a:p>
        </p:txBody>
      </p:sp>
      <p:sp>
        <p:nvSpPr>
          <p:cNvPr id="48137" name="Freeform 9"/>
          <p:cNvSpPr>
            <a:spLocks/>
          </p:cNvSpPr>
          <p:nvPr/>
        </p:nvSpPr>
        <p:spPr bwMode="auto">
          <a:xfrm>
            <a:off x="928688" y="1360488"/>
            <a:ext cx="7840662" cy="1117600"/>
          </a:xfrm>
          <a:custGeom>
            <a:avLst/>
            <a:gdLst>
              <a:gd name="T0" fmla="*/ 0 w 4939"/>
              <a:gd name="T1" fmla="*/ 2147483647 h 704"/>
              <a:gd name="T2" fmla="*/ 2147483647 w 4939"/>
              <a:gd name="T3" fmla="*/ 2147483647 h 704"/>
              <a:gd name="T4" fmla="*/ 2147483647 w 4939"/>
              <a:gd name="T5" fmla="*/ 2147483647 h 704"/>
              <a:gd name="T6" fmla="*/ 2147483647 w 4939"/>
              <a:gd name="T7" fmla="*/ 2147483647 h 704"/>
              <a:gd name="T8" fmla="*/ 2147483647 w 4939"/>
              <a:gd name="T9" fmla="*/ 2147483647 h 704"/>
              <a:gd name="T10" fmla="*/ 2147483647 w 4939"/>
              <a:gd name="T11" fmla="*/ 2147483647 h 704"/>
              <a:gd name="T12" fmla="*/ 2147483647 w 4939"/>
              <a:gd name="T13" fmla="*/ 2147483647 h 704"/>
              <a:gd name="T14" fmla="*/ 2147483647 w 4939"/>
              <a:gd name="T15" fmla="*/ 2147483647 h 704"/>
              <a:gd name="T16" fmla="*/ 2147483647 w 4939"/>
              <a:gd name="T17" fmla="*/ 2147483647 h 704"/>
              <a:gd name="T18" fmla="*/ 2147483647 w 4939"/>
              <a:gd name="T19" fmla="*/ 2147483647 h 704"/>
              <a:gd name="T20" fmla="*/ 2147483647 w 4939"/>
              <a:gd name="T21" fmla="*/ 2147483647 h 704"/>
              <a:gd name="T22" fmla="*/ 2147483647 w 4939"/>
              <a:gd name="T23" fmla="*/ 2147483647 h 704"/>
              <a:gd name="T24" fmla="*/ 2147483647 w 4939"/>
              <a:gd name="T25" fmla="*/ 2147483647 h 704"/>
              <a:gd name="T26" fmla="*/ 2147483647 w 4939"/>
              <a:gd name="T27" fmla="*/ 2147483647 h 704"/>
              <a:gd name="T28" fmla="*/ 2147483647 w 4939"/>
              <a:gd name="T29" fmla="*/ 2147483647 h 704"/>
              <a:gd name="T30" fmla="*/ 2147483647 w 4939"/>
              <a:gd name="T31" fmla="*/ 2147483647 h 704"/>
              <a:gd name="T32" fmla="*/ 2147483647 w 4939"/>
              <a:gd name="T33" fmla="*/ 2147483647 h 704"/>
              <a:gd name="T34" fmla="*/ 2147483647 w 4939"/>
              <a:gd name="T35" fmla="*/ 2147483647 h 704"/>
              <a:gd name="T36" fmla="*/ 2147483647 w 4939"/>
              <a:gd name="T37" fmla="*/ 2147483647 h 704"/>
              <a:gd name="T38" fmla="*/ 2147483647 w 4939"/>
              <a:gd name="T39" fmla="*/ 2147483647 h 704"/>
              <a:gd name="T40" fmla="*/ 2147483647 w 4939"/>
              <a:gd name="T41" fmla="*/ 2147483647 h 704"/>
              <a:gd name="T42" fmla="*/ 2147483647 w 4939"/>
              <a:gd name="T43" fmla="*/ 2147483647 h 704"/>
              <a:gd name="T44" fmla="*/ 2147483647 w 4939"/>
              <a:gd name="T45" fmla="*/ 2147483647 h 704"/>
              <a:gd name="T46" fmla="*/ 2147483647 w 4939"/>
              <a:gd name="T47" fmla="*/ 2147483647 h 704"/>
              <a:gd name="T48" fmla="*/ 2147483647 w 4939"/>
              <a:gd name="T49" fmla="*/ 2147483647 h 704"/>
              <a:gd name="T50" fmla="*/ 2147483647 w 4939"/>
              <a:gd name="T51" fmla="*/ 2147483647 h 704"/>
              <a:gd name="T52" fmla="*/ 2147483647 w 4939"/>
              <a:gd name="T53" fmla="*/ 2147483647 h 704"/>
              <a:gd name="T54" fmla="*/ 2147483647 w 4939"/>
              <a:gd name="T55" fmla="*/ 2147483647 h 704"/>
              <a:gd name="T56" fmla="*/ 2147483647 w 4939"/>
              <a:gd name="T57" fmla="*/ 2147483647 h 704"/>
              <a:gd name="T58" fmla="*/ 2147483647 w 4939"/>
              <a:gd name="T59" fmla="*/ 2147483647 h 704"/>
              <a:gd name="T60" fmla="*/ 2147483647 w 4939"/>
              <a:gd name="T61" fmla="*/ 2147483647 h 704"/>
              <a:gd name="T62" fmla="*/ 2147483647 w 4939"/>
              <a:gd name="T63" fmla="*/ 2147483647 h 704"/>
              <a:gd name="T64" fmla="*/ 2147483647 w 4939"/>
              <a:gd name="T65" fmla="*/ 2147483647 h 704"/>
              <a:gd name="T66" fmla="*/ 2147483647 w 4939"/>
              <a:gd name="T67" fmla="*/ 2147483647 h 704"/>
              <a:gd name="T68" fmla="*/ 2147483647 w 4939"/>
              <a:gd name="T69" fmla="*/ 2147483647 h 704"/>
              <a:gd name="T70" fmla="*/ 2147483647 w 4939"/>
              <a:gd name="T71" fmla="*/ 2147483647 h 704"/>
              <a:gd name="T72" fmla="*/ 2147483647 w 4939"/>
              <a:gd name="T73" fmla="*/ 2147483647 h 704"/>
              <a:gd name="T74" fmla="*/ 2147483647 w 4939"/>
              <a:gd name="T75" fmla="*/ 2147483647 h 704"/>
              <a:gd name="T76" fmla="*/ 2147483647 w 4939"/>
              <a:gd name="T77" fmla="*/ 2147483647 h 704"/>
              <a:gd name="T78" fmla="*/ 2147483647 w 4939"/>
              <a:gd name="T79" fmla="*/ 2147483647 h 704"/>
              <a:gd name="T80" fmla="*/ 2147483647 w 4939"/>
              <a:gd name="T81" fmla="*/ 2147483647 h 704"/>
              <a:gd name="T82" fmla="*/ 2147483647 w 4939"/>
              <a:gd name="T83" fmla="*/ 2147483647 h 704"/>
              <a:gd name="T84" fmla="*/ 2147483647 w 4939"/>
              <a:gd name="T85" fmla="*/ 2147483647 h 704"/>
              <a:gd name="T86" fmla="*/ 2147483647 w 4939"/>
              <a:gd name="T87" fmla="*/ 2147483647 h 704"/>
              <a:gd name="T88" fmla="*/ 2147483647 w 4939"/>
              <a:gd name="T89" fmla="*/ 2147483647 h 704"/>
              <a:gd name="T90" fmla="*/ 2147483647 w 4939"/>
              <a:gd name="T91" fmla="*/ 2147483647 h 704"/>
              <a:gd name="T92" fmla="*/ 2147483647 w 4939"/>
              <a:gd name="T93" fmla="*/ 2147483647 h 704"/>
              <a:gd name="T94" fmla="*/ 2147483647 w 4939"/>
              <a:gd name="T95" fmla="*/ 2147483647 h 704"/>
              <a:gd name="T96" fmla="*/ 2147483647 w 4939"/>
              <a:gd name="T97" fmla="*/ 2147483647 h 704"/>
              <a:gd name="T98" fmla="*/ 2147483647 w 4939"/>
              <a:gd name="T99" fmla="*/ 2147483647 h 704"/>
              <a:gd name="T100" fmla="*/ 2147483647 w 4939"/>
              <a:gd name="T101" fmla="*/ 2147483647 h 70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4939"/>
              <a:gd name="T154" fmla="*/ 0 h 704"/>
              <a:gd name="T155" fmla="*/ 4939 w 4939"/>
              <a:gd name="T156" fmla="*/ 704 h 704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4939" h="704">
                <a:moveTo>
                  <a:pt x="0" y="704"/>
                </a:moveTo>
                <a:cubicBezTo>
                  <a:pt x="6" y="696"/>
                  <a:pt x="9" y="686"/>
                  <a:pt x="17" y="679"/>
                </a:cubicBezTo>
                <a:cubicBezTo>
                  <a:pt x="32" y="666"/>
                  <a:pt x="67" y="645"/>
                  <a:pt x="67" y="645"/>
                </a:cubicBezTo>
                <a:cubicBezTo>
                  <a:pt x="87" y="615"/>
                  <a:pt x="90" y="624"/>
                  <a:pt x="110" y="594"/>
                </a:cubicBezTo>
                <a:cubicBezTo>
                  <a:pt x="118" y="640"/>
                  <a:pt x="113" y="551"/>
                  <a:pt x="158" y="567"/>
                </a:cubicBezTo>
                <a:cubicBezTo>
                  <a:pt x="175" y="580"/>
                  <a:pt x="182" y="590"/>
                  <a:pt x="195" y="594"/>
                </a:cubicBezTo>
                <a:cubicBezTo>
                  <a:pt x="208" y="598"/>
                  <a:pt x="226" y="597"/>
                  <a:pt x="237" y="594"/>
                </a:cubicBezTo>
                <a:cubicBezTo>
                  <a:pt x="234" y="583"/>
                  <a:pt x="258" y="588"/>
                  <a:pt x="262" y="577"/>
                </a:cubicBezTo>
                <a:cubicBezTo>
                  <a:pt x="265" y="567"/>
                  <a:pt x="258" y="553"/>
                  <a:pt x="266" y="546"/>
                </a:cubicBezTo>
                <a:cubicBezTo>
                  <a:pt x="332" y="492"/>
                  <a:pt x="261" y="526"/>
                  <a:pt x="326" y="483"/>
                </a:cubicBezTo>
                <a:cubicBezTo>
                  <a:pt x="350" y="445"/>
                  <a:pt x="359" y="459"/>
                  <a:pt x="395" y="435"/>
                </a:cubicBezTo>
                <a:cubicBezTo>
                  <a:pt x="398" y="424"/>
                  <a:pt x="433" y="425"/>
                  <a:pt x="440" y="416"/>
                </a:cubicBezTo>
                <a:cubicBezTo>
                  <a:pt x="446" y="409"/>
                  <a:pt x="458" y="412"/>
                  <a:pt x="466" y="408"/>
                </a:cubicBezTo>
                <a:cubicBezTo>
                  <a:pt x="497" y="393"/>
                  <a:pt x="498" y="359"/>
                  <a:pt x="533" y="351"/>
                </a:cubicBezTo>
                <a:cubicBezTo>
                  <a:pt x="544" y="345"/>
                  <a:pt x="572" y="355"/>
                  <a:pt x="584" y="357"/>
                </a:cubicBezTo>
                <a:cubicBezTo>
                  <a:pt x="593" y="359"/>
                  <a:pt x="592" y="373"/>
                  <a:pt x="593" y="382"/>
                </a:cubicBezTo>
                <a:cubicBezTo>
                  <a:pt x="598" y="419"/>
                  <a:pt x="620" y="458"/>
                  <a:pt x="623" y="495"/>
                </a:cubicBezTo>
                <a:cubicBezTo>
                  <a:pt x="655" y="474"/>
                  <a:pt x="678" y="409"/>
                  <a:pt x="701" y="378"/>
                </a:cubicBezTo>
                <a:cubicBezTo>
                  <a:pt x="741" y="437"/>
                  <a:pt x="692" y="416"/>
                  <a:pt x="734" y="444"/>
                </a:cubicBezTo>
                <a:cubicBezTo>
                  <a:pt x="759" y="408"/>
                  <a:pt x="756" y="414"/>
                  <a:pt x="787" y="382"/>
                </a:cubicBezTo>
                <a:cubicBezTo>
                  <a:pt x="804" y="335"/>
                  <a:pt x="807" y="318"/>
                  <a:pt x="857" y="330"/>
                </a:cubicBezTo>
                <a:cubicBezTo>
                  <a:pt x="892" y="347"/>
                  <a:pt x="927" y="345"/>
                  <a:pt x="962" y="363"/>
                </a:cubicBezTo>
                <a:cubicBezTo>
                  <a:pt x="1061" y="345"/>
                  <a:pt x="1013" y="356"/>
                  <a:pt x="1082" y="312"/>
                </a:cubicBezTo>
                <a:cubicBezTo>
                  <a:pt x="1133" y="361"/>
                  <a:pt x="1059" y="370"/>
                  <a:pt x="1139" y="384"/>
                </a:cubicBezTo>
                <a:cubicBezTo>
                  <a:pt x="1159" y="381"/>
                  <a:pt x="1183" y="346"/>
                  <a:pt x="1202" y="339"/>
                </a:cubicBezTo>
                <a:cubicBezTo>
                  <a:pt x="1221" y="332"/>
                  <a:pt x="1245" y="330"/>
                  <a:pt x="1265" y="324"/>
                </a:cubicBezTo>
                <a:cubicBezTo>
                  <a:pt x="1274" y="321"/>
                  <a:pt x="1301" y="303"/>
                  <a:pt x="1310" y="300"/>
                </a:cubicBezTo>
                <a:cubicBezTo>
                  <a:pt x="1346" y="264"/>
                  <a:pt x="1374" y="289"/>
                  <a:pt x="1423" y="272"/>
                </a:cubicBezTo>
                <a:cubicBezTo>
                  <a:pt x="1429" y="266"/>
                  <a:pt x="1462" y="230"/>
                  <a:pt x="1474" y="230"/>
                </a:cubicBezTo>
                <a:cubicBezTo>
                  <a:pt x="1484" y="230"/>
                  <a:pt x="1528" y="225"/>
                  <a:pt x="1538" y="228"/>
                </a:cubicBezTo>
                <a:cubicBezTo>
                  <a:pt x="1557" y="234"/>
                  <a:pt x="1572" y="225"/>
                  <a:pt x="1592" y="228"/>
                </a:cubicBezTo>
                <a:cubicBezTo>
                  <a:pt x="1655" y="204"/>
                  <a:pt x="1637" y="205"/>
                  <a:pt x="1688" y="156"/>
                </a:cubicBezTo>
                <a:cubicBezTo>
                  <a:pt x="1695" y="134"/>
                  <a:pt x="1749" y="176"/>
                  <a:pt x="1766" y="159"/>
                </a:cubicBezTo>
                <a:cubicBezTo>
                  <a:pt x="1767" y="158"/>
                  <a:pt x="1801" y="117"/>
                  <a:pt x="1817" y="120"/>
                </a:cubicBezTo>
                <a:cubicBezTo>
                  <a:pt x="1837" y="124"/>
                  <a:pt x="1941" y="138"/>
                  <a:pt x="1961" y="141"/>
                </a:cubicBezTo>
                <a:cubicBezTo>
                  <a:pt x="2039" y="144"/>
                  <a:pt x="2001" y="29"/>
                  <a:pt x="2096" y="21"/>
                </a:cubicBezTo>
                <a:cubicBezTo>
                  <a:pt x="2111" y="0"/>
                  <a:pt x="2130" y="84"/>
                  <a:pt x="2143" y="61"/>
                </a:cubicBezTo>
                <a:cubicBezTo>
                  <a:pt x="2171" y="12"/>
                  <a:pt x="2168" y="63"/>
                  <a:pt x="2219" y="45"/>
                </a:cubicBezTo>
                <a:cubicBezTo>
                  <a:pt x="2288" y="39"/>
                  <a:pt x="2238" y="42"/>
                  <a:pt x="2278" y="69"/>
                </a:cubicBezTo>
                <a:cubicBezTo>
                  <a:pt x="2339" y="110"/>
                  <a:pt x="2418" y="33"/>
                  <a:pt x="2492" y="36"/>
                </a:cubicBezTo>
                <a:cubicBezTo>
                  <a:pt x="2539" y="49"/>
                  <a:pt x="2594" y="52"/>
                  <a:pt x="2642" y="45"/>
                </a:cubicBezTo>
                <a:cubicBezTo>
                  <a:pt x="2765" y="74"/>
                  <a:pt x="2786" y="89"/>
                  <a:pt x="2964" y="94"/>
                </a:cubicBezTo>
                <a:cubicBezTo>
                  <a:pt x="3070" y="80"/>
                  <a:pt x="3135" y="53"/>
                  <a:pt x="3245" y="75"/>
                </a:cubicBezTo>
                <a:cubicBezTo>
                  <a:pt x="3265" y="79"/>
                  <a:pt x="3262" y="71"/>
                  <a:pt x="3281" y="78"/>
                </a:cubicBezTo>
                <a:cubicBezTo>
                  <a:pt x="3290" y="85"/>
                  <a:pt x="3296" y="87"/>
                  <a:pt x="3326" y="90"/>
                </a:cubicBezTo>
                <a:cubicBezTo>
                  <a:pt x="3356" y="93"/>
                  <a:pt x="3411" y="95"/>
                  <a:pt x="3464" y="94"/>
                </a:cubicBezTo>
                <a:cubicBezTo>
                  <a:pt x="3523" y="80"/>
                  <a:pt x="3589" y="60"/>
                  <a:pt x="3647" y="81"/>
                </a:cubicBezTo>
                <a:cubicBezTo>
                  <a:pt x="3824" y="117"/>
                  <a:pt x="4255" y="120"/>
                  <a:pt x="4259" y="120"/>
                </a:cubicBezTo>
                <a:cubicBezTo>
                  <a:pt x="4430" y="108"/>
                  <a:pt x="4721" y="147"/>
                  <a:pt x="4850" y="141"/>
                </a:cubicBezTo>
                <a:cubicBezTo>
                  <a:pt x="4939" y="160"/>
                  <a:pt x="4842" y="107"/>
                  <a:pt x="4904" y="137"/>
                </a:cubicBezTo>
                <a:cubicBezTo>
                  <a:pt x="4912" y="141"/>
                  <a:pt x="4930" y="145"/>
                  <a:pt x="4930" y="145"/>
                </a:cubicBezTo>
              </a:path>
            </a:pathLst>
          </a:custGeom>
          <a:noFill/>
          <a:ln w="635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38" name="Freeform 10"/>
          <p:cNvSpPr>
            <a:spLocks/>
          </p:cNvSpPr>
          <p:nvPr/>
        </p:nvSpPr>
        <p:spPr bwMode="auto">
          <a:xfrm>
            <a:off x="1008063" y="4679950"/>
            <a:ext cx="7796212" cy="395288"/>
          </a:xfrm>
          <a:custGeom>
            <a:avLst/>
            <a:gdLst>
              <a:gd name="T0" fmla="*/ 0 w 4911"/>
              <a:gd name="T1" fmla="*/ 2147483647 h 249"/>
              <a:gd name="T2" fmla="*/ 2147483647 w 4911"/>
              <a:gd name="T3" fmla="*/ 2147483647 h 249"/>
              <a:gd name="T4" fmla="*/ 2147483647 w 4911"/>
              <a:gd name="T5" fmla="*/ 2147483647 h 249"/>
              <a:gd name="T6" fmla="*/ 2147483647 w 4911"/>
              <a:gd name="T7" fmla="*/ 2147483647 h 249"/>
              <a:gd name="T8" fmla="*/ 2147483647 w 4911"/>
              <a:gd name="T9" fmla="*/ 2147483647 h 249"/>
              <a:gd name="T10" fmla="*/ 2147483647 w 4911"/>
              <a:gd name="T11" fmla="*/ 2147483647 h 249"/>
              <a:gd name="T12" fmla="*/ 2147483647 w 4911"/>
              <a:gd name="T13" fmla="*/ 2147483647 h 249"/>
              <a:gd name="T14" fmla="*/ 2147483647 w 4911"/>
              <a:gd name="T15" fmla="*/ 2147483647 h 249"/>
              <a:gd name="T16" fmla="*/ 2147483647 w 4911"/>
              <a:gd name="T17" fmla="*/ 2147483647 h 249"/>
              <a:gd name="T18" fmla="*/ 2147483647 w 4911"/>
              <a:gd name="T19" fmla="*/ 2147483647 h 249"/>
              <a:gd name="T20" fmla="*/ 2147483647 w 4911"/>
              <a:gd name="T21" fmla="*/ 2147483647 h 249"/>
              <a:gd name="T22" fmla="*/ 2147483647 w 4911"/>
              <a:gd name="T23" fmla="*/ 2147483647 h 249"/>
              <a:gd name="T24" fmla="*/ 2147483647 w 4911"/>
              <a:gd name="T25" fmla="*/ 2147483647 h 249"/>
              <a:gd name="T26" fmla="*/ 2147483647 w 4911"/>
              <a:gd name="T27" fmla="*/ 2147483647 h 249"/>
              <a:gd name="T28" fmla="*/ 2147483647 w 4911"/>
              <a:gd name="T29" fmla="*/ 2147483647 h 249"/>
              <a:gd name="T30" fmla="*/ 2147483647 w 4911"/>
              <a:gd name="T31" fmla="*/ 2147483647 h 24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4911"/>
              <a:gd name="T49" fmla="*/ 0 h 249"/>
              <a:gd name="T50" fmla="*/ 4911 w 4911"/>
              <a:gd name="T51" fmla="*/ 249 h 249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4911" h="249">
                <a:moveTo>
                  <a:pt x="0" y="236"/>
                </a:moveTo>
                <a:cubicBezTo>
                  <a:pt x="39" y="249"/>
                  <a:pt x="74" y="225"/>
                  <a:pt x="113" y="239"/>
                </a:cubicBezTo>
                <a:cubicBezTo>
                  <a:pt x="206" y="206"/>
                  <a:pt x="290" y="239"/>
                  <a:pt x="355" y="244"/>
                </a:cubicBezTo>
                <a:cubicBezTo>
                  <a:pt x="658" y="237"/>
                  <a:pt x="949" y="224"/>
                  <a:pt x="1253" y="219"/>
                </a:cubicBezTo>
                <a:cubicBezTo>
                  <a:pt x="1385" y="184"/>
                  <a:pt x="1561" y="215"/>
                  <a:pt x="1685" y="219"/>
                </a:cubicBezTo>
                <a:cubicBezTo>
                  <a:pt x="1726" y="227"/>
                  <a:pt x="1779" y="209"/>
                  <a:pt x="1820" y="215"/>
                </a:cubicBezTo>
                <a:cubicBezTo>
                  <a:pt x="1927" y="208"/>
                  <a:pt x="2010" y="225"/>
                  <a:pt x="2117" y="219"/>
                </a:cubicBezTo>
                <a:cubicBezTo>
                  <a:pt x="2259" y="181"/>
                  <a:pt x="2237" y="184"/>
                  <a:pt x="2448" y="176"/>
                </a:cubicBezTo>
                <a:cubicBezTo>
                  <a:pt x="2578" y="143"/>
                  <a:pt x="2499" y="179"/>
                  <a:pt x="2717" y="170"/>
                </a:cubicBezTo>
                <a:cubicBezTo>
                  <a:pt x="2825" y="167"/>
                  <a:pt x="2815" y="168"/>
                  <a:pt x="2909" y="173"/>
                </a:cubicBezTo>
                <a:cubicBezTo>
                  <a:pt x="3335" y="164"/>
                  <a:pt x="3805" y="91"/>
                  <a:pt x="4247" y="83"/>
                </a:cubicBezTo>
                <a:cubicBezTo>
                  <a:pt x="4266" y="77"/>
                  <a:pt x="4331" y="80"/>
                  <a:pt x="4350" y="72"/>
                </a:cubicBezTo>
                <a:cubicBezTo>
                  <a:pt x="4373" y="62"/>
                  <a:pt x="4445" y="54"/>
                  <a:pt x="4470" y="48"/>
                </a:cubicBezTo>
                <a:cubicBezTo>
                  <a:pt x="4520" y="36"/>
                  <a:pt x="4540" y="45"/>
                  <a:pt x="4593" y="39"/>
                </a:cubicBezTo>
                <a:cubicBezTo>
                  <a:pt x="4626" y="30"/>
                  <a:pt x="4660" y="37"/>
                  <a:pt x="4692" y="27"/>
                </a:cubicBezTo>
                <a:cubicBezTo>
                  <a:pt x="4797" y="0"/>
                  <a:pt x="4911" y="6"/>
                  <a:pt x="4911" y="6"/>
                </a:cubicBezTo>
              </a:path>
            </a:pathLst>
          </a:custGeom>
          <a:noFill/>
          <a:ln w="635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95" name="Line 11"/>
          <p:cNvSpPr>
            <a:spLocks noChangeShapeType="1"/>
          </p:cNvSpPr>
          <p:nvPr/>
        </p:nvSpPr>
        <p:spPr bwMode="auto">
          <a:xfrm>
            <a:off x="792163" y="1485900"/>
            <a:ext cx="8064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96" name="Line 12"/>
          <p:cNvSpPr>
            <a:spLocks noChangeShapeType="1"/>
          </p:cNvSpPr>
          <p:nvPr/>
        </p:nvSpPr>
        <p:spPr bwMode="auto">
          <a:xfrm>
            <a:off x="792163" y="2062163"/>
            <a:ext cx="8064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97" name="Line 13"/>
          <p:cNvSpPr>
            <a:spLocks noChangeShapeType="1"/>
          </p:cNvSpPr>
          <p:nvPr/>
        </p:nvSpPr>
        <p:spPr bwMode="auto">
          <a:xfrm>
            <a:off x="792163" y="2709863"/>
            <a:ext cx="8064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98" name="Line 14"/>
          <p:cNvSpPr>
            <a:spLocks noChangeShapeType="1"/>
          </p:cNvSpPr>
          <p:nvPr/>
        </p:nvSpPr>
        <p:spPr bwMode="auto">
          <a:xfrm>
            <a:off x="792163" y="3357563"/>
            <a:ext cx="8064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99" name="Line 15"/>
          <p:cNvSpPr>
            <a:spLocks noChangeShapeType="1"/>
          </p:cNvSpPr>
          <p:nvPr/>
        </p:nvSpPr>
        <p:spPr bwMode="auto">
          <a:xfrm>
            <a:off x="792163" y="3933825"/>
            <a:ext cx="8064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00" name="Line 16"/>
          <p:cNvSpPr>
            <a:spLocks noChangeShapeType="1"/>
          </p:cNvSpPr>
          <p:nvPr/>
        </p:nvSpPr>
        <p:spPr bwMode="auto">
          <a:xfrm>
            <a:off x="792163" y="4583113"/>
            <a:ext cx="8064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01" name="Rectangle 17"/>
          <p:cNvSpPr>
            <a:spLocks noChangeArrowheads="1"/>
          </p:cNvSpPr>
          <p:nvPr/>
        </p:nvSpPr>
        <p:spPr bwMode="auto">
          <a:xfrm>
            <a:off x="863600" y="838200"/>
            <a:ext cx="7993063" cy="43195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2002" name="Line 18"/>
          <p:cNvSpPr>
            <a:spLocks noChangeShapeType="1"/>
          </p:cNvSpPr>
          <p:nvPr/>
        </p:nvSpPr>
        <p:spPr bwMode="auto">
          <a:xfrm>
            <a:off x="4751388" y="838200"/>
            <a:ext cx="0" cy="4537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03" name="Text Box 19"/>
          <p:cNvSpPr txBox="1">
            <a:spLocks noChangeArrowheads="1"/>
          </p:cNvSpPr>
          <p:nvPr/>
        </p:nvSpPr>
        <p:spPr bwMode="auto">
          <a:xfrm>
            <a:off x="4392613" y="5410200"/>
            <a:ext cx="636587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>
                <a:latin typeface="Trebuchet MS" pitchFamily="34" charset="0"/>
              </a:rPr>
              <a:t>2003</a:t>
            </a:r>
            <a:endParaRPr lang="en-US" sz="1400" b="1">
              <a:latin typeface="Trebuchet MS" pitchFamily="34" charset="0"/>
            </a:endParaRPr>
          </a:p>
        </p:txBody>
      </p:sp>
      <p:sp>
        <p:nvSpPr>
          <p:cNvPr id="42004" name="Text Box 20"/>
          <p:cNvSpPr txBox="1">
            <a:spLocks noChangeArrowheads="1"/>
          </p:cNvSpPr>
          <p:nvPr/>
        </p:nvSpPr>
        <p:spPr bwMode="auto">
          <a:xfrm>
            <a:off x="647700" y="5367338"/>
            <a:ext cx="723900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>
                <a:latin typeface="Trebuchet MS" pitchFamily="34" charset="0"/>
              </a:rPr>
              <a:t>1961</a:t>
            </a:r>
            <a:endParaRPr lang="en-US" sz="1400" b="1">
              <a:latin typeface="Trebuchet MS" pitchFamily="34" charset="0"/>
            </a:endParaRPr>
          </a:p>
        </p:txBody>
      </p:sp>
      <p:sp>
        <p:nvSpPr>
          <p:cNvPr id="42005" name="Text Box 21"/>
          <p:cNvSpPr txBox="1">
            <a:spLocks noChangeArrowheads="1"/>
          </p:cNvSpPr>
          <p:nvPr/>
        </p:nvSpPr>
        <p:spPr bwMode="auto">
          <a:xfrm>
            <a:off x="8353425" y="5410200"/>
            <a:ext cx="638175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>
                <a:latin typeface="Trebuchet MS" pitchFamily="34" charset="0"/>
              </a:rPr>
              <a:t>2050</a:t>
            </a:r>
            <a:endParaRPr lang="en-US" sz="1400" b="1">
              <a:latin typeface="Trebuchet MS" pitchFamily="34" charset="0"/>
            </a:endParaRPr>
          </a:p>
        </p:txBody>
      </p:sp>
      <p:sp>
        <p:nvSpPr>
          <p:cNvPr id="42006" name="Oval 22"/>
          <p:cNvSpPr>
            <a:spLocks noChangeArrowheads="1"/>
          </p:cNvSpPr>
          <p:nvPr/>
        </p:nvSpPr>
        <p:spPr bwMode="auto">
          <a:xfrm>
            <a:off x="792163" y="2422525"/>
            <a:ext cx="215900" cy="2159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2007" name="Text Box 23"/>
          <p:cNvSpPr txBox="1">
            <a:spLocks noChangeArrowheads="1"/>
          </p:cNvSpPr>
          <p:nvPr/>
        </p:nvSpPr>
        <p:spPr bwMode="auto">
          <a:xfrm>
            <a:off x="3657600" y="3352800"/>
            <a:ext cx="12239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>
                <a:solidFill>
                  <a:srgbClr val="FF0000"/>
                </a:solidFill>
                <a:latin typeface="Trebuchet MS" pitchFamily="34" charset="0"/>
              </a:rPr>
              <a:t>China</a:t>
            </a:r>
            <a:endParaRPr lang="en-US" b="1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42008" name="Text Box 24"/>
          <p:cNvSpPr txBox="1">
            <a:spLocks noChangeArrowheads="1"/>
          </p:cNvSpPr>
          <p:nvPr/>
        </p:nvSpPr>
        <p:spPr bwMode="auto">
          <a:xfrm>
            <a:off x="3048000" y="4648200"/>
            <a:ext cx="12239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>
                <a:solidFill>
                  <a:schemeClr val="accent2"/>
                </a:solidFill>
                <a:latin typeface="Trebuchet MS" pitchFamily="34" charset="0"/>
              </a:rPr>
              <a:t>India</a:t>
            </a:r>
            <a:endParaRPr lang="en-US" b="1">
              <a:solidFill>
                <a:schemeClr val="accent2"/>
              </a:solidFill>
              <a:latin typeface="Trebuchet MS" pitchFamily="34" charset="0"/>
            </a:endParaRPr>
          </a:p>
        </p:txBody>
      </p:sp>
      <p:sp>
        <p:nvSpPr>
          <p:cNvPr id="48153" name="Freeform 25"/>
          <p:cNvSpPr>
            <a:spLocks/>
          </p:cNvSpPr>
          <p:nvPr/>
        </p:nvSpPr>
        <p:spPr bwMode="auto">
          <a:xfrm>
            <a:off x="935038" y="2133600"/>
            <a:ext cx="7866062" cy="2917825"/>
          </a:xfrm>
          <a:custGeom>
            <a:avLst/>
            <a:gdLst>
              <a:gd name="T0" fmla="*/ 0 w 4955"/>
              <a:gd name="T1" fmla="*/ 2147483647 h 1838"/>
              <a:gd name="T2" fmla="*/ 2147483647 w 4955"/>
              <a:gd name="T3" fmla="*/ 2147483647 h 1838"/>
              <a:gd name="T4" fmla="*/ 2147483647 w 4955"/>
              <a:gd name="T5" fmla="*/ 2147483647 h 1838"/>
              <a:gd name="T6" fmla="*/ 2147483647 w 4955"/>
              <a:gd name="T7" fmla="*/ 2147483647 h 1838"/>
              <a:gd name="T8" fmla="*/ 2147483647 w 4955"/>
              <a:gd name="T9" fmla="*/ 2147483647 h 1838"/>
              <a:gd name="T10" fmla="*/ 2147483647 w 4955"/>
              <a:gd name="T11" fmla="*/ 2147483647 h 1838"/>
              <a:gd name="T12" fmla="*/ 2147483647 w 4955"/>
              <a:gd name="T13" fmla="*/ 2147483647 h 1838"/>
              <a:gd name="T14" fmla="*/ 2147483647 w 4955"/>
              <a:gd name="T15" fmla="*/ 2147483647 h 1838"/>
              <a:gd name="T16" fmla="*/ 2147483647 w 4955"/>
              <a:gd name="T17" fmla="*/ 2147483647 h 1838"/>
              <a:gd name="T18" fmla="*/ 2147483647 w 4955"/>
              <a:gd name="T19" fmla="*/ 2147483647 h 1838"/>
              <a:gd name="T20" fmla="*/ 2147483647 w 4955"/>
              <a:gd name="T21" fmla="*/ 2147483647 h 1838"/>
              <a:gd name="T22" fmla="*/ 2147483647 w 4955"/>
              <a:gd name="T23" fmla="*/ 2147483647 h 1838"/>
              <a:gd name="T24" fmla="*/ 2147483647 w 4955"/>
              <a:gd name="T25" fmla="*/ 2147483647 h 1838"/>
              <a:gd name="T26" fmla="*/ 2147483647 w 4955"/>
              <a:gd name="T27" fmla="*/ 2147483647 h 1838"/>
              <a:gd name="T28" fmla="*/ 2147483647 w 4955"/>
              <a:gd name="T29" fmla="*/ 2147483647 h 1838"/>
              <a:gd name="T30" fmla="*/ 2147483647 w 4955"/>
              <a:gd name="T31" fmla="*/ 2147483647 h 1838"/>
              <a:gd name="T32" fmla="*/ 2147483647 w 4955"/>
              <a:gd name="T33" fmla="*/ 2147483647 h 1838"/>
              <a:gd name="T34" fmla="*/ 2147483647 w 4955"/>
              <a:gd name="T35" fmla="*/ 2147483647 h 1838"/>
              <a:gd name="T36" fmla="*/ 2147483647 w 4955"/>
              <a:gd name="T37" fmla="*/ 2147483647 h 1838"/>
              <a:gd name="T38" fmla="*/ 2147483647 w 4955"/>
              <a:gd name="T39" fmla="*/ 2147483647 h 1838"/>
              <a:gd name="T40" fmla="*/ 2147483647 w 4955"/>
              <a:gd name="T41" fmla="*/ 2147483647 h 1838"/>
              <a:gd name="T42" fmla="*/ 2147483647 w 4955"/>
              <a:gd name="T43" fmla="*/ 2147483647 h 1838"/>
              <a:gd name="T44" fmla="*/ 2147483647 w 4955"/>
              <a:gd name="T45" fmla="*/ 2147483647 h 1838"/>
              <a:gd name="T46" fmla="*/ 2147483647 w 4955"/>
              <a:gd name="T47" fmla="*/ 2147483647 h 1838"/>
              <a:gd name="T48" fmla="*/ 2147483647 w 4955"/>
              <a:gd name="T49" fmla="*/ 2147483647 h 1838"/>
              <a:gd name="T50" fmla="*/ 2147483647 w 4955"/>
              <a:gd name="T51" fmla="*/ 2147483647 h 1838"/>
              <a:gd name="T52" fmla="*/ 2147483647 w 4955"/>
              <a:gd name="T53" fmla="*/ 2147483647 h 1838"/>
              <a:gd name="T54" fmla="*/ 2147483647 w 4955"/>
              <a:gd name="T55" fmla="*/ 2147483647 h 1838"/>
              <a:gd name="T56" fmla="*/ 2147483647 w 4955"/>
              <a:gd name="T57" fmla="*/ 2147483647 h 1838"/>
              <a:gd name="T58" fmla="*/ 2147483647 w 4955"/>
              <a:gd name="T59" fmla="*/ 2147483647 h 1838"/>
              <a:gd name="T60" fmla="*/ 2147483647 w 4955"/>
              <a:gd name="T61" fmla="*/ 2147483647 h 1838"/>
              <a:gd name="T62" fmla="*/ 2147483647 w 4955"/>
              <a:gd name="T63" fmla="*/ 2147483647 h 1838"/>
              <a:gd name="T64" fmla="*/ 2147483647 w 4955"/>
              <a:gd name="T65" fmla="*/ 2147483647 h 1838"/>
              <a:gd name="T66" fmla="*/ 2147483647 w 4955"/>
              <a:gd name="T67" fmla="*/ 2147483647 h 1838"/>
              <a:gd name="T68" fmla="*/ 2147483647 w 4955"/>
              <a:gd name="T69" fmla="*/ 2147483647 h 1838"/>
              <a:gd name="T70" fmla="*/ 2147483647 w 4955"/>
              <a:gd name="T71" fmla="*/ 2147483647 h 1838"/>
              <a:gd name="T72" fmla="*/ 2147483647 w 4955"/>
              <a:gd name="T73" fmla="*/ 2147483647 h 1838"/>
              <a:gd name="T74" fmla="*/ 2147483647 w 4955"/>
              <a:gd name="T75" fmla="*/ 2147483647 h 1838"/>
              <a:gd name="T76" fmla="*/ 2147483647 w 4955"/>
              <a:gd name="T77" fmla="*/ 2147483647 h 1838"/>
              <a:gd name="T78" fmla="*/ 2147483647 w 4955"/>
              <a:gd name="T79" fmla="*/ 2147483647 h 1838"/>
              <a:gd name="T80" fmla="*/ 2147483647 w 4955"/>
              <a:gd name="T81" fmla="*/ 2147483647 h 1838"/>
              <a:gd name="T82" fmla="*/ 2147483647 w 4955"/>
              <a:gd name="T83" fmla="*/ 2147483647 h 1838"/>
              <a:gd name="T84" fmla="*/ 2147483647 w 4955"/>
              <a:gd name="T85" fmla="*/ 2147483647 h 1838"/>
              <a:gd name="T86" fmla="*/ 2147483647 w 4955"/>
              <a:gd name="T87" fmla="*/ 2147483647 h 1838"/>
              <a:gd name="T88" fmla="*/ 2147483647 w 4955"/>
              <a:gd name="T89" fmla="*/ 0 h 1838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4955"/>
              <a:gd name="T136" fmla="*/ 0 h 1838"/>
              <a:gd name="T137" fmla="*/ 4955 w 4955"/>
              <a:gd name="T138" fmla="*/ 1838 h 1838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4955" h="1838">
                <a:moveTo>
                  <a:pt x="0" y="1838"/>
                </a:moveTo>
                <a:cubicBezTo>
                  <a:pt x="42" y="1821"/>
                  <a:pt x="76" y="1793"/>
                  <a:pt x="118" y="1778"/>
                </a:cubicBezTo>
                <a:cubicBezTo>
                  <a:pt x="144" y="1739"/>
                  <a:pt x="179" y="1765"/>
                  <a:pt x="219" y="1738"/>
                </a:cubicBezTo>
                <a:cubicBezTo>
                  <a:pt x="228" y="1732"/>
                  <a:pt x="255" y="1746"/>
                  <a:pt x="255" y="1746"/>
                </a:cubicBezTo>
                <a:cubicBezTo>
                  <a:pt x="323" y="1769"/>
                  <a:pt x="345" y="1710"/>
                  <a:pt x="398" y="1761"/>
                </a:cubicBezTo>
                <a:cubicBezTo>
                  <a:pt x="423" y="1755"/>
                  <a:pt x="450" y="1754"/>
                  <a:pt x="474" y="1744"/>
                </a:cubicBezTo>
                <a:cubicBezTo>
                  <a:pt x="496" y="1734"/>
                  <a:pt x="543" y="1714"/>
                  <a:pt x="543" y="1714"/>
                </a:cubicBezTo>
                <a:cubicBezTo>
                  <a:pt x="672" y="1746"/>
                  <a:pt x="783" y="1726"/>
                  <a:pt x="915" y="1719"/>
                </a:cubicBezTo>
                <a:cubicBezTo>
                  <a:pt x="926" y="1708"/>
                  <a:pt x="935" y="1694"/>
                  <a:pt x="948" y="1685"/>
                </a:cubicBezTo>
                <a:cubicBezTo>
                  <a:pt x="955" y="1680"/>
                  <a:pt x="967" y="1683"/>
                  <a:pt x="974" y="1677"/>
                </a:cubicBezTo>
                <a:cubicBezTo>
                  <a:pt x="982" y="1671"/>
                  <a:pt x="983" y="1657"/>
                  <a:pt x="991" y="1651"/>
                </a:cubicBezTo>
                <a:cubicBezTo>
                  <a:pt x="1064" y="1600"/>
                  <a:pt x="1130" y="1606"/>
                  <a:pt x="1219" y="1600"/>
                </a:cubicBezTo>
                <a:cubicBezTo>
                  <a:pt x="1295" y="1544"/>
                  <a:pt x="1383" y="1514"/>
                  <a:pt x="1474" y="1490"/>
                </a:cubicBezTo>
                <a:cubicBezTo>
                  <a:pt x="1504" y="1467"/>
                  <a:pt x="1536" y="1452"/>
                  <a:pt x="1567" y="1431"/>
                </a:cubicBezTo>
                <a:cubicBezTo>
                  <a:pt x="1595" y="1390"/>
                  <a:pt x="1639" y="1363"/>
                  <a:pt x="1685" y="1346"/>
                </a:cubicBezTo>
                <a:cubicBezTo>
                  <a:pt x="1705" y="1332"/>
                  <a:pt x="1728" y="1321"/>
                  <a:pt x="1745" y="1304"/>
                </a:cubicBezTo>
                <a:cubicBezTo>
                  <a:pt x="1786" y="1263"/>
                  <a:pt x="1823" y="1209"/>
                  <a:pt x="1872" y="1177"/>
                </a:cubicBezTo>
                <a:cubicBezTo>
                  <a:pt x="1925" y="1190"/>
                  <a:pt x="1899" y="1153"/>
                  <a:pt x="1942" y="1121"/>
                </a:cubicBezTo>
                <a:cubicBezTo>
                  <a:pt x="1985" y="1055"/>
                  <a:pt x="1924" y="1130"/>
                  <a:pt x="1978" y="1076"/>
                </a:cubicBezTo>
                <a:cubicBezTo>
                  <a:pt x="1987" y="1067"/>
                  <a:pt x="1984" y="1059"/>
                  <a:pt x="1996" y="1052"/>
                </a:cubicBezTo>
                <a:cubicBezTo>
                  <a:pt x="2006" y="1042"/>
                  <a:pt x="2024" y="1025"/>
                  <a:pt x="2041" y="1013"/>
                </a:cubicBezTo>
                <a:cubicBezTo>
                  <a:pt x="2053" y="1001"/>
                  <a:pt x="2085" y="987"/>
                  <a:pt x="2101" y="977"/>
                </a:cubicBezTo>
                <a:cubicBezTo>
                  <a:pt x="2131" y="931"/>
                  <a:pt x="2192" y="921"/>
                  <a:pt x="2245" y="914"/>
                </a:cubicBezTo>
                <a:cubicBezTo>
                  <a:pt x="2314" y="887"/>
                  <a:pt x="2372" y="871"/>
                  <a:pt x="2439" y="838"/>
                </a:cubicBezTo>
                <a:cubicBezTo>
                  <a:pt x="2508" y="804"/>
                  <a:pt x="2590" y="708"/>
                  <a:pt x="2664" y="700"/>
                </a:cubicBezTo>
                <a:cubicBezTo>
                  <a:pt x="2685" y="693"/>
                  <a:pt x="2724" y="691"/>
                  <a:pt x="2740" y="675"/>
                </a:cubicBezTo>
                <a:cubicBezTo>
                  <a:pt x="2779" y="636"/>
                  <a:pt x="2715" y="675"/>
                  <a:pt x="2764" y="659"/>
                </a:cubicBezTo>
                <a:cubicBezTo>
                  <a:pt x="2780" y="644"/>
                  <a:pt x="2778" y="661"/>
                  <a:pt x="2791" y="644"/>
                </a:cubicBezTo>
                <a:cubicBezTo>
                  <a:pt x="2797" y="637"/>
                  <a:pt x="2821" y="632"/>
                  <a:pt x="2825" y="624"/>
                </a:cubicBezTo>
                <a:cubicBezTo>
                  <a:pt x="2838" y="600"/>
                  <a:pt x="2853" y="624"/>
                  <a:pt x="2872" y="605"/>
                </a:cubicBezTo>
                <a:cubicBezTo>
                  <a:pt x="2935" y="575"/>
                  <a:pt x="2970" y="534"/>
                  <a:pt x="3032" y="525"/>
                </a:cubicBezTo>
                <a:cubicBezTo>
                  <a:pt x="3075" y="518"/>
                  <a:pt x="3116" y="495"/>
                  <a:pt x="3159" y="491"/>
                </a:cubicBezTo>
                <a:cubicBezTo>
                  <a:pt x="3210" y="486"/>
                  <a:pt x="3244" y="452"/>
                  <a:pt x="3295" y="449"/>
                </a:cubicBezTo>
                <a:cubicBezTo>
                  <a:pt x="3349" y="436"/>
                  <a:pt x="3367" y="452"/>
                  <a:pt x="3418" y="416"/>
                </a:cubicBezTo>
                <a:cubicBezTo>
                  <a:pt x="3421" y="431"/>
                  <a:pt x="3448" y="419"/>
                  <a:pt x="3456" y="415"/>
                </a:cubicBezTo>
                <a:cubicBezTo>
                  <a:pt x="3537" y="378"/>
                  <a:pt x="3612" y="352"/>
                  <a:pt x="3701" y="338"/>
                </a:cubicBezTo>
                <a:cubicBezTo>
                  <a:pt x="3773" y="316"/>
                  <a:pt x="3842" y="284"/>
                  <a:pt x="3913" y="262"/>
                </a:cubicBezTo>
                <a:cubicBezTo>
                  <a:pt x="3938" y="254"/>
                  <a:pt x="3964" y="251"/>
                  <a:pt x="3989" y="245"/>
                </a:cubicBezTo>
                <a:cubicBezTo>
                  <a:pt x="4000" y="242"/>
                  <a:pt x="4023" y="237"/>
                  <a:pt x="4023" y="237"/>
                </a:cubicBezTo>
                <a:cubicBezTo>
                  <a:pt x="4081" y="192"/>
                  <a:pt x="4161" y="166"/>
                  <a:pt x="4235" y="160"/>
                </a:cubicBezTo>
                <a:cubicBezTo>
                  <a:pt x="4300" y="155"/>
                  <a:pt x="4426" y="101"/>
                  <a:pt x="4426" y="101"/>
                </a:cubicBezTo>
                <a:cubicBezTo>
                  <a:pt x="4474" y="84"/>
                  <a:pt x="4508" y="80"/>
                  <a:pt x="4558" y="71"/>
                </a:cubicBezTo>
                <a:cubicBezTo>
                  <a:pt x="4584" y="67"/>
                  <a:pt x="4630" y="53"/>
                  <a:pt x="4630" y="53"/>
                </a:cubicBezTo>
                <a:cubicBezTo>
                  <a:pt x="4654" y="37"/>
                  <a:pt x="4724" y="35"/>
                  <a:pt x="4752" y="25"/>
                </a:cubicBezTo>
                <a:cubicBezTo>
                  <a:pt x="4817" y="1"/>
                  <a:pt x="4886" y="0"/>
                  <a:pt x="4955" y="0"/>
                </a:cubicBezTo>
              </a:path>
            </a:pathLst>
          </a:custGeom>
          <a:noFill/>
          <a:ln w="635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10" name="Text Box 26"/>
          <p:cNvSpPr txBox="1">
            <a:spLocks noChangeArrowheads="1"/>
          </p:cNvSpPr>
          <p:nvPr/>
        </p:nvSpPr>
        <p:spPr bwMode="auto">
          <a:xfrm>
            <a:off x="306388" y="622300"/>
            <a:ext cx="6842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>
                <a:latin typeface="Trebuchet MS" pitchFamily="34" charset="0"/>
              </a:rPr>
              <a:t>140</a:t>
            </a:r>
            <a:endParaRPr lang="en-US" sz="1400" b="1">
              <a:latin typeface="Trebuchet MS" pitchFamily="34" charset="0"/>
            </a:endParaRPr>
          </a:p>
        </p:txBody>
      </p:sp>
      <p:sp>
        <p:nvSpPr>
          <p:cNvPr id="42011" name="Text Box 27"/>
          <p:cNvSpPr txBox="1">
            <a:spLocks noChangeArrowheads="1"/>
          </p:cNvSpPr>
          <p:nvPr/>
        </p:nvSpPr>
        <p:spPr bwMode="auto">
          <a:xfrm>
            <a:off x="414338" y="4402138"/>
            <a:ext cx="539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>
                <a:latin typeface="Trebuchet MS" pitchFamily="34" charset="0"/>
              </a:rPr>
              <a:t>20</a:t>
            </a:r>
            <a:endParaRPr lang="en-US" sz="1400" b="1">
              <a:latin typeface="Trebuchet MS" pitchFamily="34" charset="0"/>
            </a:endParaRPr>
          </a:p>
        </p:txBody>
      </p:sp>
      <p:sp>
        <p:nvSpPr>
          <p:cNvPr id="42012" name="Text Box 28"/>
          <p:cNvSpPr txBox="1">
            <a:spLocks noChangeArrowheads="1"/>
          </p:cNvSpPr>
          <p:nvPr/>
        </p:nvSpPr>
        <p:spPr bwMode="auto">
          <a:xfrm>
            <a:off x="306388" y="1270000"/>
            <a:ext cx="6842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>
                <a:latin typeface="Trebuchet MS" pitchFamily="34" charset="0"/>
              </a:rPr>
              <a:t>120</a:t>
            </a:r>
            <a:endParaRPr lang="en-US" sz="1400" b="1">
              <a:latin typeface="Trebuchet MS" pitchFamily="34" charset="0"/>
            </a:endParaRPr>
          </a:p>
        </p:txBody>
      </p:sp>
      <p:sp>
        <p:nvSpPr>
          <p:cNvPr id="42013" name="Text Box 29"/>
          <p:cNvSpPr txBox="1">
            <a:spLocks noChangeArrowheads="1"/>
          </p:cNvSpPr>
          <p:nvPr/>
        </p:nvSpPr>
        <p:spPr bwMode="auto">
          <a:xfrm>
            <a:off x="306388" y="1881188"/>
            <a:ext cx="6842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>
                <a:latin typeface="Trebuchet MS" pitchFamily="34" charset="0"/>
              </a:rPr>
              <a:t>100</a:t>
            </a:r>
            <a:endParaRPr lang="en-US" sz="1400" b="1">
              <a:latin typeface="Trebuchet MS" pitchFamily="34" charset="0"/>
            </a:endParaRPr>
          </a:p>
        </p:txBody>
      </p:sp>
      <p:sp>
        <p:nvSpPr>
          <p:cNvPr id="42014" name="Text Box 30"/>
          <p:cNvSpPr txBox="1">
            <a:spLocks noChangeArrowheads="1"/>
          </p:cNvSpPr>
          <p:nvPr/>
        </p:nvSpPr>
        <p:spPr bwMode="auto">
          <a:xfrm>
            <a:off x="414338" y="3717925"/>
            <a:ext cx="539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>
                <a:latin typeface="Trebuchet MS" pitchFamily="34" charset="0"/>
              </a:rPr>
              <a:t>40</a:t>
            </a:r>
            <a:endParaRPr lang="en-US" sz="1400" b="1">
              <a:latin typeface="Trebuchet MS" pitchFamily="34" charset="0"/>
            </a:endParaRPr>
          </a:p>
        </p:txBody>
      </p:sp>
      <p:sp>
        <p:nvSpPr>
          <p:cNvPr id="42015" name="Text Box 31"/>
          <p:cNvSpPr txBox="1">
            <a:spLocks noChangeArrowheads="1"/>
          </p:cNvSpPr>
          <p:nvPr/>
        </p:nvSpPr>
        <p:spPr bwMode="auto">
          <a:xfrm>
            <a:off x="414338" y="3141663"/>
            <a:ext cx="539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>
                <a:latin typeface="Trebuchet MS" pitchFamily="34" charset="0"/>
              </a:rPr>
              <a:t>60</a:t>
            </a:r>
            <a:endParaRPr lang="en-US" sz="1400" b="1">
              <a:latin typeface="Trebuchet MS" pitchFamily="34" charset="0"/>
            </a:endParaRPr>
          </a:p>
        </p:txBody>
      </p:sp>
      <p:sp>
        <p:nvSpPr>
          <p:cNvPr id="42016" name="Text Box 32"/>
          <p:cNvSpPr txBox="1">
            <a:spLocks noChangeArrowheads="1"/>
          </p:cNvSpPr>
          <p:nvPr/>
        </p:nvSpPr>
        <p:spPr bwMode="auto">
          <a:xfrm>
            <a:off x="414338" y="2493963"/>
            <a:ext cx="539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>
                <a:latin typeface="Trebuchet MS" pitchFamily="34" charset="0"/>
              </a:rPr>
              <a:t>80</a:t>
            </a:r>
            <a:endParaRPr lang="en-US" sz="1400" b="1">
              <a:latin typeface="Trebuchet MS" pitchFamily="34" charset="0"/>
            </a:endParaRPr>
          </a:p>
        </p:txBody>
      </p:sp>
      <p:sp>
        <p:nvSpPr>
          <p:cNvPr id="48161" name="Freeform 33"/>
          <p:cNvSpPr>
            <a:spLocks/>
          </p:cNvSpPr>
          <p:nvPr/>
        </p:nvSpPr>
        <p:spPr bwMode="auto">
          <a:xfrm>
            <a:off x="792163" y="3417888"/>
            <a:ext cx="8031162" cy="1273175"/>
          </a:xfrm>
          <a:custGeom>
            <a:avLst/>
            <a:gdLst>
              <a:gd name="T0" fmla="*/ 2147483647 w 5059"/>
              <a:gd name="T1" fmla="*/ 2147483647 h 802"/>
              <a:gd name="T2" fmla="*/ 2147483647 w 5059"/>
              <a:gd name="T3" fmla="*/ 2147483647 h 802"/>
              <a:gd name="T4" fmla="*/ 2147483647 w 5059"/>
              <a:gd name="T5" fmla="*/ 2147483647 h 802"/>
              <a:gd name="T6" fmla="*/ 2147483647 w 5059"/>
              <a:gd name="T7" fmla="*/ 2147483647 h 802"/>
              <a:gd name="T8" fmla="*/ 2147483647 w 5059"/>
              <a:gd name="T9" fmla="*/ 2147483647 h 802"/>
              <a:gd name="T10" fmla="*/ 2147483647 w 5059"/>
              <a:gd name="T11" fmla="*/ 2147483647 h 802"/>
              <a:gd name="T12" fmla="*/ 2147483647 w 5059"/>
              <a:gd name="T13" fmla="*/ 2147483647 h 802"/>
              <a:gd name="T14" fmla="*/ 2147483647 w 5059"/>
              <a:gd name="T15" fmla="*/ 2147483647 h 802"/>
              <a:gd name="T16" fmla="*/ 2147483647 w 5059"/>
              <a:gd name="T17" fmla="*/ 2147483647 h 802"/>
              <a:gd name="T18" fmla="*/ 2147483647 w 5059"/>
              <a:gd name="T19" fmla="*/ 2147483647 h 802"/>
              <a:gd name="T20" fmla="*/ 2147483647 w 5059"/>
              <a:gd name="T21" fmla="*/ 2147483647 h 802"/>
              <a:gd name="T22" fmla="*/ 2147483647 w 5059"/>
              <a:gd name="T23" fmla="*/ 2147483647 h 802"/>
              <a:gd name="T24" fmla="*/ 2147483647 w 5059"/>
              <a:gd name="T25" fmla="*/ 2147483647 h 802"/>
              <a:gd name="T26" fmla="*/ 2147483647 w 5059"/>
              <a:gd name="T27" fmla="*/ 2147483647 h 802"/>
              <a:gd name="T28" fmla="*/ 2147483647 w 5059"/>
              <a:gd name="T29" fmla="*/ 2147483647 h 802"/>
              <a:gd name="T30" fmla="*/ 2147483647 w 5059"/>
              <a:gd name="T31" fmla="*/ 2147483647 h 802"/>
              <a:gd name="T32" fmla="*/ 2147483647 w 5059"/>
              <a:gd name="T33" fmla="*/ 2147483647 h 802"/>
              <a:gd name="T34" fmla="*/ 2147483647 w 5059"/>
              <a:gd name="T35" fmla="*/ 2147483647 h 802"/>
              <a:gd name="T36" fmla="*/ 2147483647 w 5059"/>
              <a:gd name="T37" fmla="*/ 2147483647 h 802"/>
              <a:gd name="T38" fmla="*/ 2147483647 w 5059"/>
              <a:gd name="T39" fmla="*/ 2147483647 h 802"/>
              <a:gd name="T40" fmla="*/ 2147483647 w 5059"/>
              <a:gd name="T41" fmla="*/ 2147483647 h 802"/>
              <a:gd name="T42" fmla="*/ 2147483647 w 5059"/>
              <a:gd name="T43" fmla="*/ 2147483647 h 802"/>
              <a:gd name="T44" fmla="*/ 2147483647 w 5059"/>
              <a:gd name="T45" fmla="*/ 2147483647 h 802"/>
              <a:gd name="T46" fmla="*/ 2147483647 w 5059"/>
              <a:gd name="T47" fmla="*/ 2147483647 h 802"/>
              <a:gd name="T48" fmla="*/ 2147483647 w 5059"/>
              <a:gd name="T49" fmla="*/ 2147483647 h 802"/>
              <a:gd name="T50" fmla="*/ 2147483647 w 5059"/>
              <a:gd name="T51" fmla="*/ 2147483647 h 802"/>
              <a:gd name="T52" fmla="*/ 2147483647 w 5059"/>
              <a:gd name="T53" fmla="*/ 2147483647 h 802"/>
              <a:gd name="T54" fmla="*/ 2147483647 w 5059"/>
              <a:gd name="T55" fmla="*/ 2147483647 h 802"/>
              <a:gd name="T56" fmla="*/ 2147483647 w 5059"/>
              <a:gd name="T57" fmla="*/ 2147483647 h 802"/>
              <a:gd name="T58" fmla="*/ 2147483647 w 5059"/>
              <a:gd name="T59" fmla="*/ 2147483647 h 802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5059"/>
              <a:gd name="T91" fmla="*/ 0 h 802"/>
              <a:gd name="T92" fmla="*/ 5059 w 5059"/>
              <a:gd name="T93" fmla="*/ 802 h 802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5059" h="802">
                <a:moveTo>
                  <a:pt x="18" y="753"/>
                </a:moveTo>
                <a:cubicBezTo>
                  <a:pt x="90" y="802"/>
                  <a:pt x="0" y="753"/>
                  <a:pt x="59" y="745"/>
                </a:cubicBezTo>
                <a:cubicBezTo>
                  <a:pt x="139" y="734"/>
                  <a:pt x="220" y="739"/>
                  <a:pt x="301" y="736"/>
                </a:cubicBezTo>
                <a:cubicBezTo>
                  <a:pt x="470" y="696"/>
                  <a:pt x="411" y="719"/>
                  <a:pt x="744" y="711"/>
                </a:cubicBezTo>
                <a:cubicBezTo>
                  <a:pt x="752" y="708"/>
                  <a:pt x="761" y="706"/>
                  <a:pt x="769" y="703"/>
                </a:cubicBezTo>
                <a:cubicBezTo>
                  <a:pt x="780" y="698"/>
                  <a:pt x="790" y="690"/>
                  <a:pt x="802" y="686"/>
                </a:cubicBezTo>
                <a:cubicBezTo>
                  <a:pt x="867" y="664"/>
                  <a:pt x="953" y="666"/>
                  <a:pt x="1019" y="661"/>
                </a:cubicBezTo>
                <a:cubicBezTo>
                  <a:pt x="1119" y="637"/>
                  <a:pt x="1217" y="627"/>
                  <a:pt x="1320" y="620"/>
                </a:cubicBezTo>
                <a:cubicBezTo>
                  <a:pt x="1412" y="613"/>
                  <a:pt x="1595" y="603"/>
                  <a:pt x="1595" y="603"/>
                </a:cubicBezTo>
                <a:cubicBezTo>
                  <a:pt x="1640" y="580"/>
                  <a:pt x="1684" y="558"/>
                  <a:pt x="1729" y="536"/>
                </a:cubicBezTo>
                <a:cubicBezTo>
                  <a:pt x="1770" y="516"/>
                  <a:pt x="1738" y="519"/>
                  <a:pt x="1787" y="503"/>
                </a:cubicBezTo>
                <a:cubicBezTo>
                  <a:pt x="1870" y="476"/>
                  <a:pt x="1960" y="469"/>
                  <a:pt x="2046" y="461"/>
                </a:cubicBezTo>
                <a:cubicBezTo>
                  <a:pt x="2107" y="446"/>
                  <a:pt x="2167" y="435"/>
                  <a:pt x="2230" y="428"/>
                </a:cubicBezTo>
                <a:cubicBezTo>
                  <a:pt x="2422" y="359"/>
                  <a:pt x="2611" y="352"/>
                  <a:pt x="2814" y="336"/>
                </a:cubicBezTo>
                <a:cubicBezTo>
                  <a:pt x="2848" y="330"/>
                  <a:pt x="3060" y="276"/>
                  <a:pt x="3078" y="276"/>
                </a:cubicBezTo>
                <a:cubicBezTo>
                  <a:pt x="3415" y="268"/>
                  <a:pt x="3654" y="222"/>
                  <a:pt x="3991" y="219"/>
                </a:cubicBezTo>
                <a:cubicBezTo>
                  <a:pt x="4016" y="214"/>
                  <a:pt x="4054" y="216"/>
                  <a:pt x="4072" y="195"/>
                </a:cubicBezTo>
                <a:cubicBezTo>
                  <a:pt x="4090" y="188"/>
                  <a:pt x="4141" y="167"/>
                  <a:pt x="4156" y="174"/>
                </a:cubicBezTo>
                <a:cubicBezTo>
                  <a:pt x="4178" y="169"/>
                  <a:pt x="4137" y="180"/>
                  <a:pt x="4207" y="165"/>
                </a:cubicBezTo>
                <a:cubicBezTo>
                  <a:pt x="4279" y="157"/>
                  <a:pt x="4513" y="91"/>
                  <a:pt x="4579" y="84"/>
                </a:cubicBezTo>
                <a:cubicBezTo>
                  <a:pt x="4650" y="69"/>
                  <a:pt x="4602" y="79"/>
                  <a:pt x="4632" y="77"/>
                </a:cubicBezTo>
                <a:cubicBezTo>
                  <a:pt x="4738" y="76"/>
                  <a:pt x="4728" y="74"/>
                  <a:pt x="4758" y="72"/>
                </a:cubicBezTo>
                <a:cubicBezTo>
                  <a:pt x="4788" y="70"/>
                  <a:pt x="4796" y="68"/>
                  <a:pt x="4815" y="66"/>
                </a:cubicBezTo>
                <a:cubicBezTo>
                  <a:pt x="4834" y="64"/>
                  <a:pt x="4867" y="63"/>
                  <a:pt x="4873" y="62"/>
                </a:cubicBezTo>
                <a:cubicBezTo>
                  <a:pt x="4881" y="59"/>
                  <a:pt x="4843" y="66"/>
                  <a:pt x="4851" y="62"/>
                </a:cubicBezTo>
                <a:cubicBezTo>
                  <a:pt x="4860" y="57"/>
                  <a:pt x="4858" y="68"/>
                  <a:pt x="4867" y="65"/>
                </a:cubicBezTo>
                <a:cubicBezTo>
                  <a:pt x="4870" y="63"/>
                  <a:pt x="4861" y="60"/>
                  <a:pt x="4867" y="59"/>
                </a:cubicBezTo>
                <a:cubicBezTo>
                  <a:pt x="4873" y="58"/>
                  <a:pt x="4886" y="61"/>
                  <a:pt x="4903" y="57"/>
                </a:cubicBezTo>
                <a:cubicBezTo>
                  <a:pt x="4920" y="53"/>
                  <a:pt x="4945" y="43"/>
                  <a:pt x="4971" y="35"/>
                </a:cubicBezTo>
                <a:cubicBezTo>
                  <a:pt x="5038" y="0"/>
                  <a:pt x="5046" y="15"/>
                  <a:pt x="5059" y="8"/>
                </a:cubicBezTo>
              </a:path>
            </a:pathLst>
          </a:custGeom>
          <a:noFill/>
          <a:ln w="635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18" name="Text Box 34"/>
          <p:cNvSpPr txBox="1">
            <a:spLocks noChangeArrowheads="1"/>
          </p:cNvSpPr>
          <p:nvPr/>
        </p:nvSpPr>
        <p:spPr bwMode="auto">
          <a:xfrm>
            <a:off x="1143000" y="4038600"/>
            <a:ext cx="990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>
                <a:latin typeface="Trebuchet MS" pitchFamily="34" charset="0"/>
              </a:rPr>
              <a:t>World</a:t>
            </a:r>
            <a:endParaRPr lang="en-US" b="1">
              <a:latin typeface="Trebuchet MS" pitchFamily="34" charset="0"/>
            </a:endParaRPr>
          </a:p>
        </p:txBody>
      </p:sp>
      <p:sp>
        <p:nvSpPr>
          <p:cNvPr id="42019" name="Oval 35"/>
          <p:cNvSpPr>
            <a:spLocks noChangeArrowheads="1"/>
          </p:cNvSpPr>
          <p:nvPr/>
        </p:nvSpPr>
        <p:spPr bwMode="auto">
          <a:xfrm>
            <a:off x="755650" y="4941888"/>
            <a:ext cx="215900" cy="215900"/>
          </a:xfrm>
          <a:prstGeom prst="ellipse">
            <a:avLst/>
          </a:prstGeom>
          <a:solidFill>
            <a:srgbClr val="00008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2020" name="Text Box 36"/>
          <p:cNvSpPr txBox="1">
            <a:spLocks noChangeArrowheads="1"/>
          </p:cNvSpPr>
          <p:nvPr/>
        </p:nvSpPr>
        <p:spPr bwMode="auto">
          <a:xfrm rot="-5400000">
            <a:off x="-1569243" y="2586831"/>
            <a:ext cx="3505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Trebuchet MS" pitchFamily="34" charset="0"/>
              </a:rPr>
              <a:t>Meat consumption kg/cap/yr</a:t>
            </a:r>
          </a:p>
        </p:txBody>
      </p:sp>
      <p:sp>
        <p:nvSpPr>
          <p:cNvPr id="42021" name="Rectangle 38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pPr eaLnBrk="1" hangingPunct="1"/>
            <a:r>
              <a:rPr lang="en-US" sz="2800" smtClean="0"/>
              <a:t>Per capita meat demand (kg/cap/yr)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8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48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0"/>
                                        <p:tgtEl>
                                          <p:spTgt spid="48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0"/>
                                        <p:tgtEl>
                                          <p:spTgt spid="48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7" grpId="0" animBg="1"/>
      <p:bldP spid="48138" grpId="0" animBg="1"/>
      <p:bldP spid="48153" grpId="0" animBg="1"/>
      <p:bldP spid="4816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228600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b="1" smtClean="0"/>
              <a:t>How much more cereals?</a:t>
            </a:r>
          </a:p>
        </p:txBody>
      </p:sp>
      <p:pic>
        <p:nvPicPr>
          <p:cNvPr id="43011" name="Picture 3" descr="How much more cereals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401763"/>
            <a:ext cx="9144000" cy="4343400"/>
          </a:xfrm>
        </p:spPr>
      </p:pic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381000" y="0"/>
            <a:ext cx="8229600" cy="1463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latin typeface="Verdana" pitchFamily="34" charset="0"/>
              </a:rPr>
              <a:t>Food demand doubles over the next 50 years because of diet and population growth</a:t>
            </a:r>
          </a:p>
          <a:p>
            <a:pPr algn="ctr">
              <a:spcBef>
                <a:spcPct val="50000"/>
              </a:spcBef>
            </a:pPr>
            <a:r>
              <a:rPr lang="en-US" sz="2000" b="1">
                <a:latin typeface="Verdana" pitchFamily="34" charset="0"/>
              </a:rPr>
              <a:t>Water Needs (ET) will double – without water productivity gains</a:t>
            </a:r>
          </a:p>
        </p:txBody>
      </p:sp>
      <p:pic>
        <p:nvPicPr>
          <p:cNvPr id="43013" name="Picture 15" descr="logoJE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19800"/>
            <a:ext cx="838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Picture 14" descr="CA LOGO F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94600" y="5943600"/>
            <a:ext cx="1549400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International Water Management Institute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Vision:  Water for a Food Secure World</a:t>
            </a:r>
          </a:p>
          <a:p>
            <a:r>
              <a:rPr lang="en-US" dirty="0" smtClean="0"/>
              <a:t>Mission:  Improve Land and Water Management for food, livelihoods and environment</a:t>
            </a:r>
          </a:p>
          <a:p>
            <a:r>
              <a:rPr lang="en-US" dirty="0" smtClean="0"/>
              <a:t>Offices across Asia and Africa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6"/>
          <p:cNvSpPr>
            <a:spLocks noGrp="1"/>
          </p:cNvSpPr>
          <p:nvPr>
            <p:ph type="title" idx="4294967295"/>
          </p:nvPr>
        </p:nvSpPr>
        <p:spPr>
          <a:xfrm>
            <a:off x="685800" y="2057400"/>
            <a:ext cx="8229600" cy="1143000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4035" name="Picture 2" descr="Crop water consumption 1-blank less legend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524000"/>
            <a:ext cx="9144000" cy="4108450"/>
          </a:xfrm>
        </p:spPr>
      </p:pic>
      <p:sp>
        <p:nvSpPr>
          <p:cNvPr id="44036" name="Text Box 3"/>
          <p:cNvSpPr txBox="1">
            <a:spLocks noChangeArrowheads="1"/>
          </p:cNvSpPr>
          <p:nvPr/>
        </p:nvSpPr>
        <p:spPr bwMode="auto">
          <a:xfrm>
            <a:off x="76200" y="5265738"/>
            <a:ext cx="8229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 pitchFamily="34" charset="0"/>
              </a:rPr>
              <a:t>Based on IWMI WaterSim analysis for the CA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828800" y="2922588"/>
            <a:ext cx="3733800" cy="304800"/>
            <a:chOff x="1152" y="1841"/>
            <a:chExt cx="2352" cy="192"/>
          </a:xfrm>
        </p:grpSpPr>
        <p:sp>
          <p:nvSpPr>
            <p:cNvPr id="44045" name="Rectangle 5"/>
            <p:cNvSpPr>
              <a:spLocks noChangeArrowheads="1"/>
            </p:cNvSpPr>
            <p:nvPr/>
          </p:nvSpPr>
          <p:spPr bwMode="auto">
            <a:xfrm>
              <a:off x="1542" y="1872"/>
              <a:ext cx="444" cy="108"/>
            </a:xfrm>
            <a:prstGeom prst="rect">
              <a:avLst/>
            </a:prstGeom>
            <a:solidFill>
              <a:srgbClr val="0066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44046" name="Rectangle 6"/>
            <p:cNvSpPr>
              <a:spLocks noChangeArrowheads="1"/>
            </p:cNvSpPr>
            <p:nvPr/>
          </p:nvSpPr>
          <p:spPr bwMode="auto">
            <a:xfrm>
              <a:off x="1986" y="1872"/>
              <a:ext cx="1518" cy="108"/>
            </a:xfrm>
            <a:prstGeom prst="rect">
              <a:avLst/>
            </a:prstGeom>
            <a:solidFill>
              <a:srgbClr val="00660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44047" name="Rectangle 7"/>
            <p:cNvSpPr>
              <a:spLocks noChangeArrowheads="1"/>
            </p:cNvSpPr>
            <p:nvPr/>
          </p:nvSpPr>
          <p:spPr bwMode="auto">
            <a:xfrm>
              <a:off x="1536" y="1893"/>
              <a:ext cx="720" cy="50"/>
            </a:xfrm>
            <a:prstGeom prst="rect">
              <a:avLst/>
            </a:prstGeom>
            <a:noFill/>
            <a:ln w="28575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44048" name="Text Box 8"/>
            <p:cNvSpPr txBox="1">
              <a:spLocks noChangeArrowheads="1"/>
            </p:cNvSpPr>
            <p:nvPr/>
          </p:nvSpPr>
          <p:spPr bwMode="auto">
            <a:xfrm>
              <a:off x="1152" y="1841"/>
              <a:ext cx="48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1">
                  <a:latin typeface="Trebuchet MS" pitchFamily="34" charset="0"/>
                </a:rPr>
                <a:t>Today</a:t>
              </a:r>
            </a:p>
          </p:txBody>
        </p:sp>
      </p:grpSp>
      <p:sp>
        <p:nvSpPr>
          <p:cNvPr id="52234" name="Rectangle 10"/>
          <p:cNvSpPr>
            <a:spLocks noChangeArrowheads="1"/>
          </p:cNvSpPr>
          <p:nvPr/>
        </p:nvSpPr>
        <p:spPr bwMode="auto">
          <a:xfrm>
            <a:off x="2463800" y="3367088"/>
            <a:ext cx="5689600" cy="171450"/>
          </a:xfrm>
          <a:prstGeom prst="rect">
            <a:avLst/>
          </a:prstGeom>
          <a:solidFill>
            <a:srgbClr val="99660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3260" name="Text Box 12"/>
          <p:cNvSpPr txBox="1">
            <a:spLocks noChangeArrowheads="1"/>
          </p:cNvSpPr>
          <p:nvPr/>
        </p:nvSpPr>
        <p:spPr bwMode="auto">
          <a:xfrm>
            <a:off x="381000" y="5688013"/>
            <a:ext cx="8458200" cy="11604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latin typeface="Calibri" pitchFamily="34" charset="0"/>
              </a:rPr>
              <a:t>Without Water Productivity Gains, </a:t>
            </a:r>
          </a:p>
          <a:p>
            <a:pPr algn="ctr">
              <a:spcBef>
                <a:spcPct val="50000"/>
              </a:spcBef>
            </a:pPr>
            <a:r>
              <a:rPr lang="en-US" sz="2800" b="1" dirty="0" smtClean="0">
                <a:latin typeface="Calibri" pitchFamily="34" charset="0"/>
              </a:rPr>
              <a:t>Crop ET doubles </a:t>
            </a:r>
            <a:r>
              <a:rPr lang="en-US" sz="2800" b="1" dirty="0">
                <a:latin typeface="Calibri" pitchFamily="34" charset="0"/>
              </a:rPr>
              <a:t>by 2050 </a:t>
            </a:r>
          </a:p>
        </p:txBody>
      </p:sp>
      <p:pic>
        <p:nvPicPr>
          <p:cNvPr id="44040" name="Picture 14" descr="CA LOGO F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67600" y="6262688"/>
            <a:ext cx="154940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1" name="Picture 15" descr="logoJE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6248400"/>
            <a:ext cx="838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41" name="Text Box 17"/>
          <p:cNvSpPr txBox="1">
            <a:spLocks noChangeArrowheads="1"/>
          </p:cNvSpPr>
          <p:nvPr/>
        </p:nvSpPr>
        <p:spPr bwMode="auto">
          <a:xfrm>
            <a:off x="7010400" y="2971800"/>
            <a:ext cx="106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2050</a:t>
            </a:r>
          </a:p>
        </p:txBody>
      </p:sp>
      <p:sp>
        <p:nvSpPr>
          <p:cNvPr id="44043" name="Rectangle 4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400">
                <a:solidFill>
                  <a:schemeClr val="bg1"/>
                </a:solidFill>
                <a:latin typeface="Calibri" pitchFamily="34" charset="0"/>
              </a:rPr>
              <a:t>Water Use – Today and 2050</a:t>
            </a:r>
          </a:p>
        </p:txBody>
      </p:sp>
      <p:sp>
        <p:nvSpPr>
          <p:cNvPr id="52244" name="Text Box 14"/>
          <p:cNvSpPr txBox="1">
            <a:spLocks noChangeArrowheads="1"/>
          </p:cNvSpPr>
          <p:nvPr/>
        </p:nvSpPr>
        <p:spPr bwMode="auto">
          <a:xfrm>
            <a:off x="381000" y="3200400"/>
            <a:ext cx="21336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600" b="1">
                <a:latin typeface="Trebuchet MS" pitchFamily="34" charset="0"/>
              </a:rPr>
              <a:t> </a:t>
            </a:r>
            <a:r>
              <a:rPr lang="en-US" sz="1400" b="1">
                <a:latin typeface="Trebuchet MS" pitchFamily="34" charset="0"/>
              </a:rPr>
              <a:t>No Water</a:t>
            </a:r>
          </a:p>
          <a:p>
            <a:pPr algn="r"/>
            <a:r>
              <a:rPr lang="en-US" sz="1400" b="1">
                <a:latin typeface="Trebuchet MS" pitchFamily="34" charset="0"/>
              </a:rPr>
              <a:t> Productivity Gains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4" grpId="0" animBg="1"/>
      <p:bldP spid="53260" grpId="0"/>
      <p:bldP spid="52241" grpId="0"/>
      <p:bldP spid="5224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rop water consumption 1-blank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530350"/>
            <a:ext cx="9144000" cy="4108450"/>
          </a:xfrm>
        </p:spPr>
      </p:pic>
      <p:sp>
        <p:nvSpPr>
          <p:cNvPr id="45059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Water Use – Today and 2050</a:t>
            </a:r>
          </a:p>
        </p:txBody>
      </p:sp>
      <p:sp>
        <p:nvSpPr>
          <p:cNvPr id="45060" name="Text Box 3"/>
          <p:cNvSpPr txBox="1">
            <a:spLocks noChangeArrowheads="1"/>
          </p:cNvSpPr>
          <p:nvPr/>
        </p:nvSpPr>
        <p:spPr bwMode="auto">
          <a:xfrm>
            <a:off x="76200" y="6491288"/>
            <a:ext cx="8229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 pitchFamily="34" charset="0"/>
              </a:rPr>
              <a:t>Based on WaterSim analysis for the CA</a:t>
            </a:r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2447925" y="2971800"/>
            <a:ext cx="704850" cy="171450"/>
          </a:xfrm>
          <a:prstGeom prst="rect">
            <a:avLst/>
          </a:prstGeom>
          <a:solidFill>
            <a:srgbClr val="0066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5062" name="Rectangle 6"/>
          <p:cNvSpPr>
            <a:spLocks noChangeArrowheads="1"/>
          </p:cNvSpPr>
          <p:nvPr/>
        </p:nvSpPr>
        <p:spPr bwMode="auto">
          <a:xfrm>
            <a:off x="3152775" y="2971800"/>
            <a:ext cx="2409825" cy="171450"/>
          </a:xfrm>
          <a:prstGeom prst="rect">
            <a:avLst/>
          </a:prstGeom>
          <a:solidFill>
            <a:srgbClr val="00660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5063" name="Rectangle 7"/>
          <p:cNvSpPr>
            <a:spLocks noChangeArrowheads="1"/>
          </p:cNvSpPr>
          <p:nvPr/>
        </p:nvSpPr>
        <p:spPr bwMode="auto">
          <a:xfrm>
            <a:off x="2438400" y="3005138"/>
            <a:ext cx="1143000" cy="79375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5064" name="Text Box 8"/>
          <p:cNvSpPr txBox="1">
            <a:spLocks noChangeArrowheads="1"/>
          </p:cNvSpPr>
          <p:nvPr/>
        </p:nvSpPr>
        <p:spPr bwMode="auto">
          <a:xfrm>
            <a:off x="1447800" y="2916238"/>
            <a:ext cx="762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latin typeface="Trebuchet MS" pitchFamily="34" charset="0"/>
              </a:rPr>
              <a:t>Today</a:t>
            </a:r>
          </a:p>
        </p:txBody>
      </p:sp>
      <p:sp>
        <p:nvSpPr>
          <p:cNvPr id="45065" name="Rectangle 9"/>
          <p:cNvSpPr>
            <a:spLocks noChangeArrowheads="1"/>
          </p:cNvSpPr>
          <p:nvPr/>
        </p:nvSpPr>
        <p:spPr bwMode="auto">
          <a:xfrm>
            <a:off x="3319463" y="4103688"/>
            <a:ext cx="2846387" cy="171450"/>
          </a:xfrm>
          <a:prstGeom prst="rect">
            <a:avLst/>
          </a:prstGeom>
          <a:solidFill>
            <a:srgbClr val="00660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5066" name="Rectangle 10"/>
          <p:cNvSpPr>
            <a:spLocks noChangeArrowheads="1"/>
          </p:cNvSpPr>
          <p:nvPr/>
        </p:nvSpPr>
        <p:spPr bwMode="auto">
          <a:xfrm>
            <a:off x="2447925" y="4103688"/>
            <a:ext cx="876300" cy="171450"/>
          </a:xfrm>
          <a:prstGeom prst="rect">
            <a:avLst/>
          </a:prstGeom>
          <a:solidFill>
            <a:srgbClr val="0066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5067" name="Rectangle 11"/>
          <p:cNvSpPr>
            <a:spLocks noChangeArrowheads="1"/>
          </p:cNvSpPr>
          <p:nvPr/>
        </p:nvSpPr>
        <p:spPr bwMode="auto">
          <a:xfrm>
            <a:off x="2438400" y="4146550"/>
            <a:ext cx="1295400" cy="79375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5068" name="Text Box 12"/>
          <p:cNvSpPr txBox="1">
            <a:spLocks noChangeArrowheads="1"/>
          </p:cNvSpPr>
          <p:nvPr/>
        </p:nvSpPr>
        <p:spPr bwMode="auto">
          <a:xfrm>
            <a:off x="1095375" y="3978275"/>
            <a:ext cx="13430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latin typeface="Trebuchet MS" pitchFamily="34" charset="0"/>
              </a:rPr>
              <a:t>CA Scenario</a:t>
            </a:r>
          </a:p>
        </p:txBody>
      </p:sp>
      <p:sp>
        <p:nvSpPr>
          <p:cNvPr id="45069" name="Rectangle 13"/>
          <p:cNvSpPr>
            <a:spLocks noChangeArrowheads="1"/>
          </p:cNvSpPr>
          <p:nvPr/>
        </p:nvSpPr>
        <p:spPr bwMode="auto">
          <a:xfrm>
            <a:off x="2466975" y="3544888"/>
            <a:ext cx="5689600" cy="171450"/>
          </a:xfrm>
          <a:prstGeom prst="rect">
            <a:avLst/>
          </a:prstGeom>
          <a:solidFill>
            <a:srgbClr val="99660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5070" name="Text Box 14"/>
          <p:cNvSpPr txBox="1">
            <a:spLocks noChangeArrowheads="1"/>
          </p:cNvSpPr>
          <p:nvPr/>
        </p:nvSpPr>
        <p:spPr bwMode="auto">
          <a:xfrm>
            <a:off x="304800" y="3352800"/>
            <a:ext cx="21336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600" b="1">
                <a:latin typeface="Trebuchet MS" pitchFamily="34" charset="0"/>
              </a:rPr>
              <a:t> No Water</a:t>
            </a:r>
          </a:p>
          <a:p>
            <a:pPr algn="r"/>
            <a:r>
              <a:rPr lang="en-US" sz="1600" b="1">
                <a:latin typeface="Trebuchet MS" pitchFamily="34" charset="0"/>
              </a:rPr>
              <a:t> Productivity Gains</a:t>
            </a:r>
          </a:p>
        </p:txBody>
      </p:sp>
      <p:sp>
        <p:nvSpPr>
          <p:cNvPr id="45071" name="Text Box 15"/>
          <p:cNvSpPr txBox="1">
            <a:spLocks noChangeArrowheads="1"/>
          </p:cNvSpPr>
          <p:nvPr/>
        </p:nvSpPr>
        <p:spPr bwMode="auto">
          <a:xfrm>
            <a:off x="95250" y="5638800"/>
            <a:ext cx="9048750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latin typeface="Verdana" pitchFamily="34" charset="0"/>
              </a:rPr>
              <a:t>CA Scenario: Policies for productivity gains, upgrading rainfed, revitalized irrigation, trade</a:t>
            </a:r>
          </a:p>
        </p:txBody>
      </p:sp>
      <p:pic>
        <p:nvPicPr>
          <p:cNvPr id="45072" name="Picture 16" descr="logoJE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14400"/>
            <a:ext cx="838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73" name="Picture 17" descr="CA LOGO F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91400" y="914400"/>
            <a:ext cx="1549400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74" name="Text Box 19"/>
          <p:cNvSpPr txBox="1">
            <a:spLocks noChangeArrowheads="1"/>
          </p:cNvSpPr>
          <p:nvPr/>
        </p:nvSpPr>
        <p:spPr bwMode="auto">
          <a:xfrm>
            <a:off x="5867400" y="3733800"/>
            <a:ext cx="106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2050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57200"/>
            <a:ext cx="8229600" cy="64293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4000" b="1" kern="1200" dirty="0">
                <a:latin typeface="Aharoni" pitchFamily="2" charset="-79"/>
                <a:cs typeface="Aharoni" pitchFamily="2" charset="-79"/>
              </a:rPr>
              <a:t>Water for </a:t>
            </a:r>
            <a:r>
              <a:rPr lang="en-GB" sz="4000" b="1" kern="1200" dirty="0" err="1">
                <a:latin typeface="Aharoni" pitchFamily="2" charset="-79"/>
                <a:cs typeface="Aharoni" pitchFamily="2" charset="-79"/>
              </a:rPr>
              <a:t>Biofuels</a:t>
            </a:r>
            <a:endParaRPr lang="en-US" sz="4000" b="1" kern="1200" dirty="0">
              <a:latin typeface="Aharoni" pitchFamily="2" charset="-79"/>
              <a:cs typeface="Aharoni" pitchFamily="2" charset="-79"/>
            </a:endParaRPr>
          </a:p>
        </p:txBody>
      </p:sp>
      <p:graphicFrame>
        <p:nvGraphicFramePr>
          <p:cNvPr id="52227" name="Group 3"/>
          <p:cNvGraphicFramePr>
            <a:graphicFrameLocks noGrp="1"/>
          </p:cNvGraphicFramePr>
          <p:nvPr>
            <p:ph idx="4294967295"/>
          </p:nvPr>
        </p:nvGraphicFramePr>
        <p:xfrm>
          <a:off x="0" y="1905000"/>
          <a:ext cx="8229600" cy="3649488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2359025"/>
                <a:gridCol w="2670175"/>
                <a:gridCol w="3200400"/>
              </a:tblGrid>
              <a:tr h="876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Litres of ET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Litres of Irrigation water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</a:tr>
              <a:tr h="6761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China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3800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2500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</a:tr>
              <a:tr h="6761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India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4100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3500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</a:tr>
              <a:tr h="6761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US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1750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300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</a:tr>
              <a:tr h="6761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Brazil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2250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200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sp>
        <p:nvSpPr>
          <p:cNvPr id="35861" name="Text Box 29"/>
          <p:cNvSpPr txBox="1">
            <a:spLocks noChangeArrowheads="1"/>
          </p:cNvSpPr>
          <p:nvPr/>
        </p:nvSpPr>
        <p:spPr bwMode="auto">
          <a:xfrm>
            <a:off x="457200" y="1295400"/>
            <a:ext cx="8229600" cy="4619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latin typeface="Verdana" pitchFamily="34" charset="0"/>
              </a:rPr>
              <a:t>Water use per liter of biofuel production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8" name="Text Box 2"/>
          <p:cNvSpPr txBox="1">
            <a:spLocks noChangeArrowheads="1"/>
          </p:cNvSpPr>
          <p:nvPr/>
        </p:nvSpPr>
        <p:spPr bwMode="auto">
          <a:xfrm>
            <a:off x="381000" y="6186488"/>
            <a:ext cx="7239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sz="1800">
                <a:latin typeface="Trebuchet MS" pitchFamily="34" charset="0"/>
              </a:rPr>
              <a:t>% of potentially utilizable water withdrawn for human purposes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33400" y="1752600"/>
            <a:ext cx="8153400" cy="4433888"/>
            <a:chOff x="336" y="960"/>
            <a:chExt cx="5136" cy="2793"/>
          </a:xfrm>
        </p:grpSpPr>
        <p:sp>
          <p:nvSpPr>
            <p:cNvPr id="464900" name="Rectangle 4"/>
            <p:cNvSpPr>
              <a:spLocks noChangeArrowheads="1"/>
            </p:cNvSpPr>
            <p:nvPr/>
          </p:nvSpPr>
          <p:spPr bwMode="auto">
            <a:xfrm>
              <a:off x="432" y="960"/>
              <a:ext cx="2448" cy="2592"/>
            </a:xfrm>
            <a:prstGeom prst="rect">
              <a:avLst/>
            </a:prstGeom>
            <a:solidFill>
              <a:srgbClr val="3366FF">
                <a:alpha val="75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4901" name="Rectangle 5"/>
            <p:cNvSpPr>
              <a:spLocks noChangeArrowheads="1"/>
            </p:cNvSpPr>
            <p:nvPr/>
          </p:nvSpPr>
          <p:spPr bwMode="auto">
            <a:xfrm>
              <a:off x="2880" y="960"/>
              <a:ext cx="1056" cy="2592"/>
            </a:xfrm>
            <a:prstGeom prst="rect">
              <a:avLst/>
            </a:prstGeom>
            <a:solidFill>
              <a:srgbClr val="FF99CC">
                <a:alpha val="75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4902" name="Rectangle 6"/>
            <p:cNvSpPr>
              <a:spLocks noChangeArrowheads="1"/>
            </p:cNvSpPr>
            <p:nvPr/>
          </p:nvSpPr>
          <p:spPr bwMode="auto">
            <a:xfrm>
              <a:off x="3936" y="960"/>
              <a:ext cx="1152" cy="2592"/>
            </a:xfrm>
            <a:prstGeom prst="rect">
              <a:avLst/>
            </a:prstGeom>
            <a:solidFill>
              <a:srgbClr val="FF0000">
                <a:alpha val="75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4903" name="Text Box 7"/>
            <p:cNvSpPr txBox="1">
              <a:spLocks noChangeArrowheads="1"/>
            </p:cNvSpPr>
            <p:nvPr/>
          </p:nvSpPr>
          <p:spPr bwMode="auto">
            <a:xfrm>
              <a:off x="528" y="3033"/>
              <a:ext cx="144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/>
              <a:r>
                <a:rPr lang="en-US" sz="1800">
                  <a:latin typeface="Trebuchet MS" pitchFamily="34" charset="0"/>
                </a:rPr>
                <a:t>No water scarcity</a:t>
              </a:r>
            </a:p>
          </p:txBody>
        </p:sp>
        <p:sp>
          <p:nvSpPr>
            <p:cNvPr id="464904" name="Text Box 8"/>
            <p:cNvSpPr txBox="1">
              <a:spLocks noChangeArrowheads="1"/>
            </p:cNvSpPr>
            <p:nvPr/>
          </p:nvSpPr>
          <p:spPr bwMode="auto">
            <a:xfrm>
              <a:off x="2928" y="2928"/>
              <a:ext cx="1008" cy="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/>
              <a:r>
                <a:rPr lang="en-US" sz="1800">
                  <a:latin typeface="Trebuchet MS" pitchFamily="34" charset="0"/>
                </a:rPr>
                <a:t>Approaching water scarcity</a:t>
              </a:r>
            </a:p>
          </p:txBody>
        </p:sp>
        <p:sp>
          <p:nvSpPr>
            <p:cNvPr id="464905" name="Text Box 9"/>
            <p:cNvSpPr txBox="1">
              <a:spLocks noChangeArrowheads="1"/>
            </p:cNvSpPr>
            <p:nvPr/>
          </p:nvSpPr>
          <p:spPr bwMode="auto">
            <a:xfrm>
              <a:off x="3936" y="3004"/>
              <a:ext cx="144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/>
              <a:r>
                <a:rPr lang="en-US" sz="1800">
                  <a:latin typeface="Trebuchet MS" pitchFamily="34" charset="0"/>
                </a:rPr>
                <a:t>Water scarce</a:t>
              </a:r>
            </a:p>
          </p:txBody>
        </p:sp>
        <p:sp>
          <p:nvSpPr>
            <p:cNvPr id="464906" name="Text Box 10"/>
            <p:cNvSpPr txBox="1">
              <a:spLocks noChangeArrowheads="1"/>
            </p:cNvSpPr>
            <p:nvPr/>
          </p:nvSpPr>
          <p:spPr bwMode="auto">
            <a:xfrm>
              <a:off x="336" y="3561"/>
              <a:ext cx="43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/>
              <a:r>
                <a:rPr lang="en-US" sz="1400">
                  <a:latin typeface="Trebuchet MS" pitchFamily="34" charset="0"/>
                </a:rPr>
                <a:t>0%</a:t>
              </a:r>
            </a:p>
          </p:txBody>
        </p:sp>
        <p:sp>
          <p:nvSpPr>
            <p:cNvPr id="464907" name="Text Box 11"/>
            <p:cNvSpPr txBox="1">
              <a:spLocks noChangeArrowheads="1"/>
            </p:cNvSpPr>
            <p:nvPr/>
          </p:nvSpPr>
          <p:spPr bwMode="auto">
            <a:xfrm>
              <a:off x="2688" y="3552"/>
              <a:ext cx="57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/>
              <a:r>
                <a:rPr lang="en-US" sz="1400">
                  <a:latin typeface="Trebuchet MS" pitchFamily="34" charset="0"/>
                </a:rPr>
                <a:t>60%</a:t>
              </a:r>
            </a:p>
          </p:txBody>
        </p:sp>
        <p:sp>
          <p:nvSpPr>
            <p:cNvPr id="464908" name="Text Box 12"/>
            <p:cNvSpPr txBox="1">
              <a:spLocks noChangeArrowheads="1"/>
            </p:cNvSpPr>
            <p:nvPr/>
          </p:nvSpPr>
          <p:spPr bwMode="auto">
            <a:xfrm>
              <a:off x="3840" y="3552"/>
              <a:ext cx="57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/>
              <a:r>
                <a:rPr lang="en-US" sz="1400">
                  <a:latin typeface="Trebuchet MS" pitchFamily="34" charset="0"/>
                </a:rPr>
                <a:t>75%</a:t>
              </a:r>
            </a:p>
          </p:txBody>
        </p:sp>
        <p:sp>
          <p:nvSpPr>
            <p:cNvPr id="464909" name="Text Box 13"/>
            <p:cNvSpPr txBox="1">
              <a:spLocks noChangeArrowheads="1"/>
            </p:cNvSpPr>
            <p:nvPr/>
          </p:nvSpPr>
          <p:spPr bwMode="auto">
            <a:xfrm>
              <a:off x="4896" y="3552"/>
              <a:ext cx="57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/>
              <a:r>
                <a:rPr lang="en-US" sz="1400">
                  <a:latin typeface="Trebuchet MS" pitchFamily="34" charset="0"/>
                </a:rPr>
                <a:t>100%</a:t>
              </a:r>
            </a:p>
          </p:txBody>
        </p:sp>
      </p:grpSp>
      <p:sp>
        <p:nvSpPr>
          <p:cNvPr id="464910" name="Line 14"/>
          <p:cNvSpPr>
            <a:spLocks noChangeShapeType="1"/>
          </p:cNvSpPr>
          <p:nvPr/>
        </p:nvSpPr>
        <p:spPr bwMode="auto">
          <a:xfrm>
            <a:off x="7162800" y="6491288"/>
            <a:ext cx="685800" cy="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64911" name="Rectangle 15"/>
          <p:cNvSpPr>
            <a:spLocks noChangeArrowheads="1"/>
          </p:cNvSpPr>
          <p:nvPr/>
        </p:nvSpPr>
        <p:spPr bwMode="auto">
          <a:xfrm>
            <a:off x="685800" y="2787650"/>
            <a:ext cx="5181600" cy="54768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4912" name="Text Box 16"/>
          <p:cNvSpPr txBox="1">
            <a:spLocks noChangeArrowheads="1"/>
          </p:cNvSpPr>
          <p:nvPr/>
        </p:nvSpPr>
        <p:spPr bwMode="auto">
          <a:xfrm>
            <a:off x="1905000" y="2863850"/>
            <a:ext cx="3657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sz="1800">
                <a:solidFill>
                  <a:schemeClr val="bg1"/>
                </a:solidFill>
                <a:latin typeface="Trebuchet MS" pitchFamily="34" charset="0"/>
              </a:rPr>
              <a:t>Water for food and feed today</a:t>
            </a:r>
          </a:p>
        </p:txBody>
      </p:sp>
      <p:sp>
        <p:nvSpPr>
          <p:cNvPr id="464913" name="Rectangle 17"/>
          <p:cNvSpPr>
            <a:spLocks noChangeArrowheads="1"/>
          </p:cNvSpPr>
          <p:nvPr/>
        </p:nvSpPr>
        <p:spPr bwMode="auto">
          <a:xfrm>
            <a:off x="5867400" y="2787650"/>
            <a:ext cx="990600" cy="547688"/>
          </a:xfrm>
          <a:prstGeom prst="rect">
            <a:avLst/>
          </a:prstGeom>
          <a:solidFill>
            <a:srgbClr val="008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4914" name="Text Box 18"/>
          <p:cNvSpPr txBox="1">
            <a:spLocks noChangeArrowheads="1"/>
          </p:cNvSpPr>
          <p:nvPr/>
        </p:nvSpPr>
        <p:spPr bwMode="auto">
          <a:xfrm>
            <a:off x="5486400" y="3702050"/>
            <a:ext cx="2362200" cy="641350"/>
          </a:xfrm>
          <a:prstGeom prst="rect">
            <a:avLst/>
          </a:prstGeom>
          <a:solidFill>
            <a:schemeClr val="hlink">
              <a:alpha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sz="1800">
                <a:latin typeface="Trebuchet MS" pitchFamily="34" charset="0"/>
              </a:rPr>
              <a:t>Future water for food, CA scenario</a:t>
            </a:r>
          </a:p>
        </p:txBody>
      </p:sp>
      <p:sp>
        <p:nvSpPr>
          <p:cNvPr id="464915" name="AutoShape 19"/>
          <p:cNvSpPr>
            <a:spLocks/>
          </p:cNvSpPr>
          <p:nvPr/>
        </p:nvSpPr>
        <p:spPr bwMode="auto">
          <a:xfrm rot="16200000">
            <a:off x="6172200" y="3092450"/>
            <a:ext cx="381000" cy="990600"/>
          </a:xfrm>
          <a:prstGeom prst="leftBrace">
            <a:avLst>
              <a:gd name="adj1" fmla="val 21667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4916" name="Rectangle 20"/>
          <p:cNvSpPr>
            <a:spLocks noChangeArrowheads="1"/>
          </p:cNvSpPr>
          <p:nvPr/>
        </p:nvSpPr>
        <p:spPr bwMode="auto">
          <a:xfrm>
            <a:off x="6858000" y="2787650"/>
            <a:ext cx="533400" cy="547688"/>
          </a:xfrm>
          <a:prstGeom prst="rect">
            <a:avLst/>
          </a:prstGeom>
          <a:solidFill>
            <a:srgbClr val="96969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4917" name="Text Box 21"/>
          <p:cNvSpPr txBox="1">
            <a:spLocks noChangeArrowheads="1"/>
          </p:cNvSpPr>
          <p:nvPr/>
        </p:nvSpPr>
        <p:spPr bwMode="auto">
          <a:xfrm>
            <a:off x="6324600" y="2116138"/>
            <a:ext cx="2362200" cy="366712"/>
          </a:xfrm>
          <a:prstGeom prst="rect">
            <a:avLst/>
          </a:prstGeom>
          <a:solidFill>
            <a:srgbClr val="969696">
              <a:alpha val="7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sz="1800">
                <a:latin typeface="Trebuchet MS" pitchFamily="34" charset="0"/>
              </a:rPr>
              <a:t>Water for biofuels*</a:t>
            </a:r>
          </a:p>
        </p:txBody>
      </p:sp>
      <p:sp>
        <p:nvSpPr>
          <p:cNvPr id="464918" name="AutoShape 22"/>
          <p:cNvSpPr>
            <a:spLocks/>
          </p:cNvSpPr>
          <p:nvPr/>
        </p:nvSpPr>
        <p:spPr bwMode="auto">
          <a:xfrm rot="5400000">
            <a:off x="7048500" y="2400300"/>
            <a:ext cx="228600" cy="457200"/>
          </a:xfrm>
          <a:prstGeom prst="leftBrace">
            <a:avLst>
              <a:gd name="adj1" fmla="val 16667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4919" name="Text Box 23"/>
          <p:cNvSpPr txBox="1">
            <a:spLocks noChangeArrowheads="1"/>
          </p:cNvSpPr>
          <p:nvPr/>
        </p:nvSpPr>
        <p:spPr bwMode="auto">
          <a:xfrm>
            <a:off x="457200" y="6496050"/>
            <a:ext cx="792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sz="1800" b="0">
                <a:latin typeface="Trebuchet MS" pitchFamily="34" charset="0"/>
              </a:rPr>
              <a:t>*Assumes that 10% of gasoline demand is met by biofuels by 2030</a:t>
            </a:r>
          </a:p>
        </p:txBody>
      </p:sp>
      <p:sp>
        <p:nvSpPr>
          <p:cNvPr id="464920" name="Rectangle 24"/>
          <p:cNvSpPr>
            <a:spLocks noChangeArrowheads="1"/>
          </p:cNvSpPr>
          <p:nvPr/>
        </p:nvSpPr>
        <p:spPr bwMode="auto">
          <a:xfrm>
            <a:off x="0" y="1143000"/>
            <a:ext cx="9144000" cy="609600"/>
          </a:xfrm>
          <a:prstGeom prst="rect">
            <a:avLst/>
          </a:prstGeom>
          <a:solidFill>
            <a:srgbClr val="FF5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4921" name="Rectangle 25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685800"/>
            <a:ext cx="9144000" cy="9144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/>
              <a:t>Biofuels: India: and in 2030 </a:t>
            </a:r>
            <a:r>
              <a:rPr lang="en-US" sz="2400"/>
              <a:t>(WaterSim analysis by IWMI).</a:t>
            </a:r>
            <a:r>
              <a:rPr lang="en-US"/>
              <a:t/>
            </a:r>
            <a:br>
              <a:rPr lang="en-US"/>
            </a:br>
            <a:r>
              <a:rPr lang="en-US"/>
              <a:t>Green solution with blue impacts</a:t>
            </a:r>
          </a:p>
        </p:txBody>
      </p:sp>
      <p:pic>
        <p:nvPicPr>
          <p:cNvPr id="464922" name="Picture 26" descr="logoJE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38200" cy="609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4911" grpId="0" animBg="1"/>
      <p:bldP spid="464912" grpId="0"/>
      <p:bldP spid="464913" grpId="0" animBg="1"/>
      <p:bldP spid="464914" grpId="0" animBg="1"/>
      <p:bldP spid="464915" grpId="0" animBg="1"/>
      <p:bldP spid="464916" grpId="0" animBg="1"/>
      <p:bldP spid="464917" grpId="0" animBg="1"/>
      <p:bldP spid="464918" grpId="0" animBg="1"/>
      <p:bldP spid="4649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DSC_590105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0"/>
            <a:ext cx="103139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52600" y="228600"/>
            <a:ext cx="5486400" cy="25146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The Nile Basin</a:t>
            </a:r>
            <a:br>
              <a:rPr lang="en-US" dirty="0" smtClean="0"/>
            </a:br>
            <a:r>
              <a:rPr lang="en-US" dirty="0" smtClean="0"/>
              <a:t>More irrigation?</a:t>
            </a:r>
            <a:br>
              <a:rPr lang="en-US" dirty="0" smtClean="0"/>
            </a:br>
            <a:r>
              <a:rPr lang="en-US" dirty="0" smtClean="0"/>
              <a:t>More </a:t>
            </a:r>
            <a:r>
              <a:rPr lang="en-US" dirty="0" err="1" smtClean="0"/>
              <a:t>rainfed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46600" y="76200"/>
            <a:ext cx="4521200" cy="675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9" descr="ExistingIrrig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9950" y="152400"/>
            <a:ext cx="3213100" cy="609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TextBox 4"/>
          <p:cNvSpPr txBox="1">
            <a:spLocks noChangeArrowheads="1"/>
          </p:cNvSpPr>
          <p:nvPr/>
        </p:nvSpPr>
        <p:spPr bwMode="auto">
          <a:xfrm>
            <a:off x="228600" y="6172200"/>
            <a:ext cx="4724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chemeClr val="accent1"/>
                </a:solidFill>
                <a:latin typeface="Arial Rounded MT Bold" pitchFamily="34" charset="0"/>
              </a:rPr>
              <a:t>A blue water view of the Nile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1692275" y="188913"/>
            <a:ext cx="6408738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solidFill>
                  <a:srgbClr val="000066"/>
                </a:solidFill>
              </a:rPr>
              <a:t>Irrigation Schemes</a:t>
            </a:r>
          </a:p>
        </p:txBody>
      </p:sp>
      <p:pic>
        <p:nvPicPr>
          <p:cNvPr id="37891" name="Picture 9" descr="ExistingIrrigation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7950" y="1279525"/>
            <a:ext cx="2384425" cy="4525963"/>
          </a:xfrm>
        </p:spPr>
      </p:pic>
      <p:graphicFrame>
        <p:nvGraphicFramePr>
          <p:cNvPr id="616540" name="Group 92"/>
          <p:cNvGraphicFramePr>
            <a:graphicFrameLocks noGrp="1"/>
          </p:cNvGraphicFramePr>
          <p:nvPr>
            <p:ph sz="half" idx="2"/>
          </p:nvPr>
        </p:nvGraphicFramePr>
        <p:xfrm>
          <a:off x="2771775" y="1125538"/>
          <a:ext cx="6069013" cy="4608516"/>
        </p:xfrm>
        <a:graphic>
          <a:graphicData uri="http://schemas.openxmlformats.org/drawingml/2006/table">
            <a:tbl>
              <a:tblPr/>
              <a:tblGrid>
                <a:gridCol w="1368425"/>
                <a:gridCol w="1666875"/>
                <a:gridCol w="1517650"/>
                <a:gridCol w="1516063"/>
              </a:tblGrid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Country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Irrig. Water Requirement, m3/ha/yr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Irrigation Potential, ha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Irrigated Area, ha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Burundi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DRC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Egypt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4,420,000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3,078,000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Eritrea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150,000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15,124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Ethiopia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2,220,000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23,160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Kenya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8,500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180,000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Rwanda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12,500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150,000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Sudan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14,000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2,750,000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1,935,200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Tanzania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Uganda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9,120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7954" name="Rectangle 93"/>
          <p:cNvSpPr>
            <a:spLocks noChangeArrowheads="1"/>
          </p:cNvSpPr>
          <p:nvPr/>
        </p:nvSpPr>
        <p:spPr bwMode="auto">
          <a:xfrm>
            <a:off x="4140200" y="1125538"/>
            <a:ext cx="1655763" cy="4608512"/>
          </a:xfrm>
          <a:prstGeom prst="rect">
            <a:avLst/>
          </a:prstGeom>
          <a:noFill/>
          <a:ln w="2540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6" name="Picture 2" descr="C:\Users\dmolden\AppData\Local\Microsoft\Windows\Temporary Internet Files\Content.Outlook\K2QFA3U0\CP_Logo ne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86600" y="152400"/>
            <a:ext cx="1878543" cy="65074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/>
          <p:cNvSpPr>
            <a:spLocks noChangeArrowheads="1"/>
          </p:cNvSpPr>
          <p:nvPr/>
        </p:nvSpPr>
        <p:spPr bwMode="auto">
          <a:xfrm>
            <a:off x="1438275" y="188913"/>
            <a:ext cx="7705725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solidFill>
                  <a:srgbClr val="000066"/>
                </a:solidFill>
              </a:rPr>
              <a:t>Irrigation Schemes, </a:t>
            </a:r>
            <a:r>
              <a:rPr lang="en-US" sz="3200">
                <a:solidFill>
                  <a:srgbClr val="009900"/>
                </a:solidFill>
              </a:rPr>
              <a:t>current</a:t>
            </a:r>
            <a:r>
              <a:rPr lang="en-US" sz="3200">
                <a:solidFill>
                  <a:srgbClr val="000066"/>
                </a:solidFill>
              </a:rPr>
              <a:t> &amp; </a:t>
            </a:r>
            <a:r>
              <a:rPr lang="en-US" sz="3200">
                <a:solidFill>
                  <a:srgbClr val="FF0000"/>
                </a:solidFill>
              </a:rPr>
              <a:t>future</a:t>
            </a:r>
            <a:r>
              <a:rPr lang="en-US" sz="3200">
                <a:solidFill>
                  <a:srgbClr val="000066"/>
                </a:solidFill>
              </a:rPr>
              <a:t> …</a:t>
            </a:r>
          </a:p>
        </p:txBody>
      </p:sp>
      <p:pic>
        <p:nvPicPr>
          <p:cNvPr id="38915" name="Picture 20" descr="Egypt irrigation pla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" y="1125538"/>
            <a:ext cx="3157538" cy="446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675" y="1125538"/>
            <a:ext cx="3168650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24" descr="Ethiopia irrigation pla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5963" y="1916113"/>
            <a:ext cx="3348037" cy="277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dmolden\AppData\Local\Microsoft\Windows\Temporary Internet Files\Content.Outlook\K2QFA3U0\CP_Logo new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0" y="5181600"/>
            <a:ext cx="1218633" cy="42214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TextBox 5"/>
          <p:cNvSpPr txBox="1">
            <a:spLocks noChangeArrowheads="1"/>
          </p:cNvSpPr>
          <p:nvPr/>
        </p:nvSpPr>
        <p:spPr bwMode="auto">
          <a:xfrm>
            <a:off x="228600" y="1371600"/>
            <a:ext cx="3429000" cy="132343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>
                <a:latin typeface="Trebuchet MS" pitchFamily="34" charset="0"/>
              </a:rPr>
              <a:t>Rain = 1745 km</a:t>
            </a:r>
            <a:r>
              <a:rPr lang="en-US" sz="2000" baseline="30000" dirty="0">
                <a:latin typeface="Trebuchet MS" pitchFamily="34" charset="0"/>
              </a:rPr>
              <a:t>3</a:t>
            </a:r>
            <a:endParaRPr lang="en-US" sz="2000" dirty="0">
              <a:latin typeface="Trebuchet MS" pitchFamily="34" charset="0"/>
            </a:endParaRPr>
          </a:p>
          <a:p>
            <a:r>
              <a:rPr lang="en-US" sz="2000" dirty="0">
                <a:latin typeface="Trebuchet MS" pitchFamily="34" charset="0"/>
              </a:rPr>
              <a:t>Rainfed ET – 190 km</a:t>
            </a:r>
            <a:r>
              <a:rPr lang="en-US" sz="2000" baseline="30000" dirty="0">
                <a:latin typeface="Trebuchet MS" pitchFamily="34" charset="0"/>
              </a:rPr>
              <a:t>3</a:t>
            </a:r>
          </a:p>
          <a:p>
            <a:r>
              <a:rPr lang="en-US" sz="2000" dirty="0">
                <a:latin typeface="Trebuchet MS" pitchFamily="34" charset="0"/>
              </a:rPr>
              <a:t>Irrigated ET – 67 km</a:t>
            </a:r>
            <a:r>
              <a:rPr lang="en-US" sz="2000" baseline="30000" dirty="0">
                <a:latin typeface="Trebuchet MS" pitchFamily="34" charset="0"/>
              </a:rPr>
              <a:t>3</a:t>
            </a:r>
            <a:endParaRPr lang="en-US" sz="2000" dirty="0">
              <a:latin typeface="Trebuchet MS" pitchFamily="34" charset="0"/>
            </a:endParaRPr>
          </a:p>
          <a:p>
            <a:r>
              <a:rPr lang="en-US" sz="2000" dirty="0">
                <a:latin typeface="Trebuchet MS" pitchFamily="34" charset="0"/>
              </a:rPr>
              <a:t>Outflow – 10 to 30 km</a:t>
            </a:r>
            <a:r>
              <a:rPr lang="en-US" sz="2000" baseline="30000" dirty="0">
                <a:latin typeface="Trebuchet MS" pitchFamily="34" charset="0"/>
              </a:rPr>
              <a:t>3</a:t>
            </a:r>
            <a:endParaRPr lang="en-US" sz="2000" dirty="0">
              <a:latin typeface="Trebuchet MS" pitchFamily="34" charset="0"/>
            </a:endParaRPr>
          </a:p>
        </p:txBody>
      </p:sp>
      <p:sp>
        <p:nvSpPr>
          <p:cNvPr id="40964" name="TextBox 6"/>
          <p:cNvSpPr txBox="1">
            <a:spLocks noChangeArrowheads="1"/>
          </p:cNvSpPr>
          <p:nvPr/>
        </p:nvSpPr>
        <p:spPr bwMode="auto">
          <a:xfrm>
            <a:off x="0" y="3124200"/>
            <a:ext cx="51054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Trebuchet MS" pitchFamily="34" charset="0"/>
              </a:rPr>
              <a:t>Limited options to expand </a:t>
            </a:r>
            <a:r>
              <a:rPr lang="en-US" sz="2400" dirty="0" smtClean="0">
                <a:latin typeface="Trebuchet MS" pitchFamily="34" charset="0"/>
              </a:rPr>
              <a:t>irrigation </a:t>
            </a:r>
            <a:r>
              <a:rPr lang="en-US" sz="2400" dirty="0">
                <a:latin typeface="Trebuchet MS" pitchFamily="34" charset="0"/>
              </a:rPr>
              <a:t>–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but gets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attention</a:t>
            </a:r>
          </a:p>
          <a:p>
            <a:endParaRPr lang="en-US" sz="2400" dirty="0">
              <a:latin typeface="Trebuchet MS" pitchFamily="34" charset="0"/>
            </a:endParaRPr>
          </a:p>
          <a:p>
            <a:r>
              <a:rPr lang="en-US" sz="2400" dirty="0">
                <a:latin typeface="Trebuchet MS" pitchFamily="34" charset="0"/>
              </a:rPr>
              <a:t>Ample options to upgrade agriculture on rainfed lands </a:t>
            </a:r>
            <a:r>
              <a:rPr lang="en-US" sz="2400" dirty="0" smtClean="0">
                <a:latin typeface="Trebuchet MS" pitchFamily="34" charset="0"/>
              </a:rPr>
              <a:t>–</a:t>
            </a:r>
          </a:p>
          <a:p>
            <a:r>
              <a:rPr lang="en-US" sz="2400" dirty="0" smtClean="0">
                <a:solidFill>
                  <a:srgbClr val="00602B"/>
                </a:solidFill>
                <a:latin typeface="Trebuchet MS" pitchFamily="34" charset="0"/>
              </a:rPr>
              <a:t>gets </a:t>
            </a:r>
            <a:r>
              <a:rPr lang="en-US" sz="2400" dirty="0">
                <a:solidFill>
                  <a:srgbClr val="00602B"/>
                </a:solidFill>
                <a:latin typeface="Trebuchet MS" pitchFamily="34" charset="0"/>
              </a:rPr>
              <a:t>little attention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344269"/>
            <a:ext cx="403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rebuchet MS" pitchFamily="34" charset="0"/>
              </a:rPr>
              <a:t>A </a:t>
            </a:r>
            <a:r>
              <a:rPr lang="en-US" sz="3600" dirty="0" smtClean="0">
                <a:solidFill>
                  <a:srgbClr val="00602B"/>
                </a:solidFill>
                <a:latin typeface="Trebuchet MS" pitchFamily="34" charset="0"/>
              </a:rPr>
              <a:t>green</a:t>
            </a:r>
            <a:r>
              <a:rPr lang="en-US" sz="3600" dirty="0" smtClean="0">
                <a:latin typeface="Trebuchet MS" pitchFamily="34" charset="0"/>
              </a:rPr>
              <a:t>-</a:t>
            </a:r>
            <a:r>
              <a:rPr lang="en-US" sz="3600" dirty="0" smtClean="0">
                <a:solidFill>
                  <a:srgbClr val="0070C0"/>
                </a:solidFill>
                <a:latin typeface="Trebuchet MS" pitchFamily="34" charset="0"/>
              </a:rPr>
              <a:t>blue</a:t>
            </a:r>
            <a:r>
              <a:rPr lang="en-US" sz="3600" dirty="0" smtClean="0">
                <a:latin typeface="Trebuchet MS" pitchFamily="34" charset="0"/>
              </a:rPr>
              <a:t> view</a:t>
            </a:r>
            <a:endParaRPr lang="en-US" sz="3600" dirty="0">
              <a:latin typeface="Trebuchet MS" pitchFamily="34" charset="0"/>
            </a:endParaRPr>
          </a:p>
        </p:txBody>
      </p:sp>
      <p:pic>
        <p:nvPicPr>
          <p:cNvPr id="441346" name="Picture 2" descr="C:\Users\dmolden\AppData\Local\Microsoft\Windows\Temporary Internet Files\Content.Outlook\K2QFA3U0\Producion_system_countries borders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90977" y="0"/>
            <a:ext cx="4853023" cy="6858000"/>
          </a:xfrm>
          <a:prstGeom prst="rect">
            <a:avLst/>
          </a:prstGeom>
          <a:noFill/>
        </p:spPr>
      </p:pic>
      <p:pic>
        <p:nvPicPr>
          <p:cNvPr id="6" name="Picture 2" descr="C:\Users\dmolden\AppData\Local\Microsoft\Windows\Temporary Internet Files\Content.Outlook\K2QFA3U0\CP_Logo ne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5715000"/>
            <a:ext cx="1759759" cy="609600"/>
          </a:xfrm>
          <a:prstGeom prst="rect">
            <a:avLst/>
          </a:prstGeom>
          <a:noFill/>
        </p:spPr>
      </p:pic>
      <p:graphicFrame>
        <p:nvGraphicFramePr>
          <p:cNvPr id="265218" name="Object 2"/>
          <p:cNvGraphicFramePr>
            <a:graphicFrameLocks noChangeAspect="1"/>
          </p:cNvGraphicFramePr>
          <p:nvPr/>
        </p:nvGraphicFramePr>
        <p:xfrm>
          <a:off x="457200" y="5715000"/>
          <a:ext cx="961103" cy="657225"/>
        </p:xfrm>
        <a:graphic>
          <a:graphicData uri="http://schemas.openxmlformats.org/presentationml/2006/ole">
            <p:oleObj spid="_x0000_s279554" name="Photo Editor Photo" r:id="rId5" imgW="905001" imgH="619211" progId="">
              <p:embed/>
            </p:oleObj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410200" y="228600"/>
            <a:ext cx="1295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Irrigated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715000" y="3200400"/>
            <a:ext cx="1143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Pastoral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924800" y="3657600"/>
            <a:ext cx="990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Rainfed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324600" y="43434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Wetlands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0963" name="Picture 2" descr="J:\Multiple Use\think beyond the tap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8"/>
            <a:ext cx="9144000" cy="698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TextBox 3"/>
          <p:cNvSpPr txBox="1">
            <a:spLocks noChangeArrowheads="1"/>
          </p:cNvSpPr>
          <p:nvPr/>
        </p:nvSpPr>
        <p:spPr bwMode="auto">
          <a:xfrm>
            <a:off x="533400" y="6019800"/>
            <a:ext cx="76200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/>
              <a:t>Unlocking the potential</a:t>
            </a:r>
          </a:p>
        </p:txBody>
      </p:sp>
      <p:sp>
        <p:nvSpPr>
          <p:cNvPr id="5" name="Rectangle 4"/>
          <p:cNvSpPr/>
          <p:nvPr/>
        </p:nvSpPr>
        <p:spPr>
          <a:xfrm>
            <a:off x="7162800" y="6629400"/>
            <a:ext cx="1905000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rush Script MT" pitchFamily="66" charset="0"/>
              </a:rPr>
              <a:t>Olivia Molden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2"/>
          <p:cNvSpPr>
            <a:spLocks noGrp="1"/>
          </p:cNvSpPr>
          <p:nvPr>
            <p:ph type="title"/>
          </p:nvPr>
        </p:nvSpPr>
        <p:spPr>
          <a:xfrm>
            <a:off x="2133600" y="274638"/>
            <a:ext cx="6553200" cy="1096962"/>
          </a:xfrm>
        </p:spPr>
        <p:txBody>
          <a:bodyPr/>
          <a:lstStyle/>
          <a:p>
            <a:pPr eaLnBrk="1" hangingPunct="1"/>
            <a:r>
              <a:rPr lang="en-US" b="1" smtClean="0">
                <a:latin typeface="Calibri" pitchFamily="34" charset="0"/>
              </a:rPr>
              <a:t>Presentation</a:t>
            </a:r>
          </a:p>
        </p:txBody>
      </p:sp>
      <p:sp>
        <p:nvSpPr>
          <p:cNvPr id="24579" name="TextBox 3"/>
          <p:cNvSpPr txBox="1">
            <a:spLocks noChangeArrowheads="1"/>
          </p:cNvSpPr>
          <p:nvPr/>
        </p:nvSpPr>
        <p:spPr bwMode="auto">
          <a:xfrm>
            <a:off x="1981200" y="1676400"/>
            <a:ext cx="670560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3600" b="1" dirty="0">
                <a:latin typeface="Calibri" pitchFamily="34" charset="0"/>
              </a:rPr>
              <a:t>Drivers of water use and their consequences  </a:t>
            </a:r>
            <a:endParaRPr lang="en-US" sz="3200" b="1" dirty="0"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r>
              <a:rPr lang="en-US" sz="3600" b="1" dirty="0">
                <a:latin typeface="Calibri" pitchFamily="34" charset="0"/>
              </a:rPr>
              <a:t>Future Water Needs</a:t>
            </a:r>
          </a:p>
          <a:p>
            <a:pPr>
              <a:buFont typeface="Arial" charset="0"/>
              <a:buChar char="•"/>
            </a:pPr>
            <a:r>
              <a:rPr lang="en-US" sz="3600" b="1" dirty="0">
                <a:latin typeface="Calibri" pitchFamily="34" charset="0"/>
              </a:rPr>
              <a:t>Adaptive Responses</a:t>
            </a:r>
          </a:p>
          <a:p>
            <a:endParaRPr lang="en-US" sz="32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447800"/>
            <a:ext cx="4114800" cy="3810000"/>
          </a:xfrm>
        </p:spPr>
        <p:txBody>
          <a:bodyPr rtlCol="0">
            <a:normAutofit lnSpcReduction="10000"/>
          </a:bodyPr>
          <a:lstStyle/>
          <a:p>
            <a:pPr marL="609600" indent="-60960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GB" i="1" kern="1200" dirty="0"/>
              <a:t>Around 70% of the world’s under-nourished live in rural areas where non-agricultural livelihood options are limited.</a:t>
            </a:r>
          </a:p>
          <a:p>
            <a:pPr marL="609600" indent="-60960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GB" sz="2400" kern="1200" dirty="0"/>
              <a:t> </a:t>
            </a:r>
            <a:endParaRPr lang="en-US" sz="2400" kern="1200" dirty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57200"/>
            <a:ext cx="5943600" cy="6397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700" kern="1200" dirty="0"/>
              <a:t>Get water to poor </a:t>
            </a:r>
            <a:r>
              <a:rPr lang="en-US" sz="4700" kern="1200" dirty="0" smtClean="0"/>
              <a:t>people</a:t>
            </a:r>
            <a:endParaRPr lang="en-US" sz="4700" kern="1200" dirty="0"/>
          </a:p>
        </p:txBody>
      </p:sp>
      <p:sp>
        <p:nvSpPr>
          <p:cNvPr id="53253" name="Text Box 9"/>
          <p:cNvSpPr txBox="1">
            <a:spLocks noChangeArrowheads="1"/>
          </p:cNvSpPr>
          <p:nvPr/>
        </p:nvSpPr>
        <p:spPr bwMode="auto">
          <a:xfrm>
            <a:off x="4724400" y="4495800"/>
            <a:ext cx="4419600" cy="179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latin typeface="Calibri" pitchFamily="34" charset="0"/>
              </a:rPr>
              <a:t>Improve and Safeguard Water Access</a:t>
            </a:r>
          </a:p>
          <a:p>
            <a:pPr>
              <a:spcBef>
                <a:spcPct val="50000"/>
              </a:spcBef>
            </a:pPr>
            <a:r>
              <a:rPr lang="en-US" sz="3200">
                <a:latin typeface="Calibri" pitchFamily="34" charset="0"/>
              </a:rPr>
              <a:t>Access to Technologies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24400" y="3200400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Use it Better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229600" cy="639763"/>
          </a:xfrm>
        </p:spPr>
        <p:txBody>
          <a:bodyPr/>
          <a:lstStyle/>
          <a:p>
            <a:r>
              <a:rPr lang="en-US" sz="3600" smtClean="0"/>
              <a:t>Consider A Range of Agricultural Water Management Options</a:t>
            </a:r>
          </a:p>
        </p:txBody>
      </p:sp>
      <p:pic>
        <p:nvPicPr>
          <p:cNvPr id="44035" name="Picture 3" descr="A range of Ag water MO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52400" y="1181100"/>
            <a:ext cx="8610600" cy="5665788"/>
          </a:xfrm>
        </p:spPr>
      </p:pic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838200" y="4800600"/>
            <a:ext cx="3352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/>
              <a:t>Fish, Livestock, Crops, Ecosystem Services</a:t>
            </a:r>
          </a:p>
        </p:txBody>
      </p:sp>
      <p:pic>
        <p:nvPicPr>
          <p:cNvPr id="44037" name="Picture 7" descr="CA LOGO F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4600" y="609600"/>
            <a:ext cx="1549400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3"/>
          <p:cNvSpPr txBox="1">
            <a:spLocks noChangeArrowheads="1"/>
          </p:cNvSpPr>
          <p:nvPr/>
        </p:nvSpPr>
        <p:spPr bwMode="auto">
          <a:xfrm>
            <a:off x="0" y="762000"/>
            <a:ext cx="7596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latin typeface="Calibri" pitchFamily="34" charset="0"/>
              </a:rPr>
              <a:t>Water storage mitigates variability</a:t>
            </a:r>
          </a:p>
        </p:txBody>
      </p:sp>
      <p:sp>
        <p:nvSpPr>
          <p:cNvPr id="50179" name="Text Box 4"/>
          <p:cNvSpPr txBox="1">
            <a:spLocks noChangeArrowheads="1"/>
          </p:cNvSpPr>
          <p:nvPr/>
        </p:nvSpPr>
        <p:spPr bwMode="auto">
          <a:xfrm>
            <a:off x="6172200" y="6553200"/>
            <a:ext cx="2901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latin typeface="Calibri" pitchFamily="34" charset="0"/>
              </a:rPr>
              <a:t>Source: World Bank data from ICOLD</a:t>
            </a:r>
          </a:p>
        </p:txBody>
      </p:sp>
      <p:pic>
        <p:nvPicPr>
          <p:cNvPr id="50180" name="Picture 5" descr="begnas tal nep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1" name="Text Box 6"/>
          <p:cNvSpPr txBox="1">
            <a:spLocks noChangeArrowheads="1"/>
          </p:cNvSpPr>
          <p:nvPr/>
        </p:nvSpPr>
        <p:spPr bwMode="auto">
          <a:xfrm>
            <a:off x="0" y="2133600"/>
            <a:ext cx="2819400" cy="436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latin typeface="Calibri" pitchFamily="34" charset="0"/>
              </a:rPr>
              <a:t>But need to re-think water storage: role of groundwater and soil moisture. </a:t>
            </a:r>
          </a:p>
          <a:p>
            <a:pPr>
              <a:spcBef>
                <a:spcPct val="50000"/>
              </a:spcBef>
            </a:pPr>
            <a:r>
              <a:rPr lang="en-US" sz="2800">
                <a:latin typeface="Calibri" pitchFamily="34" charset="0"/>
              </a:rPr>
              <a:t>And beyond: insurance, local trade</a:t>
            </a:r>
          </a:p>
          <a:p>
            <a:pPr>
              <a:spcBef>
                <a:spcPct val="50000"/>
              </a:spcBef>
            </a:pPr>
            <a:endParaRPr lang="en-US" sz="2800">
              <a:latin typeface="Calibri" pitchFamily="34" charset="0"/>
            </a:endParaRPr>
          </a:p>
        </p:txBody>
      </p:sp>
      <p:sp>
        <p:nvSpPr>
          <p:cNvPr id="50182" name="Text Box 10"/>
          <p:cNvSpPr txBox="1">
            <a:spLocks noChangeArrowheads="1"/>
          </p:cNvSpPr>
          <p:nvPr/>
        </p:nvSpPr>
        <p:spPr bwMode="auto">
          <a:xfrm rot="-5400000">
            <a:off x="1402557" y="3779043"/>
            <a:ext cx="3200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Cubic meters per capita</a:t>
            </a:r>
          </a:p>
        </p:txBody>
      </p:sp>
      <p:sp>
        <p:nvSpPr>
          <p:cNvPr id="50183" name="TextBox 7"/>
          <p:cNvSpPr txBox="1">
            <a:spLocks noChangeArrowheads="1"/>
          </p:cNvSpPr>
          <p:nvPr/>
        </p:nvSpPr>
        <p:spPr bwMode="auto">
          <a:xfrm>
            <a:off x="0" y="838200"/>
            <a:ext cx="91440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Calibri" pitchFamily="34" charset="0"/>
              </a:rPr>
              <a:t>Water Storage Mitigates Climate Variability</a:t>
            </a:r>
          </a:p>
          <a:p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706688" y="836613"/>
            <a:ext cx="6589712" cy="6021387"/>
            <a:chOff x="0" y="0"/>
            <a:chExt cx="5760" cy="4032"/>
          </a:xfrm>
        </p:grpSpPr>
        <p:grpSp>
          <p:nvGrpSpPr>
            <p:cNvPr id="3" name="Group 10"/>
            <p:cNvGrpSpPr>
              <a:grpSpLocks noChangeAspect="1"/>
            </p:cNvGrpSpPr>
            <p:nvPr/>
          </p:nvGrpSpPr>
          <p:grpSpPr bwMode="auto">
            <a:xfrm>
              <a:off x="192" y="624"/>
              <a:ext cx="5088" cy="3408"/>
              <a:chOff x="192" y="624"/>
              <a:chExt cx="5088" cy="3408"/>
            </a:xfrm>
          </p:grpSpPr>
          <p:sp>
            <p:nvSpPr>
              <p:cNvPr id="50188" name="AutoShape 11"/>
              <p:cNvSpPr>
                <a:spLocks noChangeAspect="1" noChangeArrowheads="1" noTextEdit="1"/>
              </p:cNvSpPr>
              <p:nvPr/>
            </p:nvSpPr>
            <p:spPr bwMode="auto">
              <a:xfrm>
                <a:off x="192" y="624"/>
                <a:ext cx="5088" cy="34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89" name="Freeform 12"/>
              <p:cNvSpPr>
                <a:spLocks/>
              </p:cNvSpPr>
              <p:nvPr/>
            </p:nvSpPr>
            <p:spPr bwMode="auto">
              <a:xfrm>
                <a:off x="1145" y="2734"/>
                <a:ext cx="3883" cy="108"/>
              </a:xfrm>
              <a:custGeom>
                <a:avLst/>
                <a:gdLst>
                  <a:gd name="T0" fmla="*/ 0 w 3883"/>
                  <a:gd name="T1" fmla="*/ 108 h 108"/>
                  <a:gd name="T2" fmla="*/ 144 w 3883"/>
                  <a:gd name="T3" fmla="*/ 0 h 108"/>
                  <a:gd name="T4" fmla="*/ 3883 w 3883"/>
                  <a:gd name="T5" fmla="*/ 0 h 108"/>
                  <a:gd name="T6" fmla="*/ 3740 w 3883"/>
                  <a:gd name="T7" fmla="*/ 108 h 108"/>
                  <a:gd name="T8" fmla="*/ 0 w 3883"/>
                  <a:gd name="T9" fmla="*/ 108 h 1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83"/>
                  <a:gd name="T16" fmla="*/ 0 h 108"/>
                  <a:gd name="T17" fmla="*/ 3883 w 3883"/>
                  <a:gd name="T18" fmla="*/ 108 h 10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83" h="108">
                    <a:moveTo>
                      <a:pt x="0" y="108"/>
                    </a:moveTo>
                    <a:lnTo>
                      <a:pt x="144" y="0"/>
                    </a:lnTo>
                    <a:lnTo>
                      <a:pt x="3883" y="0"/>
                    </a:lnTo>
                    <a:lnTo>
                      <a:pt x="3740" y="108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8080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90" name="Freeform 13"/>
              <p:cNvSpPr>
                <a:spLocks/>
              </p:cNvSpPr>
              <p:nvPr/>
            </p:nvSpPr>
            <p:spPr bwMode="auto">
              <a:xfrm>
                <a:off x="1145" y="1003"/>
                <a:ext cx="144" cy="1839"/>
              </a:xfrm>
              <a:custGeom>
                <a:avLst/>
                <a:gdLst>
                  <a:gd name="T0" fmla="*/ 0 w 144"/>
                  <a:gd name="T1" fmla="*/ 1839 h 1839"/>
                  <a:gd name="T2" fmla="*/ 0 w 144"/>
                  <a:gd name="T3" fmla="*/ 108 h 1839"/>
                  <a:gd name="T4" fmla="*/ 144 w 144"/>
                  <a:gd name="T5" fmla="*/ 0 h 1839"/>
                  <a:gd name="T6" fmla="*/ 144 w 144"/>
                  <a:gd name="T7" fmla="*/ 1731 h 1839"/>
                  <a:gd name="T8" fmla="*/ 0 w 144"/>
                  <a:gd name="T9" fmla="*/ 1839 h 18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4"/>
                  <a:gd name="T16" fmla="*/ 0 h 1839"/>
                  <a:gd name="T17" fmla="*/ 144 w 144"/>
                  <a:gd name="T18" fmla="*/ 1839 h 18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4" h="1839">
                    <a:moveTo>
                      <a:pt x="0" y="1839"/>
                    </a:moveTo>
                    <a:lnTo>
                      <a:pt x="0" y="108"/>
                    </a:lnTo>
                    <a:lnTo>
                      <a:pt x="144" y="0"/>
                    </a:lnTo>
                    <a:lnTo>
                      <a:pt x="144" y="1731"/>
                    </a:lnTo>
                    <a:lnTo>
                      <a:pt x="0" y="1839"/>
                    </a:lnTo>
                    <a:close/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91" name="Rectangle 14"/>
              <p:cNvSpPr>
                <a:spLocks noChangeArrowheads="1"/>
              </p:cNvSpPr>
              <p:nvPr/>
            </p:nvSpPr>
            <p:spPr bwMode="auto">
              <a:xfrm>
                <a:off x="1289" y="1003"/>
                <a:ext cx="3739" cy="17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92" name="Freeform 15"/>
              <p:cNvSpPr>
                <a:spLocks/>
              </p:cNvSpPr>
              <p:nvPr/>
            </p:nvSpPr>
            <p:spPr bwMode="auto">
              <a:xfrm>
                <a:off x="1145" y="2734"/>
                <a:ext cx="3883" cy="108"/>
              </a:xfrm>
              <a:custGeom>
                <a:avLst/>
                <a:gdLst>
                  <a:gd name="T0" fmla="*/ 0 w 216"/>
                  <a:gd name="T1" fmla="*/ 108 h 6"/>
                  <a:gd name="T2" fmla="*/ 144 w 216"/>
                  <a:gd name="T3" fmla="*/ 0 h 6"/>
                  <a:gd name="T4" fmla="*/ 3883 w 216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216"/>
                  <a:gd name="T10" fmla="*/ 0 h 6"/>
                  <a:gd name="T11" fmla="*/ 216 w 216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" h="6">
                    <a:moveTo>
                      <a:pt x="0" y="6"/>
                    </a:moveTo>
                    <a:lnTo>
                      <a:pt x="8" y="0"/>
                    </a:lnTo>
                    <a:lnTo>
                      <a:pt x="21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93" name="Freeform 16"/>
              <p:cNvSpPr>
                <a:spLocks/>
              </p:cNvSpPr>
              <p:nvPr/>
            </p:nvSpPr>
            <p:spPr bwMode="auto">
              <a:xfrm>
                <a:off x="1145" y="2481"/>
                <a:ext cx="3883" cy="108"/>
              </a:xfrm>
              <a:custGeom>
                <a:avLst/>
                <a:gdLst>
                  <a:gd name="T0" fmla="*/ 0 w 216"/>
                  <a:gd name="T1" fmla="*/ 108 h 6"/>
                  <a:gd name="T2" fmla="*/ 144 w 216"/>
                  <a:gd name="T3" fmla="*/ 0 h 6"/>
                  <a:gd name="T4" fmla="*/ 3883 w 216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216"/>
                  <a:gd name="T10" fmla="*/ 0 h 6"/>
                  <a:gd name="T11" fmla="*/ 216 w 216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" h="6">
                    <a:moveTo>
                      <a:pt x="0" y="6"/>
                    </a:moveTo>
                    <a:lnTo>
                      <a:pt x="8" y="0"/>
                    </a:lnTo>
                    <a:lnTo>
                      <a:pt x="21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94" name="Freeform 17"/>
              <p:cNvSpPr>
                <a:spLocks/>
              </p:cNvSpPr>
              <p:nvPr/>
            </p:nvSpPr>
            <p:spPr bwMode="auto">
              <a:xfrm>
                <a:off x="1145" y="2247"/>
                <a:ext cx="3883" cy="108"/>
              </a:xfrm>
              <a:custGeom>
                <a:avLst/>
                <a:gdLst>
                  <a:gd name="T0" fmla="*/ 0 w 216"/>
                  <a:gd name="T1" fmla="*/ 108 h 6"/>
                  <a:gd name="T2" fmla="*/ 144 w 216"/>
                  <a:gd name="T3" fmla="*/ 0 h 6"/>
                  <a:gd name="T4" fmla="*/ 3883 w 216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216"/>
                  <a:gd name="T10" fmla="*/ 0 h 6"/>
                  <a:gd name="T11" fmla="*/ 216 w 216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" h="6">
                    <a:moveTo>
                      <a:pt x="0" y="6"/>
                    </a:moveTo>
                    <a:lnTo>
                      <a:pt x="8" y="0"/>
                    </a:lnTo>
                    <a:lnTo>
                      <a:pt x="21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95" name="Freeform 18"/>
              <p:cNvSpPr>
                <a:spLocks/>
              </p:cNvSpPr>
              <p:nvPr/>
            </p:nvSpPr>
            <p:spPr bwMode="auto">
              <a:xfrm>
                <a:off x="1145" y="1994"/>
                <a:ext cx="3883" cy="109"/>
              </a:xfrm>
              <a:custGeom>
                <a:avLst/>
                <a:gdLst>
                  <a:gd name="T0" fmla="*/ 0 w 216"/>
                  <a:gd name="T1" fmla="*/ 109 h 6"/>
                  <a:gd name="T2" fmla="*/ 144 w 216"/>
                  <a:gd name="T3" fmla="*/ 0 h 6"/>
                  <a:gd name="T4" fmla="*/ 3883 w 216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216"/>
                  <a:gd name="T10" fmla="*/ 0 h 6"/>
                  <a:gd name="T11" fmla="*/ 216 w 216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" h="6">
                    <a:moveTo>
                      <a:pt x="0" y="6"/>
                    </a:moveTo>
                    <a:lnTo>
                      <a:pt x="8" y="0"/>
                    </a:lnTo>
                    <a:lnTo>
                      <a:pt x="21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96" name="Freeform 19"/>
              <p:cNvSpPr>
                <a:spLocks/>
              </p:cNvSpPr>
              <p:nvPr/>
            </p:nvSpPr>
            <p:spPr bwMode="auto">
              <a:xfrm>
                <a:off x="1145" y="1742"/>
                <a:ext cx="3883" cy="108"/>
              </a:xfrm>
              <a:custGeom>
                <a:avLst/>
                <a:gdLst>
                  <a:gd name="T0" fmla="*/ 0 w 216"/>
                  <a:gd name="T1" fmla="*/ 108 h 6"/>
                  <a:gd name="T2" fmla="*/ 144 w 216"/>
                  <a:gd name="T3" fmla="*/ 0 h 6"/>
                  <a:gd name="T4" fmla="*/ 3883 w 216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216"/>
                  <a:gd name="T10" fmla="*/ 0 h 6"/>
                  <a:gd name="T11" fmla="*/ 216 w 216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" h="6">
                    <a:moveTo>
                      <a:pt x="0" y="6"/>
                    </a:moveTo>
                    <a:lnTo>
                      <a:pt x="8" y="0"/>
                    </a:lnTo>
                    <a:lnTo>
                      <a:pt x="21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97" name="Freeform 20"/>
              <p:cNvSpPr>
                <a:spLocks/>
              </p:cNvSpPr>
              <p:nvPr/>
            </p:nvSpPr>
            <p:spPr bwMode="auto">
              <a:xfrm>
                <a:off x="1145" y="1490"/>
                <a:ext cx="3883" cy="108"/>
              </a:xfrm>
              <a:custGeom>
                <a:avLst/>
                <a:gdLst>
                  <a:gd name="T0" fmla="*/ 0 w 216"/>
                  <a:gd name="T1" fmla="*/ 108 h 6"/>
                  <a:gd name="T2" fmla="*/ 144 w 216"/>
                  <a:gd name="T3" fmla="*/ 0 h 6"/>
                  <a:gd name="T4" fmla="*/ 3883 w 216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216"/>
                  <a:gd name="T10" fmla="*/ 0 h 6"/>
                  <a:gd name="T11" fmla="*/ 216 w 216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" h="6">
                    <a:moveTo>
                      <a:pt x="0" y="6"/>
                    </a:moveTo>
                    <a:lnTo>
                      <a:pt x="8" y="0"/>
                    </a:lnTo>
                    <a:lnTo>
                      <a:pt x="21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98" name="Freeform 21"/>
              <p:cNvSpPr>
                <a:spLocks/>
              </p:cNvSpPr>
              <p:nvPr/>
            </p:nvSpPr>
            <p:spPr bwMode="auto">
              <a:xfrm>
                <a:off x="1145" y="1255"/>
                <a:ext cx="3883" cy="108"/>
              </a:xfrm>
              <a:custGeom>
                <a:avLst/>
                <a:gdLst>
                  <a:gd name="T0" fmla="*/ 0 w 216"/>
                  <a:gd name="T1" fmla="*/ 108 h 6"/>
                  <a:gd name="T2" fmla="*/ 144 w 216"/>
                  <a:gd name="T3" fmla="*/ 0 h 6"/>
                  <a:gd name="T4" fmla="*/ 3883 w 216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216"/>
                  <a:gd name="T10" fmla="*/ 0 h 6"/>
                  <a:gd name="T11" fmla="*/ 216 w 216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" h="6">
                    <a:moveTo>
                      <a:pt x="0" y="6"/>
                    </a:moveTo>
                    <a:lnTo>
                      <a:pt x="8" y="0"/>
                    </a:lnTo>
                    <a:lnTo>
                      <a:pt x="21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99" name="Freeform 22"/>
              <p:cNvSpPr>
                <a:spLocks/>
              </p:cNvSpPr>
              <p:nvPr/>
            </p:nvSpPr>
            <p:spPr bwMode="auto">
              <a:xfrm>
                <a:off x="1145" y="1003"/>
                <a:ext cx="3883" cy="108"/>
              </a:xfrm>
              <a:custGeom>
                <a:avLst/>
                <a:gdLst>
                  <a:gd name="T0" fmla="*/ 0 w 216"/>
                  <a:gd name="T1" fmla="*/ 108 h 6"/>
                  <a:gd name="T2" fmla="*/ 144 w 216"/>
                  <a:gd name="T3" fmla="*/ 0 h 6"/>
                  <a:gd name="T4" fmla="*/ 3883 w 216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216"/>
                  <a:gd name="T10" fmla="*/ 0 h 6"/>
                  <a:gd name="T11" fmla="*/ 216 w 216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" h="6">
                    <a:moveTo>
                      <a:pt x="0" y="6"/>
                    </a:moveTo>
                    <a:lnTo>
                      <a:pt x="8" y="0"/>
                    </a:lnTo>
                    <a:lnTo>
                      <a:pt x="21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00" name="Freeform 23"/>
              <p:cNvSpPr>
                <a:spLocks/>
              </p:cNvSpPr>
              <p:nvPr/>
            </p:nvSpPr>
            <p:spPr bwMode="auto">
              <a:xfrm>
                <a:off x="1145" y="2734"/>
                <a:ext cx="3883" cy="108"/>
              </a:xfrm>
              <a:custGeom>
                <a:avLst/>
                <a:gdLst>
                  <a:gd name="T0" fmla="*/ 3883 w 3883"/>
                  <a:gd name="T1" fmla="*/ 0 h 108"/>
                  <a:gd name="T2" fmla="*/ 3740 w 3883"/>
                  <a:gd name="T3" fmla="*/ 108 h 108"/>
                  <a:gd name="T4" fmla="*/ 0 w 3883"/>
                  <a:gd name="T5" fmla="*/ 108 h 108"/>
                  <a:gd name="T6" fmla="*/ 144 w 3883"/>
                  <a:gd name="T7" fmla="*/ 0 h 108"/>
                  <a:gd name="T8" fmla="*/ 3883 w 3883"/>
                  <a:gd name="T9" fmla="*/ 0 h 1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83"/>
                  <a:gd name="T16" fmla="*/ 0 h 108"/>
                  <a:gd name="T17" fmla="*/ 3883 w 3883"/>
                  <a:gd name="T18" fmla="*/ 108 h 10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83" h="108">
                    <a:moveTo>
                      <a:pt x="3883" y="0"/>
                    </a:moveTo>
                    <a:lnTo>
                      <a:pt x="3740" y="108"/>
                    </a:lnTo>
                    <a:lnTo>
                      <a:pt x="0" y="108"/>
                    </a:lnTo>
                    <a:lnTo>
                      <a:pt x="144" y="0"/>
                    </a:lnTo>
                    <a:lnTo>
                      <a:pt x="3883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01" name="Freeform 24"/>
              <p:cNvSpPr>
                <a:spLocks/>
              </p:cNvSpPr>
              <p:nvPr/>
            </p:nvSpPr>
            <p:spPr bwMode="auto">
              <a:xfrm>
                <a:off x="1145" y="1003"/>
                <a:ext cx="144" cy="1839"/>
              </a:xfrm>
              <a:custGeom>
                <a:avLst/>
                <a:gdLst>
                  <a:gd name="T0" fmla="*/ 0 w 144"/>
                  <a:gd name="T1" fmla="*/ 1839 h 1839"/>
                  <a:gd name="T2" fmla="*/ 0 w 144"/>
                  <a:gd name="T3" fmla="*/ 108 h 1839"/>
                  <a:gd name="T4" fmla="*/ 144 w 144"/>
                  <a:gd name="T5" fmla="*/ 0 h 1839"/>
                  <a:gd name="T6" fmla="*/ 144 w 144"/>
                  <a:gd name="T7" fmla="*/ 1731 h 1839"/>
                  <a:gd name="T8" fmla="*/ 0 w 144"/>
                  <a:gd name="T9" fmla="*/ 1839 h 18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4"/>
                  <a:gd name="T16" fmla="*/ 0 h 1839"/>
                  <a:gd name="T17" fmla="*/ 144 w 144"/>
                  <a:gd name="T18" fmla="*/ 1839 h 18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4" h="1839">
                    <a:moveTo>
                      <a:pt x="0" y="1839"/>
                    </a:moveTo>
                    <a:lnTo>
                      <a:pt x="0" y="108"/>
                    </a:lnTo>
                    <a:lnTo>
                      <a:pt x="144" y="0"/>
                    </a:lnTo>
                    <a:lnTo>
                      <a:pt x="144" y="1731"/>
                    </a:lnTo>
                    <a:lnTo>
                      <a:pt x="0" y="1839"/>
                    </a:lnTo>
                    <a:close/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02" name="Rectangle 25"/>
              <p:cNvSpPr>
                <a:spLocks noChangeArrowheads="1"/>
              </p:cNvSpPr>
              <p:nvPr/>
            </p:nvSpPr>
            <p:spPr bwMode="auto">
              <a:xfrm>
                <a:off x="1289" y="1003"/>
                <a:ext cx="3739" cy="17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03" name="Freeform 26"/>
              <p:cNvSpPr>
                <a:spLocks/>
              </p:cNvSpPr>
              <p:nvPr/>
            </p:nvSpPr>
            <p:spPr bwMode="auto">
              <a:xfrm>
                <a:off x="1307" y="2770"/>
                <a:ext cx="215" cy="36"/>
              </a:xfrm>
              <a:custGeom>
                <a:avLst/>
                <a:gdLst>
                  <a:gd name="T0" fmla="*/ 162 w 215"/>
                  <a:gd name="T1" fmla="*/ 36 h 36"/>
                  <a:gd name="T2" fmla="*/ 215 w 215"/>
                  <a:gd name="T3" fmla="*/ 0 h 36"/>
                  <a:gd name="T4" fmla="*/ 54 w 215"/>
                  <a:gd name="T5" fmla="*/ 0 h 36"/>
                  <a:gd name="T6" fmla="*/ 0 w 215"/>
                  <a:gd name="T7" fmla="*/ 36 h 36"/>
                  <a:gd name="T8" fmla="*/ 162 w 215"/>
                  <a:gd name="T9" fmla="*/ 36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5"/>
                  <a:gd name="T16" fmla="*/ 0 h 36"/>
                  <a:gd name="T17" fmla="*/ 215 w 215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5" h="36">
                    <a:moveTo>
                      <a:pt x="162" y="36"/>
                    </a:moveTo>
                    <a:lnTo>
                      <a:pt x="215" y="0"/>
                    </a:lnTo>
                    <a:lnTo>
                      <a:pt x="54" y="0"/>
                    </a:lnTo>
                    <a:lnTo>
                      <a:pt x="0" y="36"/>
                    </a:lnTo>
                    <a:lnTo>
                      <a:pt x="162" y="36"/>
                    </a:lnTo>
                    <a:close/>
                  </a:path>
                </a:pathLst>
              </a:custGeom>
              <a:solidFill>
                <a:srgbClr val="7373BF"/>
              </a:solidFill>
              <a:ln w="285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04" name="Rectangle 27"/>
              <p:cNvSpPr>
                <a:spLocks noChangeArrowheads="1"/>
              </p:cNvSpPr>
              <p:nvPr/>
            </p:nvSpPr>
            <p:spPr bwMode="auto">
              <a:xfrm rot="-5400000">
                <a:off x="1385" y="2461"/>
                <a:ext cx="95" cy="2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>
                    <a:solidFill>
                      <a:srgbClr val="000066"/>
                    </a:solidFill>
                  </a:rPr>
                  <a:t>4</a:t>
                </a:r>
              </a:p>
            </p:txBody>
          </p:sp>
          <p:sp>
            <p:nvSpPr>
              <p:cNvPr id="50205" name="Freeform 28"/>
              <p:cNvSpPr>
                <a:spLocks/>
              </p:cNvSpPr>
              <p:nvPr/>
            </p:nvSpPr>
            <p:spPr bwMode="auto">
              <a:xfrm>
                <a:off x="1720" y="2752"/>
                <a:ext cx="234" cy="54"/>
              </a:xfrm>
              <a:custGeom>
                <a:avLst/>
                <a:gdLst>
                  <a:gd name="T0" fmla="*/ 162 w 234"/>
                  <a:gd name="T1" fmla="*/ 54 h 54"/>
                  <a:gd name="T2" fmla="*/ 234 w 234"/>
                  <a:gd name="T3" fmla="*/ 0 h 54"/>
                  <a:gd name="T4" fmla="*/ 54 w 234"/>
                  <a:gd name="T5" fmla="*/ 0 h 54"/>
                  <a:gd name="T6" fmla="*/ 0 w 234"/>
                  <a:gd name="T7" fmla="*/ 54 h 54"/>
                  <a:gd name="T8" fmla="*/ 162 w 234"/>
                  <a:gd name="T9" fmla="*/ 54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4"/>
                  <a:gd name="T16" fmla="*/ 0 h 54"/>
                  <a:gd name="T17" fmla="*/ 234 w 234"/>
                  <a:gd name="T18" fmla="*/ 54 h 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4" h="54">
                    <a:moveTo>
                      <a:pt x="162" y="54"/>
                    </a:moveTo>
                    <a:lnTo>
                      <a:pt x="234" y="0"/>
                    </a:lnTo>
                    <a:lnTo>
                      <a:pt x="54" y="0"/>
                    </a:lnTo>
                    <a:lnTo>
                      <a:pt x="0" y="54"/>
                    </a:lnTo>
                    <a:lnTo>
                      <a:pt x="162" y="54"/>
                    </a:lnTo>
                    <a:close/>
                  </a:path>
                </a:pathLst>
              </a:custGeom>
              <a:solidFill>
                <a:srgbClr val="7373BF"/>
              </a:solidFill>
              <a:ln w="285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06" name="Rectangle 29"/>
              <p:cNvSpPr>
                <a:spLocks noChangeArrowheads="1"/>
              </p:cNvSpPr>
              <p:nvPr/>
            </p:nvSpPr>
            <p:spPr bwMode="auto">
              <a:xfrm rot="-5400000">
                <a:off x="1740" y="2449"/>
                <a:ext cx="190" cy="2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>
                    <a:solidFill>
                      <a:srgbClr val="000066"/>
                    </a:solidFill>
                  </a:rPr>
                  <a:t>43</a:t>
                </a:r>
              </a:p>
            </p:txBody>
          </p:sp>
          <p:sp>
            <p:nvSpPr>
              <p:cNvPr id="50207" name="Freeform 30"/>
              <p:cNvSpPr>
                <a:spLocks/>
              </p:cNvSpPr>
              <p:nvPr/>
            </p:nvSpPr>
            <p:spPr bwMode="auto">
              <a:xfrm>
                <a:off x="2314" y="2589"/>
                <a:ext cx="53" cy="217"/>
              </a:xfrm>
              <a:custGeom>
                <a:avLst/>
                <a:gdLst>
                  <a:gd name="T0" fmla="*/ 0 w 53"/>
                  <a:gd name="T1" fmla="*/ 217 h 217"/>
                  <a:gd name="T2" fmla="*/ 0 w 53"/>
                  <a:gd name="T3" fmla="*/ 37 h 217"/>
                  <a:gd name="T4" fmla="*/ 53 w 53"/>
                  <a:gd name="T5" fmla="*/ 0 h 217"/>
                  <a:gd name="T6" fmla="*/ 53 w 53"/>
                  <a:gd name="T7" fmla="*/ 181 h 217"/>
                  <a:gd name="T8" fmla="*/ 0 w 53"/>
                  <a:gd name="T9" fmla="*/ 217 h 2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217"/>
                  <a:gd name="T17" fmla="*/ 53 w 53"/>
                  <a:gd name="T18" fmla="*/ 217 h 2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217">
                    <a:moveTo>
                      <a:pt x="0" y="217"/>
                    </a:moveTo>
                    <a:lnTo>
                      <a:pt x="0" y="37"/>
                    </a:lnTo>
                    <a:lnTo>
                      <a:pt x="53" y="0"/>
                    </a:lnTo>
                    <a:lnTo>
                      <a:pt x="53" y="181"/>
                    </a:lnTo>
                    <a:lnTo>
                      <a:pt x="0" y="217"/>
                    </a:lnTo>
                    <a:close/>
                  </a:path>
                </a:pathLst>
              </a:custGeom>
              <a:solidFill>
                <a:srgbClr val="4D4D80"/>
              </a:solidFill>
              <a:ln w="285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08" name="Rectangle 31"/>
              <p:cNvSpPr>
                <a:spLocks noChangeArrowheads="1"/>
              </p:cNvSpPr>
              <p:nvPr/>
            </p:nvSpPr>
            <p:spPr bwMode="auto">
              <a:xfrm>
                <a:off x="2134" y="2626"/>
                <a:ext cx="180" cy="180"/>
              </a:xfrm>
              <a:prstGeom prst="rect">
                <a:avLst/>
              </a:prstGeom>
              <a:solidFill>
                <a:srgbClr val="9999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09" name="Freeform 32"/>
              <p:cNvSpPr>
                <a:spLocks/>
              </p:cNvSpPr>
              <p:nvPr/>
            </p:nvSpPr>
            <p:spPr bwMode="auto">
              <a:xfrm>
                <a:off x="2134" y="2589"/>
                <a:ext cx="233" cy="37"/>
              </a:xfrm>
              <a:custGeom>
                <a:avLst/>
                <a:gdLst>
                  <a:gd name="T0" fmla="*/ 180 w 233"/>
                  <a:gd name="T1" fmla="*/ 37 h 37"/>
                  <a:gd name="T2" fmla="*/ 233 w 233"/>
                  <a:gd name="T3" fmla="*/ 0 h 37"/>
                  <a:gd name="T4" fmla="*/ 72 w 233"/>
                  <a:gd name="T5" fmla="*/ 0 h 37"/>
                  <a:gd name="T6" fmla="*/ 0 w 233"/>
                  <a:gd name="T7" fmla="*/ 37 h 37"/>
                  <a:gd name="T8" fmla="*/ 180 w 233"/>
                  <a:gd name="T9" fmla="*/ 37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3"/>
                  <a:gd name="T16" fmla="*/ 0 h 37"/>
                  <a:gd name="T17" fmla="*/ 233 w 233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3" h="37">
                    <a:moveTo>
                      <a:pt x="180" y="37"/>
                    </a:moveTo>
                    <a:lnTo>
                      <a:pt x="233" y="0"/>
                    </a:lnTo>
                    <a:lnTo>
                      <a:pt x="72" y="0"/>
                    </a:lnTo>
                    <a:lnTo>
                      <a:pt x="0" y="37"/>
                    </a:lnTo>
                    <a:lnTo>
                      <a:pt x="180" y="37"/>
                    </a:lnTo>
                    <a:close/>
                  </a:path>
                </a:pathLst>
              </a:custGeom>
              <a:solidFill>
                <a:srgbClr val="7373BF"/>
              </a:solidFill>
              <a:ln w="285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10" name="Rectangle 33"/>
              <p:cNvSpPr>
                <a:spLocks noChangeArrowheads="1"/>
              </p:cNvSpPr>
              <p:nvPr/>
            </p:nvSpPr>
            <p:spPr bwMode="auto">
              <a:xfrm rot="-5400000">
                <a:off x="2140" y="2217"/>
                <a:ext cx="284" cy="2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>
                    <a:solidFill>
                      <a:srgbClr val="000066"/>
                    </a:solidFill>
                  </a:rPr>
                  <a:t>746</a:t>
                </a:r>
              </a:p>
            </p:txBody>
          </p:sp>
          <p:sp>
            <p:nvSpPr>
              <p:cNvPr id="50211" name="Freeform 34"/>
              <p:cNvSpPr>
                <a:spLocks/>
              </p:cNvSpPr>
              <p:nvPr/>
            </p:nvSpPr>
            <p:spPr bwMode="auto">
              <a:xfrm>
                <a:off x="2727" y="2445"/>
                <a:ext cx="54" cy="361"/>
              </a:xfrm>
              <a:custGeom>
                <a:avLst/>
                <a:gdLst>
                  <a:gd name="T0" fmla="*/ 0 w 54"/>
                  <a:gd name="T1" fmla="*/ 361 h 361"/>
                  <a:gd name="T2" fmla="*/ 0 w 54"/>
                  <a:gd name="T3" fmla="*/ 54 h 361"/>
                  <a:gd name="T4" fmla="*/ 54 w 54"/>
                  <a:gd name="T5" fmla="*/ 0 h 361"/>
                  <a:gd name="T6" fmla="*/ 54 w 54"/>
                  <a:gd name="T7" fmla="*/ 325 h 361"/>
                  <a:gd name="T8" fmla="*/ 0 w 54"/>
                  <a:gd name="T9" fmla="*/ 361 h 3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361"/>
                  <a:gd name="T17" fmla="*/ 54 w 54"/>
                  <a:gd name="T18" fmla="*/ 361 h 3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361">
                    <a:moveTo>
                      <a:pt x="0" y="361"/>
                    </a:moveTo>
                    <a:lnTo>
                      <a:pt x="0" y="54"/>
                    </a:lnTo>
                    <a:lnTo>
                      <a:pt x="54" y="0"/>
                    </a:lnTo>
                    <a:lnTo>
                      <a:pt x="54" y="325"/>
                    </a:lnTo>
                    <a:lnTo>
                      <a:pt x="0" y="361"/>
                    </a:lnTo>
                    <a:close/>
                  </a:path>
                </a:pathLst>
              </a:custGeom>
              <a:solidFill>
                <a:srgbClr val="4D4D80"/>
              </a:solidFill>
              <a:ln w="285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12" name="Rectangle 35"/>
              <p:cNvSpPr>
                <a:spLocks noChangeArrowheads="1"/>
              </p:cNvSpPr>
              <p:nvPr/>
            </p:nvSpPr>
            <p:spPr bwMode="auto">
              <a:xfrm>
                <a:off x="2565" y="2499"/>
                <a:ext cx="162" cy="307"/>
              </a:xfrm>
              <a:prstGeom prst="rect">
                <a:avLst/>
              </a:prstGeom>
              <a:solidFill>
                <a:srgbClr val="9999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13" name="Freeform 36"/>
              <p:cNvSpPr>
                <a:spLocks/>
              </p:cNvSpPr>
              <p:nvPr/>
            </p:nvSpPr>
            <p:spPr bwMode="auto">
              <a:xfrm>
                <a:off x="2565" y="2445"/>
                <a:ext cx="216" cy="54"/>
              </a:xfrm>
              <a:custGeom>
                <a:avLst/>
                <a:gdLst>
                  <a:gd name="T0" fmla="*/ 162 w 216"/>
                  <a:gd name="T1" fmla="*/ 54 h 54"/>
                  <a:gd name="T2" fmla="*/ 216 w 216"/>
                  <a:gd name="T3" fmla="*/ 0 h 54"/>
                  <a:gd name="T4" fmla="*/ 54 w 216"/>
                  <a:gd name="T5" fmla="*/ 0 h 54"/>
                  <a:gd name="T6" fmla="*/ 0 w 216"/>
                  <a:gd name="T7" fmla="*/ 54 h 54"/>
                  <a:gd name="T8" fmla="*/ 162 w 216"/>
                  <a:gd name="T9" fmla="*/ 54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6"/>
                  <a:gd name="T16" fmla="*/ 0 h 54"/>
                  <a:gd name="T17" fmla="*/ 216 w 216"/>
                  <a:gd name="T18" fmla="*/ 54 h 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6" h="54">
                    <a:moveTo>
                      <a:pt x="162" y="54"/>
                    </a:moveTo>
                    <a:lnTo>
                      <a:pt x="216" y="0"/>
                    </a:lnTo>
                    <a:lnTo>
                      <a:pt x="54" y="0"/>
                    </a:lnTo>
                    <a:lnTo>
                      <a:pt x="0" y="54"/>
                    </a:lnTo>
                    <a:lnTo>
                      <a:pt x="162" y="54"/>
                    </a:lnTo>
                    <a:close/>
                  </a:path>
                </a:pathLst>
              </a:custGeom>
              <a:solidFill>
                <a:srgbClr val="7373BF"/>
              </a:solidFill>
              <a:ln w="285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14" name="Rectangle 37"/>
              <p:cNvSpPr>
                <a:spLocks noChangeArrowheads="1"/>
              </p:cNvSpPr>
              <p:nvPr/>
            </p:nvSpPr>
            <p:spPr bwMode="auto">
              <a:xfrm rot="-5400000">
                <a:off x="2515" y="2062"/>
                <a:ext cx="378" cy="2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>
                    <a:solidFill>
                      <a:srgbClr val="000066"/>
                    </a:solidFill>
                  </a:rPr>
                  <a:t>1287</a:t>
                </a:r>
              </a:p>
            </p:txBody>
          </p:sp>
          <p:sp>
            <p:nvSpPr>
              <p:cNvPr id="50215" name="Freeform 38"/>
              <p:cNvSpPr>
                <a:spLocks/>
              </p:cNvSpPr>
              <p:nvPr/>
            </p:nvSpPr>
            <p:spPr bwMode="auto">
              <a:xfrm>
                <a:off x="3141" y="2427"/>
                <a:ext cx="53" cy="379"/>
              </a:xfrm>
              <a:custGeom>
                <a:avLst/>
                <a:gdLst>
                  <a:gd name="T0" fmla="*/ 0 w 53"/>
                  <a:gd name="T1" fmla="*/ 379 h 379"/>
                  <a:gd name="T2" fmla="*/ 0 w 53"/>
                  <a:gd name="T3" fmla="*/ 36 h 379"/>
                  <a:gd name="T4" fmla="*/ 53 w 53"/>
                  <a:gd name="T5" fmla="*/ 0 h 379"/>
                  <a:gd name="T6" fmla="*/ 53 w 53"/>
                  <a:gd name="T7" fmla="*/ 343 h 379"/>
                  <a:gd name="T8" fmla="*/ 0 w 53"/>
                  <a:gd name="T9" fmla="*/ 379 h 3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379"/>
                  <a:gd name="T17" fmla="*/ 53 w 53"/>
                  <a:gd name="T18" fmla="*/ 379 h 37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379">
                    <a:moveTo>
                      <a:pt x="0" y="379"/>
                    </a:moveTo>
                    <a:lnTo>
                      <a:pt x="0" y="36"/>
                    </a:lnTo>
                    <a:lnTo>
                      <a:pt x="53" y="0"/>
                    </a:lnTo>
                    <a:lnTo>
                      <a:pt x="53" y="343"/>
                    </a:lnTo>
                    <a:lnTo>
                      <a:pt x="0" y="379"/>
                    </a:lnTo>
                    <a:close/>
                  </a:path>
                </a:pathLst>
              </a:custGeom>
              <a:solidFill>
                <a:srgbClr val="4D4D80"/>
              </a:solidFill>
              <a:ln w="285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16" name="Rectangle 39"/>
              <p:cNvSpPr>
                <a:spLocks noChangeArrowheads="1"/>
              </p:cNvSpPr>
              <p:nvPr/>
            </p:nvSpPr>
            <p:spPr bwMode="auto">
              <a:xfrm>
                <a:off x="2979" y="2463"/>
                <a:ext cx="162" cy="343"/>
              </a:xfrm>
              <a:prstGeom prst="rect">
                <a:avLst/>
              </a:prstGeom>
              <a:solidFill>
                <a:srgbClr val="9999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17" name="Freeform 40"/>
              <p:cNvSpPr>
                <a:spLocks/>
              </p:cNvSpPr>
              <p:nvPr/>
            </p:nvSpPr>
            <p:spPr bwMode="auto">
              <a:xfrm>
                <a:off x="2979" y="2427"/>
                <a:ext cx="215" cy="36"/>
              </a:xfrm>
              <a:custGeom>
                <a:avLst/>
                <a:gdLst>
                  <a:gd name="T0" fmla="*/ 162 w 215"/>
                  <a:gd name="T1" fmla="*/ 36 h 36"/>
                  <a:gd name="T2" fmla="*/ 215 w 215"/>
                  <a:gd name="T3" fmla="*/ 0 h 36"/>
                  <a:gd name="T4" fmla="*/ 54 w 215"/>
                  <a:gd name="T5" fmla="*/ 0 h 36"/>
                  <a:gd name="T6" fmla="*/ 0 w 215"/>
                  <a:gd name="T7" fmla="*/ 36 h 36"/>
                  <a:gd name="T8" fmla="*/ 162 w 215"/>
                  <a:gd name="T9" fmla="*/ 36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5"/>
                  <a:gd name="T16" fmla="*/ 0 h 36"/>
                  <a:gd name="T17" fmla="*/ 215 w 215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5" h="36">
                    <a:moveTo>
                      <a:pt x="162" y="36"/>
                    </a:moveTo>
                    <a:lnTo>
                      <a:pt x="215" y="0"/>
                    </a:lnTo>
                    <a:lnTo>
                      <a:pt x="54" y="0"/>
                    </a:lnTo>
                    <a:lnTo>
                      <a:pt x="0" y="36"/>
                    </a:lnTo>
                    <a:lnTo>
                      <a:pt x="162" y="36"/>
                    </a:lnTo>
                    <a:close/>
                  </a:path>
                </a:pathLst>
              </a:custGeom>
              <a:solidFill>
                <a:srgbClr val="7373BF"/>
              </a:solidFill>
              <a:ln w="285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18" name="Rectangle 41"/>
              <p:cNvSpPr>
                <a:spLocks noChangeArrowheads="1"/>
              </p:cNvSpPr>
              <p:nvPr/>
            </p:nvSpPr>
            <p:spPr bwMode="auto">
              <a:xfrm rot="-5400000">
                <a:off x="2924" y="2023"/>
                <a:ext cx="378" cy="2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>
                    <a:solidFill>
                      <a:srgbClr val="000066"/>
                    </a:solidFill>
                  </a:rPr>
                  <a:t>1406</a:t>
                </a:r>
              </a:p>
            </p:txBody>
          </p:sp>
          <p:sp>
            <p:nvSpPr>
              <p:cNvPr id="50219" name="Freeform 42"/>
              <p:cNvSpPr>
                <a:spLocks/>
              </p:cNvSpPr>
              <p:nvPr/>
            </p:nvSpPr>
            <p:spPr bwMode="auto">
              <a:xfrm>
                <a:off x="3554" y="2157"/>
                <a:ext cx="54" cy="649"/>
              </a:xfrm>
              <a:custGeom>
                <a:avLst/>
                <a:gdLst>
                  <a:gd name="T0" fmla="*/ 0 w 54"/>
                  <a:gd name="T1" fmla="*/ 649 h 649"/>
                  <a:gd name="T2" fmla="*/ 0 w 54"/>
                  <a:gd name="T3" fmla="*/ 36 h 649"/>
                  <a:gd name="T4" fmla="*/ 54 w 54"/>
                  <a:gd name="T5" fmla="*/ 0 h 649"/>
                  <a:gd name="T6" fmla="*/ 54 w 54"/>
                  <a:gd name="T7" fmla="*/ 613 h 649"/>
                  <a:gd name="T8" fmla="*/ 0 w 54"/>
                  <a:gd name="T9" fmla="*/ 649 h 6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649"/>
                  <a:gd name="T17" fmla="*/ 54 w 54"/>
                  <a:gd name="T18" fmla="*/ 649 h 6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649">
                    <a:moveTo>
                      <a:pt x="0" y="649"/>
                    </a:moveTo>
                    <a:lnTo>
                      <a:pt x="0" y="36"/>
                    </a:lnTo>
                    <a:lnTo>
                      <a:pt x="54" y="0"/>
                    </a:lnTo>
                    <a:lnTo>
                      <a:pt x="54" y="613"/>
                    </a:lnTo>
                    <a:lnTo>
                      <a:pt x="0" y="649"/>
                    </a:lnTo>
                    <a:close/>
                  </a:path>
                </a:pathLst>
              </a:custGeom>
              <a:solidFill>
                <a:srgbClr val="4D4D80"/>
              </a:solidFill>
              <a:ln w="285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20" name="Rectangle 43"/>
              <p:cNvSpPr>
                <a:spLocks noChangeArrowheads="1"/>
              </p:cNvSpPr>
              <p:nvPr/>
            </p:nvSpPr>
            <p:spPr bwMode="auto">
              <a:xfrm>
                <a:off x="3392" y="2193"/>
                <a:ext cx="162" cy="613"/>
              </a:xfrm>
              <a:prstGeom prst="rect">
                <a:avLst/>
              </a:prstGeom>
              <a:solidFill>
                <a:srgbClr val="9999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21" name="Freeform 44"/>
              <p:cNvSpPr>
                <a:spLocks/>
              </p:cNvSpPr>
              <p:nvPr/>
            </p:nvSpPr>
            <p:spPr bwMode="auto">
              <a:xfrm>
                <a:off x="3392" y="2157"/>
                <a:ext cx="216" cy="36"/>
              </a:xfrm>
              <a:custGeom>
                <a:avLst/>
                <a:gdLst>
                  <a:gd name="T0" fmla="*/ 162 w 216"/>
                  <a:gd name="T1" fmla="*/ 36 h 36"/>
                  <a:gd name="T2" fmla="*/ 216 w 216"/>
                  <a:gd name="T3" fmla="*/ 0 h 36"/>
                  <a:gd name="T4" fmla="*/ 54 w 216"/>
                  <a:gd name="T5" fmla="*/ 0 h 36"/>
                  <a:gd name="T6" fmla="*/ 0 w 216"/>
                  <a:gd name="T7" fmla="*/ 36 h 36"/>
                  <a:gd name="T8" fmla="*/ 162 w 216"/>
                  <a:gd name="T9" fmla="*/ 36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6"/>
                  <a:gd name="T16" fmla="*/ 0 h 36"/>
                  <a:gd name="T17" fmla="*/ 216 w 21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6" h="36">
                    <a:moveTo>
                      <a:pt x="162" y="36"/>
                    </a:moveTo>
                    <a:lnTo>
                      <a:pt x="216" y="0"/>
                    </a:lnTo>
                    <a:lnTo>
                      <a:pt x="54" y="0"/>
                    </a:lnTo>
                    <a:lnTo>
                      <a:pt x="0" y="36"/>
                    </a:lnTo>
                    <a:lnTo>
                      <a:pt x="162" y="36"/>
                    </a:lnTo>
                    <a:close/>
                  </a:path>
                </a:pathLst>
              </a:custGeom>
              <a:solidFill>
                <a:srgbClr val="7373BF"/>
              </a:solidFill>
              <a:ln w="285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22" name="Rectangle 45"/>
              <p:cNvSpPr>
                <a:spLocks noChangeArrowheads="1"/>
              </p:cNvSpPr>
              <p:nvPr/>
            </p:nvSpPr>
            <p:spPr bwMode="auto">
              <a:xfrm rot="-5400000">
                <a:off x="3340" y="1736"/>
                <a:ext cx="378" cy="2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>
                    <a:solidFill>
                      <a:srgbClr val="000066"/>
                    </a:solidFill>
                  </a:rPr>
                  <a:t>2486</a:t>
                </a:r>
              </a:p>
            </p:txBody>
          </p:sp>
          <p:sp>
            <p:nvSpPr>
              <p:cNvPr id="50223" name="Freeform 46"/>
              <p:cNvSpPr>
                <a:spLocks/>
              </p:cNvSpPr>
              <p:nvPr/>
            </p:nvSpPr>
            <p:spPr bwMode="auto">
              <a:xfrm>
                <a:off x="3968" y="1958"/>
                <a:ext cx="72" cy="848"/>
              </a:xfrm>
              <a:custGeom>
                <a:avLst/>
                <a:gdLst>
                  <a:gd name="T0" fmla="*/ 0 w 72"/>
                  <a:gd name="T1" fmla="*/ 848 h 848"/>
                  <a:gd name="T2" fmla="*/ 0 w 72"/>
                  <a:gd name="T3" fmla="*/ 54 h 848"/>
                  <a:gd name="T4" fmla="*/ 72 w 72"/>
                  <a:gd name="T5" fmla="*/ 0 h 848"/>
                  <a:gd name="T6" fmla="*/ 72 w 72"/>
                  <a:gd name="T7" fmla="*/ 812 h 848"/>
                  <a:gd name="T8" fmla="*/ 0 w 72"/>
                  <a:gd name="T9" fmla="*/ 848 h 8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848"/>
                  <a:gd name="T17" fmla="*/ 72 w 72"/>
                  <a:gd name="T18" fmla="*/ 848 h 8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848">
                    <a:moveTo>
                      <a:pt x="0" y="848"/>
                    </a:moveTo>
                    <a:lnTo>
                      <a:pt x="0" y="54"/>
                    </a:lnTo>
                    <a:lnTo>
                      <a:pt x="72" y="0"/>
                    </a:lnTo>
                    <a:lnTo>
                      <a:pt x="72" y="812"/>
                    </a:lnTo>
                    <a:lnTo>
                      <a:pt x="0" y="848"/>
                    </a:lnTo>
                    <a:close/>
                  </a:path>
                </a:pathLst>
              </a:custGeom>
              <a:solidFill>
                <a:srgbClr val="4D4D80"/>
              </a:solidFill>
              <a:ln w="285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24" name="Rectangle 47"/>
              <p:cNvSpPr>
                <a:spLocks noChangeArrowheads="1"/>
              </p:cNvSpPr>
              <p:nvPr/>
            </p:nvSpPr>
            <p:spPr bwMode="auto">
              <a:xfrm>
                <a:off x="3806" y="2012"/>
                <a:ext cx="162" cy="794"/>
              </a:xfrm>
              <a:prstGeom prst="rect">
                <a:avLst/>
              </a:prstGeom>
              <a:solidFill>
                <a:srgbClr val="9999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25" name="Freeform 48"/>
              <p:cNvSpPr>
                <a:spLocks/>
              </p:cNvSpPr>
              <p:nvPr/>
            </p:nvSpPr>
            <p:spPr bwMode="auto">
              <a:xfrm>
                <a:off x="3806" y="1958"/>
                <a:ext cx="234" cy="54"/>
              </a:xfrm>
              <a:custGeom>
                <a:avLst/>
                <a:gdLst>
                  <a:gd name="T0" fmla="*/ 162 w 234"/>
                  <a:gd name="T1" fmla="*/ 54 h 54"/>
                  <a:gd name="T2" fmla="*/ 234 w 234"/>
                  <a:gd name="T3" fmla="*/ 0 h 54"/>
                  <a:gd name="T4" fmla="*/ 54 w 234"/>
                  <a:gd name="T5" fmla="*/ 0 h 54"/>
                  <a:gd name="T6" fmla="*/ 0 w 234"/>
                  <a:gd name="T7" fmla="*/ 54 h 54"/>
                  <a:gd name="T8" fmla="*/ 162 w 234"/>
                  <a:gd name="T9" fmla="*/ 54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4"/>
                  <a:gd name="T16" fmla="*/ 0 h 54"/>
                  <a:gd name="T17" fmla="*/ 234 w 234"/>
                  <a:gd name="T18" fmla="*/ 54 h 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4" h="54">
                    <a:moveTo>
                      <a:pt x="162" y="54"/>
                    </a:moveTo>
                    <a:lnTo>
                      <a:pt x="234" y="0"/>
                    </a:lnTo>
                    <a:lnTo>
                      <a:pt x="54" y="0"/>
                    </a:lnTo>
                    <a:lnTo>
                      <a:pt x="0" y="54"/>
                    </a:lnTo>
                    <a:lnTo>
                      <a:pt x="162" y="54"/>
                    </a:lnTo>
                    <a:close/>
                  </a:path>
                </a:pathLst>
              </a:custGeom>
              <a:solidFill>
                <a:srgbClr val="7373BF"/>
              </a:solidFill>
              <a:ln w="285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26" name="Rectangle 49"/>
              <p:cNvSpPr>
                <a:spLocks noChangeArrowheads="1"/>
              </p:cNvSpPr>
              <p:nvPr/>
            </p:nvSpPr>
            <p:spPr bwMode="auto">
              <a:xfrm rot="-5400000">
                <a:off x="3733" y="1587"/>
                <a:ext cx="378" cy="2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>
                    <a:solidFill>
                      <a:srgbClr val="000066"/>
                    </a:solidFill>
                  </a:rPr>
                  <a:t>3255</a:t>
                </a:r>
              </a:p>
            </p:txBody>
          </p:sp>
          <p:sp>
            <p:nvSpPr>
              <p:cNvPr id="50227" name="Freeform 50"/>
              <p:cNvSpPr>
                <a:spLocks/>
              </p:cNvSpPr>
              <p:nvPr/>
            </p:nvSpPr>
            <p:spPr bwMode="auto">
              <a:xfrm>
                <a:off x="4399" y="1598"/>
                <a:ext cx="54" cy="1208"/>
              </a:xfrm>
              <a:custGeom>
                <a:avLst/>
                <a:gdLst>
                  <a:gd name="T0" fmla="*/ 0 w 54"/>
                  <a:gd name="T1" fmla="*/ 1208 h 1208"/>
                  <a:gd name="T2" fmla="*/ 0 w 54"/>
                  <a:gd name="T3" fmla="*/ 36 h 1208"/>
                  <a:gd name="T4" fmla="*/ 54 w 54"/>
                  <a:gd name="T5" fmla="*/ 0 h 1208"/>
                  <a:gd name="T6" fmla="*/ 54 w 54"/>
                  <a:gd name="T7" fmla="*/ 1172 h 1208"/>
                  <a:gd name="T8" fmla="*/ 0 w 54"/>
                  <a:gd name="T9" fmla="*/ 1208 h 12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1208"/>
                  <a:gd name="T17" fmla="*/ 54 w 54"/>
                  <a:gd name="T18" fmla="*/ 1208 h 120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1208">
                    <a:moveTo>
                      <a:pt x="0" y="1208"/>
                    </a:moveTo>
                    <a:lnTo>
                      <a:pt x="0" y="36"/>
                    </a:lnTo>
                    <a:lnTo>
                      <a:pt x="54" y="0"/>
                    </a:lnTo>
                    <a:lnTo>
                      <a:pt x="54" y="1172"/>
                    </a:lnTo>
                    <a:lnTo>
                      <a:pt x="0" y="1208"/>
                    </a:lnTo>
                    <a:close/>
                  </a:path>
                </a:pathLst>
              </a:custGeom>
              <a:solidFill>
                <a:srgbClr val="4D4D80"/>
              </a:solidFill>
              <a:ln w="285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28" name="Rectangle 51"/>
              <p:cNvSpPr>
                <a:spLocks noChangeArrowheads="1"/>
              </p:cNvSpPr>
              <p:nvPr/>
            </p:nvSpPr>
            <p:spPr bwMode="auto">
              <a:xfrm>
                <a:off x="4219" y="1634"/>
                <a:ext cx="180" cy="1172"/>
              </a:xfrm>
              <a:prstGeom prst="rect">
                <a:avLst/>
              </a:prstGeom>
              <a:solidFill>
                <a:srgbClr val="9999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29" name="Freeform 52"/>
              <p:cNvSpPr>
                <a:spLocks/>
              </p:cNvSpPr>
              <p:nvPr/>
            </p:nvSpPr>
            <p:spPr bwMode="auto">
              <a:xfrm>
                <a:off x="4219" y="1598"/>
                <a:ext cx="234" cy="36"/>
              </a:xfrm>
              <a:custGeom>
                <a:avLst/>
                <a:gdLst>
                  <a:gd name="T0" fmla="*/ 180 w 234"/>
                  <a:gd name="T1" fmla="*/ 36 h 36"/>
                  <a:gd name="T2" fmla="*/ 234 w 234"/>
                  <a:gd name="T3" fmla="*/ 0 h 36"/>
                  <a:gd name="T4" fmla="*/ 72 w 234"/>
                  <a:gd name="T5" fmla="*/ 0 h 36"/>
                  <a:gd name="T6" fmla="*/ 0 w 234"/>
                  <a:gd name="T7" fmla="*/ 36 h 36"/>
                  <a:gd name="T8" fmla="*/ 180 w 234"/>
                  <a:gd name="T9" fmla="*/ 36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4"/>
                  <a:gd name="T16" fmla="*/ 0 h 36"/>
                  <a:gd name="T17" fmla="*/ 234 w 234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4" h="36">
                    <a:moveTo>
                      <a:pt x="180" y="36"/>
                    </a:moveTo>
                    <a:lnTo>
                      <a:pt x="234" y="0"/>
                    </a:lnTo>
                    <a:lnTo>
                      <a:pt x="72" y="0"/>
                    </a:lnTo>
                    <a:lnTo>
                      <a:pt x="0" y="36"/>
                    </a:lnTo>
                    <a:lnTo>
                      <a:pt x="180" y="36"/>
                    </a:lnTo>
                    <a:close/>
                  </a:path>
                </a:pathLst>
              </a:custGeom>
              <a:solidFill>
                <a:srgbClr val="7373BF"/>
              </a:solidFill>
              <a:ln w="285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30" name="Rectangle 53"/>
              <p:cNvSpPr>
                <a:spLocks noChangeArrowheads="1"/>
              </p:cNvSpPr>
              <p:nvPr/>
            </p:nvSpPr>
            <p:spPr bwMode="auto">
              <a:xfrm rot="-5400000">
                <a:off x="4201" y="1172"/>
                <a:ext cx="379" cy="2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>
                    <a:solidFill>
                      <a:srgbClr val="000066"/>
                    </a:solidFill>
                  </a:rPr>
                  <a:t>4729</a:t>
                </a:r>
              </a:p>
            </p:txBody>
          </p:sp>
          <p:sp>
            <p:nvSpPr>
              <p:cNvPr id="50231" name="Freeform 54"/>
              <p:cNvSpPr>
                <a:spLocks/>
              </p:cNvSpPr>
              <p:nvPr/>
            </p:nvSpPr>
            <p:spPr bwMode="auto">
              <a:xfrm>
                <a:off x="4813" y="1237"/>
                <a:ext cx="54" cy="1569"/>
              </a:xfrm>
              <a:custGeom>
                <a:avLst/>
                <a:gdLst>
                  <a:gd name="T0" fmla="*/ 0 w 54"/>
                  <a:gd name="T1" fmla="*/ 1569 h 1569"/>
                  <a:gd name="T2" fmla="*/ 0 w 54"/>
                  <a:gd name="T3" fmla="*/ 54 h 1569"/>
                  <a:gd name="T4" fmla="*/ 54 w 54"/>
                  <a:gd name="T5" fmla="*/ 0 h 1569"/>
                  <a:gd name="T6" fmla="*/ 54 w 54"/>
                  <a:gd name="T7" fmla="*/ 1533 h 1569"/>
                  <a:gd name="T8" fmla="*/ 0 w 54"/>
                  <a:gd name="T9" fmla="*/ 1569 h 15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1569"/>
                  <a:gd name="T17" fmla="*/ 54 w 54"/>
                  <a:gd name="T18" fmla="*/ 1569 h 156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1569">
                    <a:moveTo>
                      <a:pt x="0" y="1569"/>
                    </a:moveTo>
                    <a:lnTo>
                      <a:pt x="0" y="54"/>
                    </a:lnTo>
                    <a:lnTo>
                      <a:pt x="54" y="0"/>
                    </a:lnTo>
                    <a:lnTo>
                      <a:pt x="54" y="1533"/>
                    </a:lnTo>
                    <a:lnTo>
                      <a:pt x="0" y="1569"/>
                    </a:lnTo>
                    <a:close/>
                  </a:path>
                </a:pathLst>
              </a:custGeom>
              <a:solidFill>
                <a:srgbClr val="4D4D80"/>
              </a:solidFill>
              <a:ln w="285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32" name="Rectangle 55"/>
              <p:cNvSpPr>
                <a:spLocks noChangeArrowheads="1"/>
              </p:cNvSpPr>
              <p:nvPr/>
            </p:nvSpPr>
            <p:spPr bwMode="auto">
              <a:xfrm>
                <a:off x="4651" y="1291"/>
                <a:ext cx="162" cy="1515"/>
              </a:xfrm>
              <a:prstGeom prst="rect">
                <a:avLst/>
              </a:prstGeom>
              <a:solidFill>
                <a:srgbClr val="9999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33" name="Freeform 56"/>
              <p:cNvSpPr>
                <a:spLocks/>
              </p:cNvSpPr>
              <p:nvPr/>
            </p:nvSpPr>
            <p:spPr bwMode="auto">
              <a:xfrm>
                <a:off x="4651" y="1237"/>
                <a:ext cx="216" cy="54"/>
              </a:xfrm>
              <a:custGeom>
                <a:avLst/>
                <a:gdLst>
                  <a:gd name="T0" fmla="*/ 162 w 216"/>
                  <a:gd name="T1" fmla="*/ 54 h 54"/>
                  <a:gd name="T2" fmla="*/ 216 w 216"/>
                  <a:gd name="T3" fmla="*/ 0 h 54"/>
                  <a:gd name="T4" fmla="*/ 54 w 216"/>
                  <a:gd name="T5" fmla="*/ 0 h 54"/>
                  <a:gd name="T6" fmla="*/ 0 w 216"/>
                  <a:gd name="T7" fmla="*/ 54 h 54"/>
                  <a:gd name="T8" fmla="*/ 162 w 216"/>
                  <a:gd name="T9" fmla="*/ 54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6"/>
                  <a:gd name="T16" fmla="*/ 0 h 54"/>
                  <a:gd name="T17" fmla="*/ 216 w 216"/>
                  <a:gd name="T18" fmla="*/ 54 h 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6" h="54">
                    <a:moveTo>
                      <a:pt x="162" y="54"/>
                    </a:moveTo>
                    <a:lnTo>
                      <a:pt x="216" y="0"/>
                    </a:lnTo>
                    <a:lnTo>
                      <a:pt x="54" y="0"/>
                    </a:lnTo>
                    <a:lnTo>
                      <a:pt x="0" y="54"/>
                    </a:lnTo>
                    <a:lnTo>
                      <a:pt x="162" y="54"/>
                    </a:lnTo>
                    <a:close/>
                  </a:path>
                </a:pathLst>
              </a:custGeom>
              <a:solidFill>
                <a:srgbClr val="7373BF"/>
              </a:solidFill>
              <a:ln w="285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34" name="Rectangle 57"/>
              <p:cNvSpPr>
                <a:spLocks noChangeArrowheads="1"/>
              </p:cNvSpPr>
              <p:nvPr/>
            </p:nvSpPr>
            <p:spPr bwMode="auto">
              <a:xfrm rot="-5400000">
                <a:off x="4617" y="847"/>
                <a:ext cx="378" cy="2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>
                    <a:solidFill>
                      <a:srgbClr val="000066"/>
                    </a:solidFill>
                  </a:rPr>
                  <a:t>6150</a:t>
                </a:r>
              </a:p>
            </p:txBody>
          </p:sp>
          <p:sp>
            <p:nvSpPr>
              <p:cNvPr id="50235" name="Line 58"/>
              <p:cNvSpPr>
                <a:spLocks noChangeShapeType="1"/>
              </p:cNvSpPr>
              <p:nvPr/>
            </p:nvSpPr>
            <p:spPr bwMode="auto">
              <a:xfrm flipV="1">
                <a:off x="1145" y="1111"/>
                <a:ext cx="1" cy="173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36" name="Line 59"/>
              <p:cNvSpPr>
                <a:spLocks noChangeShapeType="1"/>
              </p:cNvSpPr>
              <p:nvPr/>
            </p:nvSpPr>
            <p:spPr bwMode="auto">
              <a:xfrm flipH="1">
                <a:off x="1091" y="2842"/>
                <a:ext cx="5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37" name="Line 60"/>
              <p:cNvSpPr>
                <a:spLocks noChangeShapeType="1"/>
              </p:cNvSpPr>
              <p:nvPr/>
            </p:nvSpPr>
            <p:spPr bwMode="auto">
              <a:xfrm flipH="1">
                <a:off x="1091" y="2589"/>
                <a:ext cx="5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38" name="Line 61"/>
              <p:cNvSpPr>
                <a:spLocks noChangeShapeType="1"/>
              </p:cNvSpPr>
              <p:nvPr/>
            </p:nvSpPr>
            <p:spPr bwMode="auto">
              <a:xfrm flipH="1">
                <a:off x="1091" y="2355"/>
                <a:ext cx="5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39" name="Line 62"/>
              <p:cNvSpPr>
                <a:spLocks noChangeShapeType="1"/>
              </p:cNvSpPr>
              <p:nvPr/>
            </p:nvSpPr>
            <p:spPr bwMode="auto">
              <a:xfrm flipH="1">
                <a:off x="1091" y="2103"/>
                <a:ext cx="5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40" name="Line 63"/>
              <p:cNvSpPr>
                <a:spLocks noChangeShapeType="1"/>
              </p:cNvSpPr>
              <p:nvPr/>
            </p:nvSpPr>
            <p:spPr bwMode="auto">
              <a:xfrm flipH="1">
                <a:off x="1091" y="1850"/>
                <a:ext cx="5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41" name="Line 64"/>
              <p:cNvSpPr>
                <a:spLocks noChangeShapeType="1"/>
              </p:cNvSpPr>
              <p:nvPr/>
            </p:nvSpPr>
            <p:spPr bwMode="auto">
              <a:xfrm flipH="1">
                <a:off x="1091" y="1598"/>
                <a:ext cx="5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42" name="Line 65"/>
              <p:cNvSpPr>
                <a:spLocks noChangeShapeType="1"/>
              </p:cNvSpPr>
              <p:nvPr/>
            </p:nvSpPr>
            <p:spPr bwMode="auto">
              <a:xfrm flipH="1">
                <a:off x="1091" y="1363"/>
                <a:ext cx="5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43" name="Line 66"/>
              <p:cNvSpPr>
                <a:spLocks noChangeShapeType="1"/>
              </p:cNvSpPr>
              <p:nvPr/>
            </p:nvSpPr>
            <p:spPr bwMode="auto">
              <a:xfrm flipH="1">
                <a:off x="1091" y="1111"/>
                <a:ext cx="5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44" name="Rectangle 67"/>
              <p:cNvSpPr>
                <a:spLocks noChangeArrowheads="1"/>
              </p:cNvSpPr>
              <p:nvPr/>
            </p:nvSpPr>
            <p:spPr bwMode="auto">
              <a:xfrm>
                <a:off x="929" y="2696"/>
                <a:ext cx="123" cy="2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>
                    <a:solidFill>
                      <a:srgbClr val="000066"/>
                    </a:solidFill>
                  </a:rPr>
                  <a:t>0</a:t>
                </a:r>
              </a:p>
            </p:txBody>
          </p:sp>
          <p:sp>
            <p:nvSpPr>
              <p:cNvPr id="50245" name="Rectangle 68"/>
              <p:cNvSpPr>
                <a:spLocks noChangeArrowheads="1"/>
              </p:cNvSpPr>
              <p:nvPr/>
            </p:nvSpPr>
            <p:spPr bwMode="auto">
              <a:xfrm>
                <a:off x="499" y="2446"/>
                <a:ext cx="555" cy="2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>
                    <a:solidFill>
                      <a:srgbClr val="000066"/>
                    </a:solidFill>
                  </a:rPr>
                  <a:t>1,000</a:t>
                </a:r>
              </a:p>
            </p:txBody>
          </p:sp>
          <p:sp>
            <p:nvSpPr>
              <p:cNvPr id="50246" name="Rectangle 69"/>
              <p:cNvSpPr>
                <a:spLocks noChangeArrowheads="1"/>
              </p:cNvSpPr>
              <p:nvPr/>
            </p:nvSpPr>
            <p:spPr bwMode="auto">
              <a:xfrm>
                <a:off x="499" y="2210"/>
                <a:ext cx="555" cy="2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>
                    <a:solidFill>
                      <a:srgbClr val="000066"/>
                    </a:solidFill>
                  </a:rPr>
                  <a:t>2,000</a:t>
                </a:r>
              </a:p>
            </p:txBody>
          </p:sp>
          <p:sp>
            <p:nvSpPr>
              <p:cNvPr id="50247" name="Rectangle 70"/>
              <p:cNvSpPr>
                <a:spLocks noChangeArrowheads="1"/>
              </p:cNvSpPr>
              <p:nvPr/>
            </p:nvSpPr>
            <p:spPr bwMode="auto">
              <a:xfrm>
                <a:off x="499" y="1957"/>
                <a:ext cx="555" cy="2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>
                    <a:solidFill>
                      <a:srgbClr val="000066"/>
                    </a:solidFill>
                  </a:rPr>
                  <a:t>3,000</a:t>
                </a:r>
              </a:p>
            </p:txBody>
          </p:sp>
          <p:sp>
            <p:nvSpPr>
              <p:cNvPr id="50248" name="Rectangle 71"/>
              <p:cNvSpPr>
                <a:spLocks noChangeArrowheads="1"/>
              </p:cNvSpPr>
              <p:nvPr/>
            </p:nvSpPr>
            <p:spPr bwMode="auto">
              <a:xfrm>
                <a:off x="499" y="1707"/>
                <a:ext cx="555" cy="2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>
                    <a:solidFill>
                      <a:srgbClr val="000066"/>
                    </a:solidFill>
                  </a:rPr>
                  <a:t>4,000</a:t>
                </a:r>
              </a:p>
            </p:txBody>
          </p:sp>
          <p:sp>
            <p:nvSpPr>
              <p:cNvPr id="50249" name="Rectangle 72"/>
              <p:cNvSpPr>
                <a:spLocks noChangeArrowheads="1"/>
              </p:cNvSpPr>
              <p:nvPr/>
            </p:nvSpPr>
            <p:spPr bwMode="auto">
              <a:xfrm>
                <a:off x="499" y="1451"/>
                <a:ext cx="555" cy="2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>
                    <a:solidFill>
                      <a:srgbClr val="000066"/>
                    </a:solidFill>
                  </a:rPr>
                  <a:t>5,000</a:t>
                </a:r>
              </a:p>
            </p:txBody>
          </p:sp>
          <p:sp>
            <p:nvSpPr>
              <p:cNvPr id="50250" name="Rectangle 73"/>
              <p:cNvSpPr>
                <a:spLocks noChangeArrowheads="1"/>
              </p:cNvSpPr>
              <p:nvPr/>
            </p:nvSpPr>
            <p:spPr bwMode="auto">
              <a:xfrm>
                <a:off x="499" y="1221"/>
                <a:ext cx="555" cy="2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>
                    <a:solidFill>
                      <a:srgbClr val="000066"/>
                    </a:solidFill>
                  </a:rPr>
                  <a:t>6,000</a:t>
                </a:r>
              </a:p>
            </p:txBody>
          </p:sp>
          <p:sp>
            <p:nvSpPr>
              <p:cNvPr id="50251" name="Rectangle 74"/>
              <p:cNvSpPr>
                <a:spLocks noChangeArrowheads="1"/>
              </p:cNvSpPr>
              <p:nvPr/>
            </p:nvSpPr>
            <p:spPr bwMode="auto">
              <a:xfrm>
                <a:off x="499" y="966"/>
                <a:ext cx="555" cy="2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>
                    <a:solidFill>
                      <a:srgbClr val="000066"/>
                    </a:solidFill>
                  </a:rPr>
                  <a:t>7,000</a:t>
                </a:r>
              </a:p>
            </p:txBody>
          </p:sp>
          <p:sp>
            <p:nvSpPr>
              <p:cNvPr id="50252" name="Line 75"/>
              <p:cNvSpPr>
                <a:spLocks noChangeShapeType="1"/>
              </p:cNvSpPr>
              <p:nvPr/>
            </p:nvSpPr>
            <p:spPr bwMode="auto">
              <a:xfrm>
                <a:off x="1145" y="2842"/>
                <a:ext cx="3740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53" name="Line 76"/>
              <p:cNvSpPr>
                <a:spLocks noChangeShapeType="1"/>
              </p:cNvSpPr>
              <p:nvPr/>
            </p:nvSpPr>
            <p:spPr bwMode="auto">
              <a:xfrm>
                <a:off x="1145" y="2842"/>
                <a:ext cx="1" cy="5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54" name="Line 77"/>
              <p:cNvSpPr>
                <a:spLocks noChangeShapeType="1"/>
              </p:cNvSpPr>
              <p:nvPr/>
            </p:nvSpPr>
            <p:spPr bwMode="auto">
              <a:xfrm>
                <a:off x="1558" y="2842"/>
                <a:ext cx="1" cy="5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55" name="Line 78"/>
              <p:cNvSpPr>
                <a:spLocks noChangeShapeType="1"/>
              </p:cNvSpPr>
              <p:nvPr/>
            </p:nvSpPr>
            <p:spPr bwMode="auto">
              <a:xfrm>
                <a:off x="1972" y="2842"/>
                <a:ext cx="1" cy="5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56" name="Line 79"/>
              <p:cNvSpPr>
                <a:spLocks noChangeShapeType="1"/>
              </p:cNvSpPr>
              <p:nvPr/>
            </p:nvSpPr>
            <p:spPr bwMode="auto">
              <a:xfrm>
                <a:off x="2385" y="2842"/>
                <a:ext cx="1" cy="5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57" name="Line 80"/>
              <p:cNvSpPr>
                <a:spLocks noChangeShapeType="1"/>
              </p:cNvSpPr>
              <p:nvPr/>
            </p:nvSpPr>
            <p:spPr bwMode="auto">
              <a:xfrm>
                <a:off x="2799" y="2842"/>
                <a:ext cx="1" cy="5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58" name="Line 81"/>
              <p:cNvSpPr>
                <a:spLocks noChangeShapeType="1"/>
              </p:cNvSpPr>
              <p:nvPr/>
            </p:nvSpPr>
            <p:spPr bwMode="auto">
              <a:xfrm>
                <a:off x="3230" y="2842"/>
                <a:ext cx="1" cy="5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59" name="Line 82"/>
              <p:cNvSpPr>
                <a:spLocks noChangeShapeType="1"/>
              </p:cNvSpPr>
              <p:nvPr/>
            </p:nvSpPr>
            <p:spPr bwMode="auto">
              <a:xfrm>
                <a:off x="3644" y="2842"/>
                <a:ext cx="1" cy="5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60" name="Line 83"/>
              <p:cNvSpPr>
                <a:spLocks noChangeShapeType="1"/>
              </p:cNvSpPr>
              <p:nvPr/>
            </p:nvSpPr>
            <p:spPr bwMode="auto">
              <a:xfrm>
                <a:off x="4057" y="2842"/>
                <a:ext cx="1" cy="5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61" name="Line 84"/>
              <p:cNvSpPr>
                <a:spLocks noChangeShapeType="1"/>
              </p:cNvSpPr>
              <p:nvPr/>
            </p:nvSpPr>
            <p:spPr bwMode="auto">
              <a:xfrm>
                <a:off x="4471" y="2842"/>
                <a:ext cx="1" cy="5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62" name="Line 85"/>
              <p:cNvSpPr>
                <a:spLocks noChangeShapeType="1"/>
              </p:cNvSpPr>
              <p:nvPr/>
            </p:nvSpPr>
            <p:spPr bwMode="auto">
              <a:xfrm>
                <a:off x="4885" y="2842"/>
                <a:ext cx="1" cy="5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63" name="Rectangle 86"/>
              <p:cNvSpPr>
                <a:spLocks noChangeArrowheads="1"/>
              </p:cNvSpPr>
              <p:nvPr/>
            </p:nvSpPr>
            <p:spPr bwMode="auto">
              <a:xfrm rot="-5400000">
                <a:off x="1100" y="3119"/>
                <a:ext cx="483" cy="2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>
                    <a:solidFill>
                      <a:srgbClr val="000066"/>
                    </a:solidFill>
                  </a:rPr>
                  <a:t>Kenya</a:t>
                </a:r>
              </a:p>
            </p:txBody>
          </p:sp>
          <p:sp>
            <p:nvSpPr>
              <p:cNvPr id="50264" name="Rectangle 87"/>
              <p:cNvSpPr>
                <a:spLocks noChangeArrowheads="1"/>
              </p:cNvSpPr>
              <p:nvPr/>
            </p:nvSpPr>
            <p:spPr bwMode="auto">
              <a:xfrm rot="-5400000">
                <a:off x="1448" y="3155"/>
                <a:ext cx="615" cy="2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>
                    <a:solidFill>
                      <a:srgbClr val="000066"/>
                    </a:solidFill>
                  </a:rPr>
                  <a:t>Ethiopia</a:t>
                </a:r>
              </a:p>
            </p:txBody>
          </p:sp>
          <p:sp>
            <p:nvSpPr>
              <p:cNvPr id="50265" name="Rectangle 88"/>
              <p:cNvSpPr>
                <a:spLocks noChangeArrowheads="1"/>
              </p:cNvSpPr>
              <p:nvPr/>
            </p:nvSpPr>
            <p:spPr bwMode="auto">
              <a:xfrm rot="-5400000">
                <a:off x="1827" y="3098"/>
                <a:ext cx="445" cy="2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>
                    <a:solidFill>
                      <a:srgbClr val="000066"/>
                    </a:solidFill>
                  </a:rPr>
                  <a:t>South</a:t>
                </a:r>
              </a:p>
            </p:txBody>
          </p:sp>
          <p:sp>
            <p:nvSpPr>
              <p:cNvPr id="50266" name="Rectangle 89"/>
              <p:cNvSpPr>
                <a:spLocks noChangeArrowheads="1"/>
              </p:cNvSpPr>
              <p:nvPr/>
            </p:nvSpPr>
            <p:spPr bwMode="auto">
              <a:xfrm rot="-5400000">
                <a:off x="2105" y="3115"/>
                <a:ext cx="434" cy="2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>
                    <a:solidFill>
                      <a:srgbClr val="000066"/>
                    </a:solidFill>
                  </a:rPr>
                  <a:t>Africa</a:t>
                </a:r>
              </a:p>
            </p:txBody>
          </p:sp>
          <p:sp>
            <p:nvSpPr>
              <p:cNvPr id="50267" name="Rectangle 90"/>
              <p:cNvSpPr>
                <a:spLocks noChangeArrowheads="1"/>
              </p:cNvSpPr>
              <p:nvPr/>
            </p:nvSpPr>
            <p:spPr bwMode="auto">
              <a:xfrm rot="-5400000">
                <a:off x="2282" y="3189"/>
                <a:ext cx="653" cy="2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>
                    <a:solidFill>
                      <a:srgbClr val="000066"/>
                    </a:solidFill>
                  </a:rPr>
                  <a:t>Thailand</a:t>
                </a:r>
              </a:p>
            </p:txBody>
          </p:sp>
          <p:sp>
            <p:nvSpPr>
              <p:cNvPr id="50268" name="Rectangle 91"/>
              <p:cNvSpPr>
                <a:spLocks noChangeArrowheads="1"/>
              </p:cNvSpPr>
              <p:nvPr/>
            </p:nvSpPr>
            <p:spPr bwMode="auto">
              <a:xfrm rot="-5400000">
                <a:off x="2838" y="3038"/>
                <a:ext cx="369" cy="2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>
                    <a:solidFill>
                      <a:srgbClr val="000066"/>
                    </a:solidFill>
                  </a:rPr>
                  <a:t>Laos</a:t>
                </a:r>
              </a:p>
            </p:txBody>
          </p:sp>
          <p:sp>
            <p:nvSpPr>
              <p:cNvPr id="50269" name="Rectangle 92"/>
              <p:cNvSpPr>
                <a:spLocks noChangeArrowheads="1"/>
              </p:cNvSpPr>
              <p:nvPr/>
            </p:nvSpPr>
            <p:spPr bwMode="auto">
              <a:xfrm rot="-5400000">
                <a:off x="3167" y="3005"/>
                <a:ext cx="541" cy="2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r>
                  <a:rPr lang="en-US" sz="2000">
                    <a:solidFill>
                      <a:srgbClr val="000066"/>
                    </a:solidFill>
                  </a:rPr>
                  <a:t>China</a:t>
                </a:r>
              </a:p>
            </p:txBody>
          </p:sp>
          <p:sp>
            <p:nvSpPr>
              <p:cNvPr id="50270" name="Rectangle 93"/>
              <p:cNvSpPr>
                <a:spLocks noChangeArrowheads="1"/>
              </p:cNvSpPr>
              <p:nvPr/>
            </p:nvSpPr>
            <p:spPr bwMode="auto">
              <a:xfrm rot="-5400000">
                <a:off x="3639" y="3060"/>
                <a:ext cx="426" cy="2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>
                    <a:solidFill>
                      <a:srgbClr val="000066"/>
                    </a:solidFill>
                  </a:rPr>
                  <a:t>Brazil</a:t>
                </a:r>
              </a:p>
            </p:txBody>
          </p:sp>
          <p:sp>
            <p:nvSpPr>
              <p:cNvPr id="50271" name="Rectangle 94"/>
              <p:cNvSpPr>
                <a:spLocks noChangeArrowheads="1"/>
              </p:cNvSpPr>
              <p:nvPr/>
            </p:nvSpPr>
            <p:spPr bwMode="auto">
              <a:xfrm rot="-5400000">
                <a:off x="3952" y="3231"/>
                <a:ext cx="662" cy="2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>
                    <a:solidFill>
                      <a:srgbClr val="000066"/>
                    </a:solidFill>
                  </a:rPr>
                  <a:t>Australia</a:t>
                </a:r>
              </a:p>
            </p:txBody>
          </p:sp>
          <p:sp>
            <p:nvSpPr>
              <p:cNvPr id="50272" name="Rectangle 95"/>
              <p:cNvSpPr>
                <a:spLocks noChangeArrowheads="1"/>
              </p:cNvSpPr>
              <p:nvPr/>
            </p:nvSpPr>
            <p:spPr bwMode="auto">
              <a:xfrm rot="-5400000">
                <a:off x="4344" y="3172"/>
                <a:ext cx="415" cy="2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>
                    <a:solidFill>
                      <a:srgbClr val="000066"/>
                    </a:solidFill>
                  </a:rPr>
                  <a:t>North</a:t>
                </a:r>
              </a:p>
            </p:txBody>
          </p:sp>
          <p:sp>
            <p:nvSpPr>
              <p:cNvPr id="50273" name="Rectangle 96"/>
              <p:cNvSpPr>
                <a:spLocks noChangeArrowheads="1"/>
              </p:cNvSpPr>
              <p:nvPr/>
            </p:nvSpPr>
            <p:spPr bwMode="auto">
              <a:xfrm rot="-5400000">
                <a:off x="4510" y="3194"/>
                <a:ext cx="624" cy="2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>
                    <a:solidFill>
                      <a:srgbClr val="000066"/>
                    </a:solidFill>
                  </a:rPr>
                  <a:t>America</a:t>
                </a:r>
              </a:p>
            </p:txBody>
          </p:sp>
        </p:grpSp>
        <p:sp>
          <p:nvSpPr>
            <p:cNvPr id="50186" name="Text Box 97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3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endParaRPr lang="en-US" sz="2400" b="1">
                <a:solidFill>
                  <a:srgbClr val="000066"/>
                </a:solidFill>
              </a:endParaRPr>
            </a:p>
          </p:txBody>
        </p:sp>
        <p:sp>
          <p:nvSpPr>
            <p:cNvPr id="50187" name="Text Box 98"/>
            <p:cNvSpPr txBox="1">
              <a:spLocks noChangeArrowheads="1"/>
            </p:cNvSpPr>
            <p:nvPr/>
          </p:nvSpPr>
          <p:spPr bwMode="auto">
            <a:xfrm>
              <a:off x="3170" y="3744"/>
              <a:ext cx="2590" cy="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endParaRPr lang="en-US" sz="1600">
                <a:solidFill>
                  <a:srgbClr val="000066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0" y="228600"/>
            <a:ext cx="8991600" cy="914400"/>
          </a:xfrm>
          <a:prstGeom prst="rect">
            <a:avLst/>
          </a:prstGeom>
          <a:noFill/>
        </p:spPr>
        <p:txBody>
          <a:bodyPr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dirty="0">
                <a:latin typeface="+mj-lt"/>
                <a:ea typeface="+mj-ea"/>
                <a:cs typeface="+mj-cs"/>
              </a:rPr>
              <a:t>Increase Water Productivity</a:t>
            </a:r>
          </a:p>
        </p:txBody>
      </p:sp>
      <p:sp>
        <p:nvSpPr>
          <p:cNvPr id="41987" name="Rectangle 2"/>
          <p:cNvSpPr txBox="1">
            <a:spLocks noChangeArrowheads="1"/>
          </p:cNvSpPr>
          <p:nvPr/>
        </p:nvSpPr>
        <p:spPr bwMode="auto">
          <a:xfrm>
            <a:off x="381000" y="1066800"/>
            <a:ext cx="8229600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3200">
                <a:latin typeface="Calibri" pitchFamily="34" charset="0"/>
              </a:rPr>
              <a:t>Physical Water Productivity – more crop per drop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–"/>
            </a:pPr>
            <a:r>
              <a:rPr lang="en-US" sz="2800">
                <a:latin typeface="Calibri" pitchFamily="34" charset="0"/>
              </a:rPr>
              <a:t>To reduce future water needs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–"/>
            </a:pPr>
            <a:r>
              <a:rPr lang="en-US" sz="2800">
                <a:latin typeface="Calibri" pitchFamily="34" charset="0"/>
              </a:rPr>
              <a:t>For food production increases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–"/>
            </a:pPr>
            <a:endParaRPr lang="en-US" sz="1600"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3200">
                <a:latin typeface="Calibri" pitchFamily="34" charset="0"/>
              </a:rPr>
              <a:t>Economic Water Productivity – more value per drop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–"/>
            </a:pPr>
            <a:r>
              <a:rPr lang="en-US" sz="2800">
                <a:latin typeface="Calibri" pitchFamily="34" charset="0"/>
              </a:rPr>
              <a:t>For more income, growth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–"/>
            </a:pPr>
            <a:r>
              <a:rPr lang="en-US" sz="2800">
                <a:latin typeface="Calibri" pitchFamily="34" charset="0"/>
              </a:rPr>
              <a:t>Integrated, multiple use systems</a:t>
            </a:r>
          </a:p>
          <a:p>
            <a:pPr marL="342900" indent="-342900">
              <a:spcBef>
                <a:spcPct val="20000"/>
              </a:spcBef>
            </a:pPr>
            <a:endParaRPr lang="en-US" sz="32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Opportunities in </a:t>
            </a:r>
            <a:r>
              <a:rPr lang="en-US" sz="4000" smtClean="0">
                <a:solidFill>
                  <a:srgbClr val="00B050"/>
                </a:solidFill>
              </a:rPr>
              <a:t>Rainfed </a:t>
            </a:r>
            <a:r>
              <a:rPr lang="en-US" sz="4000" smtClean="0"/>
              <a:t>Landscapes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47800"/>
            <a:ext cx="82296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i="1" smtClean="0"/>
              <a:t>Largest opportunities to improve WP are in rainfed landscapes – low WP, high poverty</a:t>
            </a:r>
          </a:p>
          <a:p>
            <a:pPr>
              <a:lnSpc>
                <a:spcPct val="80000"/>
              </a:lnSpc>
            </a:pPr>
            <a:r>
              <a:rPr lang="en-US" i="1" smtClean="0"/>
              <a:t>Technology</a:t>
            </a:r>
          </a:p>
          <a:p>
            <a:pPr lvl="1">
              <a:lnSpc>
                <a:spcPct val="80000"/>
              </a:lnSpc>
            </a:pPr>
            <a:r>
              <a:rPr lang="en-US" smtClean="0"/>
              <a:t>water harvesting, supplemental irrigation</a:t>
            </a:r>
          </a:p>
          <a:p>
            <a:pPr lvl="1">
              <a:lnSpc>
                <a:spcPct val="80000"/>
              </a:lnSpc>
            </a:pPr>
            <a:r>
              <a:rPr lang="en-US" smtClean="0"/>
              <a:t>Field water conservation to reduce evaporation (convert E to T)</a:t>
            </a:r>
          </a:p>
          <a:p>
            <a:pPr lvl="1">
              <a:lnSpc>
                <a:spcPct val="80000"/>
              </a:lnSpc>
            </a:pPr>
            <a:r>
              <a:rPr lang="en-US" smtClean="0"/>
              <a:t>Improved nutrients </a:t>
            </a:r>
          </a:p>
          <a:p>
            <a:pPr lvl="1">
              <a:lnSpc>
                <a:spcPct val="80000"/>
              </a:lnSpc>
            </a:pPr>
            <a:r>
              <a:rPr lang="en-US" smtClean="0"/>
              <a:t>Varieties – drought resistance</a:t>
            </a:r>
          </a:p>
          <a:p>
            <a:pPr>
              <a:lnSpc>
                <a:spcPct val="80000"/>
              </a:lnSpc>
            </a:pPr>
            <a:r>
              <a:rPr lang="en-US" i="1" smtClean="0"/>
              <a:t>Expand Policies</a:t>
            </a:r>
            <a:r>
              <a:rPr lang="en-US" smtClean="0"/>
              <a:t> </a:t>
            </a:r>
            <a:r>
              <a:rPr lang="en-US" i="1" smtClean="0"/>
              <a:t>to include</a:t>
            </a:r>
            <a:br>
              <a:rPr lang="en-US" i="1" smtClean="0"/>
            </a:br>
            <a:r>
              <a:rPr lang="en-US" i="1" smtClean="0"/>
              <a:t>upgrading rainfed</a:t>
            </a:r>
            <a:r>
              <a:rPr lang="en-US" smtClean="0"/>
              <a:t> </a:t>
            </a:r>
            <a:r>
              <a:rPr lang="en-US" i="1" smtClean="0"/>
              <a:t>systems</a:t>
            </a:r>
          </a:p>
          <a:p>
            <a:pPr>
              <a:lnSpc>
                <a:spcPct val="80000"/>
              </a:lnSpc>
            </a:pPr>
            <a:endParaRPr lang="en-US" sz="2800" smtClean="0"/>
          </a:p>
          <a:p>
            <a:pPr>
              <a:lnSpc>
                <a:spcPct val="80000"/>
              </a:lnSpc>
            </a:pPr>
            <a:endParaRPr lang="en-US" sz="2800" smtClean="0"/>
          </a:p>
        </p:txBody>
      </p:sp>
      <p:pic>
        <p:nvPicPr>
          <p:cNvPr id="43012" name="Picture 4" descr="DSC0006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38862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9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scan0001.jpg"/>
          <p:cNvPicPr>
            <a:picLocks noGrp="1" noChangeAspect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71" y="0"/>
            <a:ext cx="472627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724400" y="228600"/>
            <a:ext cx="42672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Asia needs to feed an extra 1.5 billion people by 2050, with food needs projected to double.</a:t>
            </a:r>
          </a:p>
          <a:p>
            <a:endParaRPr lang="en-US" dirty="0" smtClean="0"/>
          </a:p>
          <a:p>
            <a:r>
              <a:rPr lang="en-US" dirty="0" smtClean="0"/>
              <a:t>Cannot rely on </a:t>
            </a:r>
            <a:r>
              <a:rPr lang="en-US" dirty="0" err="1" smtClean="0"/>
              <a:t>rainfed</a:t>
            </a:r>
            <a:r>
              <a:rPr lang="en-US" dirty="0" smtClean="0"/>
              <a:t> alone</a:t>
            </a:r>
          </a:p>
          <a:p>
            <a:endParaRPr lang="en-US" dirty="0" smtClean="0"/>
          </a:p>
          <a:p>
            <a:r>
              <a:rPr lang="en-US" dirty="0" smtClean="0"/>
              <a:t>Asia contains 70% of the world’s irrigated area</a:t>
            </a:r>
          </a:p>
          <a:p>
            <a:endParaRPr lang="en-US" dirty="0" smtClean="0"/>
          </a:p>
          <a:p>
            <a:r>
              <a:rPr lang="en-US" dirty="0" smtClean="0"/>
              <a:t>Important to do it right for: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Climate change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Food security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Environment</a:t>
            </a:r>
          </a:p>
          <a:p>
            <a:endParaRPr lang="en-US" dirty="0" smtClean="0"/>
          </a:p>
          <a:p>
            <a:endParaRPr lang="en-US" dirty="0"/>
          </a:p>
        </p:txBody>
      </p:sp>
      <p:graphicFrame>
        <p:nvGraphicFramePr>
          <p:cNvPr id="275458" name="Object 2"/>
          <p:cNvGraphicFramePr>
            <a:graphicFrameLocks noChangeAspect="1"/>
          </p:cNvGraphicFramePr>
          <p:nvPr/>
        </p:nvGraphicFramePr>
        <p:xfrm>
          <a:off x="4800600" y="3886200"/>
          <a:ext cx="4191000" cy="2957902"/>
        </p:xfrm>
        <a:graphic>
          <a:graphicData uri="http://schemas.openxmlformats.org/presentationml/2006/ole">
            <p:oleObj spid="_x0000_s280578" name="Worksheet" r:id="rId4" imgW="7559040" imgH="5280606" progId="Excel.Sheet.8">
              <p:embed followColorScheme="full"/>
            </p:oleObj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334000" y="4572000"/>
            <a:ext cx="2595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Large scope to improve</a:t>
            </a:r>
          </a:p>
          <a:p>
            <a:r>
              <a:rPr lang="en-US" dirty="0" smtClean="0"/>
              <a:t>Performance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105400" y="6324600"/>
            <a:ext cx="3810000" cy="381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Water productivity variations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0" y="228600"/>
            <a:ext cx="8991600" cy="914400"/>
          </a:xfrm>
          <a:prstGeom prst="rect">
            <a:avLst/>
          </a:prstGeom>
          <a:noFill/>
        </p:spPr>
        <p:txBody>
          <a:bodyPr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dirty="0">
                <a:latin typeface="+mj-lt"/>
                <a:ea typeface="+mj-ea"/>
                <a:cs typeface="+mj-cs"/>
              </a:rPr>
              <a:t>Increase Water Productivity</a:t>
            </a:r>
          </a:p>
        </p:txBody>
      </p:sp>
      <p:sp>
        <p:nvSpPr>
          <p:cNvPr id="56323" name="Rectangle 2"/>
          <p:cNvSpPr txBox="1">
            <a:spLocks noChangeArrowheads="1"/>
          </p:cNvSpPr>
          <p:nvPr/>
        </p:nvSpPr>
        <p:spPr bwMode="auto">
          <a:xfrm>
            <a:off x="381000" y="1066800"/>
            <a:ext cx="8229600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3200">
                <a:latin typeface="Calibri" pitchFamily="34" charset="0"/>
              </a:rPr>
              <a:t>Physical Water Productivity – more crop per drop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–"/>
            </a:pPr>
            <a:r>
              <a:rPr lang="en-US" sz="2800">
                <a:latin typeface="Calibri" pitchFamily="34" charset="0"/>
              </a:rPr>
              <a:t>To reduce future water needs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–"/>
            </a:pPr>
            <a:r>
              <a:rPr lang="en-US" sz="2800">
                <a:latin typeface="Calibri" pitchFamily="34" charset="0"/>
              </a:rPr>
              <a:t>For food production increases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–"/>
            </a:pPr>
            <a:endParaRPr lang="en-US" sz="1600"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3200">
                <a:latin typeface="Calibri" pitchFamily="34" charset="0"/>
              </a:rPr>
              <a:t>Economic Water Productivity – more value per drop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–"/>
            </a:pPr>
            <a:r>
              <a:rPr lang="en-US" sz="2800">
                <a:latin typeface="Calibri" pitchFamily="34" charset="0"/>
              </a:rPr>
              <a:t>For more income, growth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–"/>
            </a:pPr>
            <a:r>
              <a:rPr lang="en-US" sz="2800">
                <a:latin typeface="Calibri" pitchFamily="34" charset="0"/>
              </a:rPr>
              <a:t>Integrated, multiple use systems</a:t>
            </a:r>
          </a:p>
          <a:p>
            <a:pPr marL="342900" indent="-342900">
              <a:spcBef>
                <a:spcPct val="20000"/>
              </a:spcBef>
            </a:pPr>
            <a:endParaRPr lang="en-US" sz="32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rape field nep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372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381000"/>
            <a:ext cx="8229600" cy="56356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000" kern="1200">
                <a:solidFill>
                  <a:schemeClr val="bg1"/>
                </a:solidFill>
              </a:rPr>
              <a:t>Productivity</a:t>
            </a:r>
            <a:r>
              <a:rPr lang="en-US" sz="6000" kern="1200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55300" name="Picture 4" descr="Growth in yields without curves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0" y="1539875"/>
            <a:ext cx="9372600" cy="5318125"/>
          </a:xfrm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828675" y="2393950"/>
            <a:ext cx="7543800" cy="2997200"/>
            <a:chOff x="522" y="1508"/>
            <a:chExt cx="4752" cy="1888"/>
          </a:xfrm>
        </p:grpSpPr>
        <p:sp>
          <p:nvSpPr>
            <p:cNvPr id="55314" name="Freeform 6"/>
            <p:cNvSpPr>
              <a:spLocks/>
            </p:cNvSpPr>
            <p:nvPr/>
          </p:nvSpPr>
          <p:spPr bwMode="auto">
            <a:xfrm>
              <a:off x="522" y="2604"/>
              <a:ext cx="3222" cy="792"/>
            </a:xfrm>
            <a:custGeom>
              <a:avLst/>
              <a:gdLst>
                <a:gd name="T0" fmla="*/ 61 w 3253"/>
                <a:gd name="T1" fmla="*/ 668 h 780"/>
                <a:gd name="T2" fmla="*/ 79 w 3253"/>
                <a:gd name="T3" fmla="*/ 724 h 780"/>
                <a:gd name="T4" fmla="*/ 145 w 3253"/>
                <a:gd name="T5" fmla="*/ 688 h 780"/>
                <a:gd name="T6" fmla="*/ 170 w 3253"/>
                <a:gd name="T7" fmla="*/ 780 h 780"/>
                <a:gd name="T8" fmla="*/ 285 w 3253"/>
                <a:gd name="T9" fmla="*/ 802 h 780"/>
                <a:gd name="T10" fmla="*/ 327 w 3253"/>
                <a:gd name="T11" fmla="*/ 732 h 780"/>
                <a:gd name="T12" fmla="*/ 376 w 3253"/>
                <a:gd name="T13" fmla="*/ 724 h 780"/>
                <a:gd name="T14" fmla="*/ 429 w 3253"/>
                <a:gd name="T15" fmla="*/ 717 h 780"/>
                <a:gd name="T16" fmla="*/ 458 w 3253"/>
                <a:gd name="T17" fmla="*/ 816 h 780"/>
                <a:gd name="T18" fmla="*/ 526 w 3253"/>
                <a:gd name="T19" fmla="*/ 717 h 780"/>
                <a:gd name="T20" fmla="*/ 622 w 3253"/>
                <a:gd name="T21" fmla="*/ 646 h 780"/>
                <a:gd name="T22" fmla="*/ 638 w 3253"/>
                <a:gd name="T23" fmla="*/ 823 h 780"/>
                <a:gd name="T24" fmla="*/ 648 w 3253"/>
                <a:gd name="T25" fmla="*/ 774 h 780"/>
                <a:gd name="T26" fmla="*/ 685 w 3253"/>
                <a:gd name="T27" fmla="*/ 668 h 780"/>
                <a:gd name="T28" fmla="*/ 735 w 3253"/>
                <a:gd name="T29" fmla="*/ 745 h 780"/>
                <a:gd name="T30" fmla="*/ 788 w 3253"/>
                <a:gd name="T31" fmla="*/ 668 h 780"/>
                <a:gd name="T32" fmla="*/ 811 w 3253"/>
                <a:gd name="T33" fmla="*/ 901 h 780"/>
                <a:gd name="T34" fmla="*/ 832 w 3253"/>
                <a:gd name="T35" fmla="*/ 852 h 780"/>
                <a:gd name="T36" fmla="*/ 891 w 3253"/>
                <a:gd name="T37" fmla="*/ 717 h 780"/>
                <a:gd name="T38" fmla="*/ 907 w 3253"/>
                <a:gd name="T39" fmla="*/ 639 h 780"/>
                <a:gd name="T40" fmla="*/ 967 w 3253"/>
                <a:gd name="T41" fmla="*/ 758 h 780"/>
                <a:gd name="T42" fmla="*/ 1031 w 3253"/>
                <a:gd name="T43" fmla="*/ 653 h 780"/>
                <a:gd name="T44" fmla="*/ 1123 w 3253"/>
                <a:gd name="T45" fmla="*/ 745 h 780"/>
                <a:gd name="T46" fmla="*/ 1193 w 3253"/>
                <a:gd name="T47" fmla="*/ 702 h 780"/>
                <a:gd name="T48" fmla="*/ 1226 w 3253"/>
                <a:gd name="T49" fmla="*/ 681 h 780"/>
                <a:gd name="T50" fmla="*/ 1264 w 3253"/>
                <a:gd name="T51" fmla="*/ 774 h 780"/>
                <a:gd name="T52" fmla="*/ 1383 w 3253"/>
                <a:gd name="T53" fmla="*/ 780 h 780"/>
                <a:gd name="T54" fmla="*/ 1425 w 3253"/>
                <a:gd name="T55" fmla="*/ 674 h 780"/>
                <a:gd name="T56" fmla="*/ 1485 w 3253"/>
                <a:gd name="T57" fmla="*/ 695 h 780"/>
                <a:gd name="T58" fmla="*/ 1561 w 3253"/>
                <a:gd name="T59" fmla="*/ 766 h 780"/>
                <a:gd name="T60" fmla="*/ 1653 w 3253"/>
                <a:gd name="T61" fmla="*/ 732 h 780"/>
                <a:gd name="T62" fmla="*/ 1701 w 3253"/>
                <a:gd name="T63" fmla="*/ 631 h 780"/>
                <a:gd name="T64" fmla="*/ 1755 w 3253"/>
                <a:gd name="T65" fmla="*/ 802 h 780"/>
                <a:gd name="T66" fmla="*/ 1793 w 3253"/>
                <a:gd name="T67" fmla="*/ 739 h 780"/>
                <a:gd name="T68" fmla="*/ 1896 w 3253"/>
                <a:gd name="T69" fmla="*/ 774 h 780"/>
                <a:gd name="T70" fmla="*/ 1933 w 3253"/>
                <a:gd name="T71" fmla="*/ 688 h 780"/>
                <a:gd name="T72" fmla="*/ 1971 w 3253"/>
                <a:gd name="T73" fmla="*/ 695 h 780"/>
                <a:gd name="T74" fmla="*/ 1993 w 3253"/>
                <a:gd name="T75" fmla="*/ 794 h 780"/>
                <a:gd name="T76" fmla="*/ 2004 w 3253"/>
                <a:gd name="T77" fmla="*/ 915 h 780"/>
                <a:gd name="T78" fmla="*/ 2057 w 3253"/>
                <a:gd name="T79" fmla="*/ 823 h 780"/>
                <a:gd name="T80" fmla="*/ 2111 w 3253"/>
                <a:gd name="T81" fmla="*/ 788 h 780"/>
                <a:gd name="T82" fmla="*/ 2138 w 3253"/>
                <a:gd name="T83" fmla="*/ 724 h 780"/>
                <a:gd name="T84" fmla="*/ 2182 w 3253"/>
                <a:gd name="T85" fmla="*/ 674 h 780"/>
                <a:gd name="T86" fmla="*/ 2220 w 3253"/>
                <a:gd name="T87" fmla="*/ 661 h 780"/>
                <a:gd name="T88" fmla="*/ 2246 w 3253"/>
                <a:gd name="T89" fmla="*/ 681 h 780"/>
                <a:gd name="T90" fmla="*/ 2273 w 3253"/>
                <a:gd name="T91" fmla="*/ 674 h 780"/>
                <a:gd name="T92" fmla="*/ 2312 w 3253"/>
                <a:gd name="T93" fmla="*/ 567 h 780"/>
                <a:gd name="T94" fmla="*/ 2456 w 3253"/>
                <a:gd name="T95" fmla="*/ 497 h 780"/>
                <a:gd name="T96" fmla="*/ 2468 w 3253"/>
                <a:gd name="T97" fmla="*/ 780 h 780"/>
                <a:gd name="T98" fmla="*/ 2517 w 3253"/>
                <a:gd name="T99" fmla="*/ 590 h 780"/>
                <a:gd name="T100" fmla="*/ 2526 w 3253"/>
                <a:gd name="T101" fmla="*/ 497 h 780"/>
                <a:gd name="T102" fmla="*/ 2620 w 3253"/>
                <a:gd name="T103" fmla="*/ 518 h 780"/>
                <a:gd name="T104" fmla="*/ 2647 w 3253"/>
                <a:gd name="T105" fmla="*/ 518 h 780"/>
                <a:gd name="T106" fmla="*/ 2744 w 3253"/>
                <a:gd name="T107" fmla="*/ 447 h 780"/>
                <a:gd name="T108" fmla="*/ 2873 w 3253"/>
                <a:gd name="T109" fmla="*/ 248 h 780"/>
                <a:gd name="T110" fmla="*/ 2873 w 3253"/>
                <a:gd name="T111" fmla="*/ 207 h 780"/>
                <a:gd name="T112" fmla="*/ 2916 w 3253"/>
                <a:gd name="T113" fmla="*/ 24 h 78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253"/>
                <a:gd name="T172" fmla="*/ 0 h 780"/>
                <a:gd name="T173" fmla="*/ 3253 w 3253"/>
                <a:gd name="T174" fmla="*/ 780 h 78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253" h="780">
                  <a:moveTo>
                    <a:pt x="0" y="570"/>
                  </a:moveTo>
                  <a:cubicBezTo>
                    <a:pt x="27" y="565"/>
                    <a:pt x="47" y="556"/>
                    <a:pt x="72" y="564"/>
                  </a:cubicBezTo>
                  <a:cubicBezTo>
                    <a:pt x="76" y="586"/>
                    <a:pt x="72" y="611"/>
                    <a:pt x="84" y="630"/>
                  </a:cubicBezTo>
                  <a:cubicBezTo>
                    <a:pt x="88" y="635"/>
                    <a:pt x="87" y="618"/>
                    <a:pt x="90" y="612"/>
                  </a:cubicBezTo>
                  <a:cubicBezTo>
                    <a:pt x="99" y="594"/>
                    <a:pt x="114" y="558"/>
                    <a:pt x="114" y="558"/>
                  </a:cubicBezTo>
                  <a:cubicBezTo>
                    <a:pt x="136" y="591"/>
                    <a:pt x="116" y="602"/>
                    <a:pt x="156" y="582"/>
                  </a:cubicBezTo>
                  <a:cubicBezTo>
                    <a:pt x="160" y="577"/>
                    <a:pt x="178" y="539"/>
                    <a:pt x="186" y="570"/>
                  </a:cubicBezTo>
                  <a:cubicBezTo>
                    <a:pt x="193" y="599"/>
                    <a:pt x="187" y="630"/>
                    <a:pt x="192" y="660"/>
                  </a:cubicBezTo>
                  <a:cubicBezTo>
                    <a:pt x="195" y="680"/>
                    <a:pt x="225" y="698"/>
                    <a:pt x="240" y="708"/>
                  </a:cubicBezTo>
                  <a:cubicBezTo>
                    <a:pt x="271" y="698"/>
                    <a:pt x="298" y="708"/>
                    <a:pt x="318" y="678"/>
                  </a:cubicBezTo>
                  <a:cubicBezTo>
                    <a:pt x="320" y="666"/>
                    <a:pt x="317" y="652"/>
                    <a:pt x="324" y="642"/>
                  </a:cubicBezTo>
                  <a:cubicBezTo>
                    <a:pt x="332" y="630"/>
                    <a:pt x="360" y="618"/>
                    <a:pt x="360" y="618"/>
                  </a:cubicBezTo>
                  <a:cubicBezTo>
                    <a:pt x="364" y="606"/>
                    <a:pt x="365" y="571"/>
                    <a:pt x="372" y="582"/>
                  </a:cubicBezTo>
                  <a:cubicBezTo>
                    <a:pt x="391" y="611"/>
                    <a:pt x="377" y="598"/>
                    <a:pt x="420" y="612"/>
                  </a:cubicBezTo>
                  <a:cubicBezTo>
                    <a:pt x="426" y="614"/>
                    <a:pt x="438" y="618"/>
                    <a:pt x="438" y="618"/>
                  </a:cubicBezTo>
                  <a:cubicBezTo>
                    <a:pt x="450" y="614"/>
                    <a:pt x="462" y="610"/>
                    <a:pt x="474" y="606"/>
                  </a:cubicBezTo>
                  <a:cubicBezTo>
                    <a:pt x="480" y="604"/>
                    <a:pt x="492" y="600"/>
                    <a:pt x="492" y="600"/>
                  </a:cubicBezTo>
                  <a:cubicBezTo>
                    <a:pt x="510" y="653"/>
                    <a:pt x="503" y="623"/>
                    <a:pt x="510" y="690"/>
                  </a:cubicBezTo>
                  <a:cubicBezTo>
                    <a:pt x="522" y="655"/>
                    <a:pt x="526" y="595"/>
                    <a:pt x="564" y="582"/>
                  </a:cubicBezTo>
                  <a:cubicBezTo>
                    <a:pt x="578" y="539"/>
                    <a:pt x="578" y="590"/>
                    <a:pt x="582" y="606"/>
                  </a:cubicBezTo>
                  <a:cubicBezTo>
                    <a:pt x="637" y="592"/>
                    <a:pt x="602" y="566"/>
                    <a:pt x="642" y="540"/>
                  </a:cubicBezTo>
                  <a:cubicBezTo>
                    <a:pt x="658" y="542"/>
                    <a:pt x="677" y="537"/>
                    <a:pt x="690" y="546"/>
                  </a:cubicBezTo>
                  <a:cubicBezTo>
                    <a:pt x="700" y="553"/>
                    <a:pt x="702" y="582"/>
                    <a:pt x="702" y="582"/>
                  </a:cubicBezTo>
                  <a:cubicBezTo>
                    <a:pt x="704" y="620"/>
                    <a:pt x="703" y="658"/>
                    <a:pt x="708" y="696"/>
                  </a:cubicBezTo>
                  <a:cubicBezTo>
                    <a:pt x="709" y="704"/>
                    <a:pt x="712" y="680"/>
                    <a:pt x="714" y="672"/>
                  </a:cubicBezTo>
                  <a:cubicBezTo>
                    <a:pt x="716" y="666"/>
                    <a:pt x="717" y="660"/>
                    <a:pt x="720" y="654"/>
                  </a:cubicBezTo>
                  <a:cubicBezTo>
                    <a:pt x="759" y="584"/>
                    <a:pt x="733" y="652"/>
                    <a:pt x="756" y="582"/>
                  </a:cubicBezTo>
                  <a:cubicBezTo>
                    <a:pt x="758" y="576"/>
                    <a:pt x="762" y="564"/>
                    <a:pt x="762" y="564"/>
                  </a:cubicBezTo>
                  <a:cubicBezTo>
                    <a:pt x="787" y="602"/>
                    <a:pt x="767" y="646"/>
                    <a:pt x="792" y="684"/>
                  </a:cubicBezTo>
                  <a:cubicBezTo>
                    <a:pt x="803" y="668"/>
                    <a:pt x="816" y="630"/>
                    <a:pt x="816" y="630"/>
                  </a:cubicBezTo>
                  <a:cubicBezTo>
                    <a:pt x="820" y="595"/>
                    <a:pt x="813" y="569"/>
                    <a:pt x="846" y="558"/>
                  </a:cubicBezTo>
                  <a:cubicBezTo>
                    <a:pt x="856" y="560"/>
                    <a:pt x="871" y="555"/>
                    <a:pt x="876" y="564"/>
                  </a:cubicBezTo>
                  <a:cubicBezTo>
                    <a:pt x="885" y="583"/>
                    <a:pt x="885" y="644"/>
                    <a:pt x="894" y="672"/>
                  </a:cubicBezTo>
                  <a:cubicBezTo>
                    <a:pt x="896" y="702"/>
                    <a:pt x="890" y="734"/>
                    <a:pt x="900" y="762"/>
                  </a:cubicBezTo>
                  <a:cubicBezTo>
                    <a:pt x="903" y="771"/>
                    <a:pt x="913" y="747"/>
                    <a:pt x="918" y="738"/>
                  </a:cubicBezTo>
                  <a:cubicBezTo>
                    <a:pt x="921" y="733"/>
                    <a:pt x="921" y="726"/>
                    <a:pt x="924" y="720"/>
                  </a:cubicBezTo>
                  <a:cubicBezTo>
                    <a:pt x="938" y="695"/>
                    <a:pt x="952" y="666"/>
                    <a:pt x="966" y="642"/>
                  </a:cubicBezTo>
                  <a:cubicBezTo>
                    <a:pt x="973" y="630"/>
                    <a:pt x="982" y="618"/>
                    <a:pt x="990" y="606"/>
                  </a:cubicBezTo>
                  <a:cubicBezTo>
                    <a:pt x="994" y="600"/>
                    <a:pt x="1002" y="588"/>
                    <a:pt x="1002" y="588"/>
                  </a:cubicBezTo>
                  <a:cubicBezTo>
                    <a:pt x="1004" y="572"/>
                    <a:pt x="994" y="549"/>
                    <a:pt x="1008" y="540"/>
                  </a:cubicBezTo>
                  <a:cubicBezTo>
                    <a:pt x="1025" y="529"/>
                    <a:pt x="1057" y="529"/>
                    <a:pt x="1068" y="546"/>
                  </a:cubicBezTo>
                  <a:cubicBezTo>
                    <a:pt x="1085" y="573"/>
                    <a:pt x="1072" y="610"/>
                    <a:pt x="1074" y="642"/>
                  </a:cubicBezTo>
                  <a:cubicBezTo>
                    <a:pt x="1096" y="628"/>
                    <a:pt x="1094" y="614"/>
                    <a:pt x="1116" y="600"/>
                  </a:cubicBezTo>
                  <a:cubicBezTo>
                    <a:pt x="1124" y="577"/>
                    <a:pt x="1138" y="575"/>
                    <a:pt x="1146" y="552"/>
                  </a:cubicBezTo>
                  <a:cubicBezTo>
                    <a:pt x="1181" y="657"/>
                    <a:pt x="1162" y="509"/>
                    <a:pt x="1170" y="780"/>
                  </a:cubicBezTo>
                  <a:cubicBezTo>
                    <a:pt x="1225" y="725"/>
                    <a:pt x="1212" y="683"/>
                    <a:pt x="1248" y="630"/>
                  </a:cubicBezTo>
                  <a:cubicBezTo>
                    <a:pt x="1256" y="599"/>
                    <a:pt x="1246" y="578"/>
                    <a:pt x="1278" y="600"/>
                  </a:cubicBezTo>
                  <a:cubicBezTo>
                    <a:pt x="1294" y="598"/>
                    <a:pt x="1312" y="602"/>
                    <a:pt x="1326" y="594"/>
                  </a:cubicBezTo>
                  <a:cubicBezTo>
                    <a:pt x="1338" y="587"/>
                    <a:pt x="1350" y="558"/>
                    <a:pt x="1350" y="558"/>
                  </a:cubicBezTo>
                  <a:cubicBezTo>
                    <a:pt x="1354" y="564"/>
                    <a:pt x="1357" y="571"/>
                    <a:pt x="1362" y="576"/>
                  </a:cubicBezTo>
                  <a:cubicBezTo>
                    <a:pt x="1367" y="581"/>
                    <a:pt x="1378" y="581"/>
                    <a:pt x="1380" y="588"/>
                  </a:cubicBezTo>
                  <a:cubicBezTo>
                    <a:pt x="1407" y="663"/>
                    <a:pt x="1363" y="627"/>
                    <a:pt x="1404" y="654"/>
                  </a:cubicBezTo>
                  <a:cubicBezTo>
                    <a:pt x="1435" y="633"/>
                    <a:pt x="1470" y="630"/>
                    <a:pt x="1506" y="642"/>
                  </a:cubicBezTo>
                  <a:cubicBezTo>
                    <a:pt x="1524" y="669"/>
                    <a:pt x="1514" y="693"/>
                    <a:pt x="1536" y="660"/>
                  </a:cubicBezTo>
                  <a:cubicBezTo>
                    <a:pt x="1539" y="638"/>
                    <a:pt x="1532" y="610"/>
                    <a:pt x="1548" y="594"/>
                  </a:cubicBezTo>
                  <a:cubicBezTo>
                    <a:pt x="1558" y="584"/>
                    <a:pt x="1584" y="570"/>
                    <a:pt x="1584" y="570"/>
                  </a:cubicBezTo>
                  <a:cubicBezTo>
                    <a:pt x="1598" y="613"/>
                    <a:pt x="1588" y="659"/>
                    <a:pt x="1602" y="702"/>
                  </a:cubicBezTo>
                  <a:cubicBezTo>
                    <a:pt x="1634" y="653"/>
                    <a:pt x="1597" y="614"/>
                    <a:pt x="1650" y="588"/>
                  </a:cubicBezTo>
                  <a:cubicBezTo>
                    <a:pt x="1658" y="563"/>
                    <a:pt x="1666" y="555"/>
                    <a:pt x="1692" y="564"/>
                  </a:cubicBezTo>
                  <a:cubicBezTo>
                    <a:pt x="1709" y="589"/>
                    <a:pt x="1720" y="620"/>
                    <a:pt x="1734" y="648"/>
                  </a:cubicBezTo>
                  <a:cubicBezTo>
                    <a:pt x="1754" y="635"/>
                    <a:pt x="1762" y="619"/>
                    <a:pt x="1782" y="606"/>
                  </a:cubicBezTo>
                  <a:cubicBezTo>
                    <a:pt x="1803" y="620"/>
                    <a:pt x="1811" y="626"/>
                    <a:pt x="1836" y="618"/>
                  </a:cubicBezTo>
                  <a:cubicBezTo>
                    <a:pt x="1849" y="514"/>
                    <a:pt x="1826" y="601"/>
                    <a:pt x="1860" y="558"/>
                  </a:cubicBezTo>
                  <a:cubicBezTo>
                    <a:pt x="1884" y="528"/>
                    <a:pt x="1840" y="546"/>
                    <a:pt x="1890" y="534"/>
                  </a:cubicBezTo>
                  <a:cubicBezTo>
                    <a:pt x="1926" y="546"/>
                    <a:pt x="1898" y="553"/>
                    <a:pt x="1932" y="576"/>
                  </a:cubicBezTo>
                  <a:cubicBezTo>
                    <a:pt x="1943" y="609"/>
                    <a:pt x="1943" y="644"/>
                    <a:pt x="1950" y="678"/>
                  </a:cubicBezTo>
                  <a:cubicBezTo>
                    <a:pt x="1962" y="666"/>
                    <a:pt x="1981" y="658"/>
                    <a:pt x="1986" y="642"/>
                  </a:cubicBezTo>
                  <a:cubicBezTo>
                    <a:pt x="1988" y="636"/>
                    <a:pt x="1988" y="628"/>
                    <a:pt x="1992" y="624"/>
                  </a:cubicBezTo>
                  <a:cubicBezTo>
                    <a:pt x="1996" y="620"/>
                    <a:pt x="2004" y="620"/>
                    <a:pt x="2010" y="618"/>
                  </a:cubicBezTo>
                  <a:cubicBezTo>
                    <a:pt x="2025" y="663"/>
                    <a:pt x="2059" y="650"/>
                    <a:pt x="2106" y="654"/>
                  </a:cubicBezTo>
                  <a:cubicBezTo>
                    <a:pt x="2117" y="700"/>
                    <a:pt x="2125" y="673"/>
                    <a:pt x="2142" y="648"/>
                  </a:cubicBezTo>
                  <a:cubicBezTo>
                    <a:pt x="2144" y="626"/>
                    <a:pt x="2139" y="602"/>
                    <a:pt x="2148" y="582"/>
                  </a:cubicBezTo>
                  <a:cubicBezTo>
                    <a:pt x="2154" y="569"/>
                    <a:pt x="2184" y="558"/>
                    <a:pt x="2184" y="558"/>
                  </a:cubicBezTo>
                  <a:cubicBezTo>
                    <a:pt x="2186" y="568"/>
                    <a:pt x="2186" y="578"/>
                    <a:pt x="2190" y="588"/>
                  </a:cubicBezTo>
                  <a:cubicBezTo>
                    <a:pt x="2193" y="595"/>
                    <a:pt x="2200" y="599"/>
                    <a:pt x="2202" y="606"/>
                  </a:cubicBezTo>
                  <a:cubicBezTo>
                    <a:pt x="2208" y="627"/>
                    <a:pt x="2209" y="650"/>
                    <a:pt x="2214" y="672"/>
                  </a:cubicBezTo>
                  <a:cubicBezTo>
                    <a:pt x="2216" y="700"/>
                    <a:pt x="2217" y="728"/>
                    <a:pt x="2220" y="756"/>
                  </a:cubicBezTo>
                  <a:cubicBezTo>
                    <a:pt x="2221" y="762"/>
                    <a:pt x="2220" y="772"/>
                    <a:pt x="2226" y="774"/>
                  </a:cubicBezTo>
                  <a:cubicBezTo>
                    <a:pt x="2233" y="776"/>
                    <a:pt x="2238" y="766"/>
                    <a:pt x="2244" y="762"/>
                  </a:cubicBezTo>
                  <a:cubicBezTo>
                    <a:pt x="2254" y="732"/>
                    <a:pt x="2253" y="707"/>
                    <a:pt x="2286" y="696"/>
                  </a:cubicBezTo>
                  <a:cubicBezTo>
                    <a:pt x="2302" y="720"/>
                    <a:pt x="2309" y="746"/>
                    <a:pt x="2316" y="774"/>
                  </a:cubicBezTo>
                  <a:cubicBezTo>
                    <a:pt x="2359" y="760"/>
                    <a:pt x="2336" y="703"/>
                    <a:pt x="2346" y="666"/>
                  </a:cubicBezTo>
                  <a:cubicBezTo>
                    <a:pt x="2350" y="652"/>
                    <a:pt x="2365" y="644"/>
                    <a:pt x="2370" y="630"/>
                  </a:cubicBezTo>
                  <a:cubicBezTo>
                    <a:pt x="2372" y="624"/>
                    <a:pt x="2372" y="616"/>
                    <a:pt x="2376" y="612"/>
                  </a:cubicBezTo>
                  <a:cubicBezTo>
                    <a:pt x="2380" y="608"/>
                    <a:pt x="2388" y="608"/>
                    <a:pt x="2394" y="606"/>
                  </a:cubicBezTo>
                  <a:cubicBezTo>
                    <a:pt x="2404" y="576"/>
                    <a:pt x="2386" y="545"/>
                    <a:pt x="2424" y="570"/>
                  </a:cubicBezTo>
                  <a:cubicBezTo>
                    <a:pt x="2432" y="568"/>
                    <a:pt x="2440" y="566"/>
                    <a:pt x="2448" y="564"/>
                  </a:cubicBezTo>
                  <a:cubicBezTo>
                    <a:pt x="2454" y="562"/>
                    <a:pt x="2462" y="554"/>
                    <a:pt x="2466" y="558"/>
                  </a:cubicBezTo>
                  <a:cubicBezTo>
                    <a:pt x="2475" y="567"/>
                    <a:pt x="2478" y="594"/>
                    <a:pt x="2478" y="594"/>
                  </a:cubicBezTo>
                  <a:cubicBezTo>
                    <a:pt x="2484" y="588"/>
                    <a:pt x="2489" y="581"/>
                    <a:pt x="2496" y="576"/>
                  </a:cubicBezTo>
                  <a:cubicBezTo>
                    <a:pt x="2507" y="567"/>
                    <a:pt x="2532" y="552"/>
                    <a:pt x="2532" y="552"/>
                  </a:cubicBezTo>
                  <a:cubicBezTo>
                    <a:pt x="2530" y="558"/>
                    <a:pt x="2526" y="570"/>
                    <a:pt x="2526" y="570"/>
                  </a:cubicBezTo>
                  <a:cubicBezTo>
                    <a:pt x="2534" y="520"/>
                    <a:pt x="2525" y="544"/>
                    <a:pt x="2556" y="498"/>
                  </a:cubicBezTo>
                  <a:cubicBezTo>
                    <a:pt x="2560" y="492"/>
                    <a:pt x="2568" y="480"/>
                    <a:pt x="2568" y="480"/>
                  </a:cubicBezTo>
                  <a:cubicBezTo>
                    <a:pt x="2600" y="528"/>
                    <a:pt x="2668" y="509"/>
                    <a:pt x="2712" y="480"/>
                  </a:cubicBezTo>
                  <a:cubicBezTo>
                    <a:pt x="2719" y="460"/>
                    <a:pt x="2723" y="440"/>
                    <a:pt x="2730" y="420"/>
                  </a:cubicBezTo>
                  <a:cubicBezTo>
                    <a:pt x="2732" y="484"/>
                    <a:pt x="2733" y="548"/>
                    <a:pt x="2736" y="612"/>
                  </a:cubicBezTo>
                  <a:cubicBezTo>
                    <a:pt x="2737" y="628"/>
                    <a:pt x="2738" y="676"/>
                    <a:pt x="2742" y="660"/>
                  </a:cubicBezTo>
                  <a:cubicBezTo>
                    <a:pt x="2779" y="531"/>
                    <a:pt x="2718" y="600"/>
                    <a:pt x="2766" y="552"/>
                  </a:cubicBezTo>
                  <a:cubicBezTo>
                    <a:pt x="2773" y="532"/>
                    <a:pt x="2796" y="498"/>
                    <a:pt x="2796" y="498"/>
                  </a:cubicBezTo>
                  <a:cubicBezTo>
                    <a:pt x="2798" y="478"/>
                    <a:pt x="2799" y="458"/>
                    <a:pt x="2802" y="438"/>
                  </a:cubicBezTo>
                  <a:cubicBezTo>
                    <a:pt x="2803" y="432"/>
                    <a:pt x="2802" y="417"/>
                    <a:pt x="2808" y="420"/>
                  </a:cubicBezTo>
                  <a:cubicBezTo>
                    <a:pt x="2815" y="424"/>
                    <a:pt x="2812" y="436"/>
                    <a:pt x="2814" y="444"/>
                  </a:cubicBezTo>
                  <a:cubicBezTo>
                    <a:pt x="2856" y="433"/>
                    <a:pt x="2859" y="432"/>
                    <a:pt x="2910" y="438"/>
                  </a:cubicBezTo>
                  <a:cubicBezTo>
                    <a:pt x="2912" y="450"/>
                    <a:pt x="2904" y="474"/>
                    <a:pt x="2916" y="474"/>
                  </a:cubicBezTo>
                  <a:cubicBezTo>
                    <a:pt x="2930" y="474"/>
                    <a:pt x="2932" y="450"/>
                    <a:pt x="2940" y="438"/>
                  </a:cubicBezTo>
                  <a:cubicBezTo>
                    <a:pt x="2962" y="405"/>
                    <a:pt x="2937" y="380"/>
                    <a:pt x="2976" y="354"/>
                  </a:cubicBezTo>
                  <a:cubicBezTo>
                    <a:pt x="3007" y="377"/>
                    <a:pt x="3009" y="386"/>
                    <a:pt x="3048" y="378"/>
                  </a:cubicBezTo>
                  <a:cubicBezTo>
                    <a:pt x="3060" y="343"/>
                    <a:pt x="3045" y="310"/>
                    <a:pt x="3078" y="288"/>
                  </a:cubicBezTo>
                  <a:cubicBezTo>
                    <a:pt x="3090" y="251"/>
                    <a:pt x="3158" y="233"/>
                    <a:pt x="3192" y="210"/>
                  </a:cubicBezTo>
                  <a:cubicBezTo>
                    <a:pt x="3196" y="204"/>
                    <a:pt x="3204" y="199"/>
                    <a:pt x="3204" y="192"/>
                  </a:cubicBezTo>
                  <a:cubicBezTo>
                    <a:pt x="3204" y="185"/>
                    <a:pt x="3192" y="181"/>
                    <a:pt x="3192" y="174"/>
                  </a:cubicBezTo>
                  <a:cubicBezTo>
                    <a:pt x="3187" y="90"/>
                    <a:pt x="3178" y="104"/>
                    <a:pt x="3216" y="78"/>
                  </a:cubicBezTo>
                  <a:cubicBezTo>
                    <a:pt x="3227" y="62"/>
                    <a:pt x="3229" y="40"/>
                    <a:pt x="3240" y="24"/>
                  </a:cubicBezTo>
                  <a:cubicBezTo>
                    <a:pt x="3253" y="4"/>
                    <a:pt x="3252" y="13"/>
                    <a:pt x="3252" y="0"/>
                  </a:cubicBezTo>
                </a:path>
              </a:pathLst>
            </a:custGeom>
            <a:noFill/>
            <a:ln w="3810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15" name="Freeform 7"/>
            <p:cNvSpPr>
              <a:spLocks/>
            </p:cNvSpPr>
            <p:nvPr/>
          </p:nvSpPr>
          <p:spPr bwMode="auto">
            <a:xfrm>
              <a:off x="3744" y="1508"/>
              <a:ext cx="1530" cy="1287"/>
            </a:xfrm>
            <a:custGeom>
              <a:avLst/>
              <a:gdLst>
                <a:gd name="T0" fmla="*/ 6 w 1530"/>
                <a:gd name="T1" fmla="*/ 1200 h 1287"/>
                <a:gd name="T2" fmla="*/ 24 w 1530"/>
                <a:gd name="T3" fmla="*/ 1122 h 1287"/>
                <a:gd name="T4" fmla="*/ 66 w 1530"/>
                <a:gd name="T5" fmla="*/ 1050 h 1287"/>
                <a:gd name="T6" fmla="*/ 108 w 1530"/>
                <a:gd name="T7" fmla="*/ 1074 h 1287"/>
                <a:gd name="T8" fmla="*/ 126 w 1530"/>
                <a:gd name="T9" fmla="*/ 1020 h 1287"/>
                <a:gd name="T10" fmla="*/ 162 w 1530"/>
                <a:gd name="T11" fmla="*/ 924 h 1287"/>
                <a:gd name="T12" fmla="*/ 204 w 1530"/>
                <a:gd name="T13" fmla="*/ 894 h 1287"/>
                <a:gd name="T14" fmla="*/ 246 w 1530"/>
                <a:gd name="T15" fmla="*/ 846 h 1287"/>
                <a:gd name="T16" fmla="*/ 282 w 1530"/>
                <a:gd name="T17" fmla="*/ 1038 h 1287"/>
                <a:gd name="T18" fmla="*/ 330 w 1530"/>
                <a:gd name="T19" fmla="*/ 906 h 1287"/>
                <a:gd name="T20" fmla="*/ 432 w 1530"/>
                <a:gd name="T21" fmla="*/ 912 h 1287"/>
                <a:gd name="T22" fmla="*/ 468 w 1530"/>
                <a:gd name="T23" fmla="*/ 852 h 1287"/>
                <a:gd name="T24" fmla="*/ 528 w 1530"/>
                <a:gd name="T25" fmla="*/ 636 h 1287"/>
                <a:gd name="T26" fmla="*/ 564 w 1530"/>
                <a:gd name="T27" fmla="*/ 486 h 1287"/>
                <a:gd name="T28" fmla="*/ 606 w 1530"/>
                <a:gd name="T29" fmla="*/ 486 h 1287"/>
                <a:gd name="T30" fmla="*/ 618 w 1530"/>
                <a:gd name="T31" fmla="*/ 738 h 1287"/>
                <a:gd name="T32" fmla="*/ 678 w 1530"/>
                <a:gd name="T33" fmla="*/ 594 h 1287"/>
                <a:gd name="T34" fmla="*/ 738 w 1530"/>
                <a:gd name="T35" fmla="*/ 474 h 1287"/>
                <a:gd name="T36" fmla="*/ 750 w 1530"/>
                <a:gd name="T37" fmla="*/ 798 h 1287"/>
                <a:gd name="T38" fmla="*/ 774 w 1530"/>
                <a:gd name="T39" fmla="*/ 852 h 1287"/>
                <a:gd name="T40" fmla="*/ 822 w 1530"/>
                <a:gd name="T41" fmla="*/ 588 h 1287"/>
                <a:gd name="T42" fmla="*/ 876 w 1530"/>
                <a:gd name="T43" fmla="*/ 324 h 1287"/>
                <a:gd name="T44" fmla="*/ 948 w 1530"/>
                <a:gd name="T45" fmla="*/ 558 h 1287"/>
                <a:gd name="T46" fmla="*/ 936 w 1530"/>
                <a:gd name="T47" fmla="*/ 612 h 1287"/>
                <a:gd name="T48" fmla="*/ 936 w 1530"/>
                <a:gd name="T49" fmla="*/ 840 h 1287"/>
                <a:gd name="T50" fmla="*/ 984 w 1530"/>
                <a:gd name="T51" fmla="*/ 660 h 1287"/>
                <a:gd name="T52" fmla="*/ 1020 w 1530"/>
                <a:gd name="T53" fmla="*/ 378 h 1287"/>
                <a:gd name="T54" fmla="*/ 1080 w 1530"/>
                <a:gd name="T55" fmla="*/ 324 h 1287"/>
                <a:gd name="T56" fmla="*/ 1116 w 1530"/>
                <a:gd name="T57" fmla="*/ 618 h 1287"/>
                <a:gd name="T58" fmla="*/ 1134 w 1530"/>
                <a:gd name="T59" fmla="*/ 444 h 1287"/>
                <a:gd name="T60" fmla="*/ 1188 w 1530"/>
                <a:gd name="T61" fmla="*/ 114 h 1287"/>
                <a:gd name="T62" fmla="*/ 1224 w 1530"/>
                <a:gd name="T63" fmla="*/ 330 h 1287"/>
                <a:gd name="T64" fmla="*/ 1326 w 1530"/>
                <a:gd name="T65" fmla="*/ 228 h 1287"/>
                <a:gd name="T66" fmla="*/ 1368 w 1530"/>
                <a:gd name="T67" fmla="*/ 180 h 1287"/>
                <a:gd name="T68" fmla="*/ 1422 w 1530"/>
                <a:gd name="T69" fmla="*/ 114 h 1287"/>
                <a:gd name="T70" fmla="*/ 1440 w 1530"/>
                <a:gd name="T71" fmla="*/ 114 h 1287"/>
                <a:gd name="T72" fmla="*/ 1470 w 1530"/>
                <a:gd name="T73" fmla="*/ 282 h 1287"/>
                <a:gd name="T74" fmla="*/ 1500 w 1530"/>
                <a:gd name="T75" fmla="*/ 90 h 1287"/>
                <a:gd name="T76" fmla="*/ 1530 w 1530"/>
                <a:gd name="T77" fmla="*/ 0 h 128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530"/>
                <a:gd name="T118" fmla="*/ 0 h 1287"/>
                <a:gd name="T119" fmla="*/ 1530 w 1530"/>
                <a:gd name="T120" fmla="*/ 1287 h 128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530" h="1287">
                  <a:moveTo>
                    <a:pt x="0" y="1146"/>
                  </a:moveTo>
                  <a:cubicBezTo>
                    <a:pt x="2" y="1164"/>
                    <a:pt x="4" y="1182"/>
                    <a:pt x="6" y="1200"/>
                  </a:cubicBezTo>
                  <a:cubicBezTo>
                    <a:pt x="8" y="1222"/>
                    <a:pt x="4" y="1287"/>
                    <a:pt x="12" y="1266"/>
                  </a:cubicBezTo>
                  <a:cubicBezTo>
                    <a:pt x="30" y="1221"/>
                    <a:pt x="15" y="1169"/>
                    <a:pt x="24" y="1122"/>
                  </a:cubicBezTo>
                  <a:cubicBezTo>
                    <a:pt x="28" y="1100"/>
                    <a:pt x="42" y="1087"/>
                    <a:pt x="54" y="1068"/>
                  </a:cubicBezTo>
                  <a:cubicBezTo>
                    <a:pt x="58" y="1062"/>
                    <a:pt x="66" y="1050"/>
                    <a:pt x="66" y="1050"/>
                  </a:cubicBezTo>
                  <a:cubicBezTo>
                    <a:pt x="83" y="982"/>
                    <a:pt x="75" y="986"/>
                    <a:pt x="90" y="1062"/>
                  </a:cubicBezTo>
                  <a:cubicBezTo>
                    <a:pt x="91" y="1069"/>
                    <a:pt x="102" y="1070"/>
                    <a:pt x="108" y="1074"/>
                  </a:cubicBezTo>
                  <a:cubicBezTo>
                    <a:pt x="112" y="1062"/>
                    <a:pt x="116" y="1050"/>
                    <a:pt x="120" y="1038"/>
                  </a:cubicBezTo>
                  <a:cubicBezTo>
                    <a:pt x="122" y="1032"/>
                    <a:pt x="126" y="1020"/>
                    <a:pt x="126" y="1020"/>
                  </a:cubicBezTo>
                  <a:cubicBezTo>
                    <a:pt x="127" y="1013"/>
                    <a:pt x="137" y="919"/>
                    <a:pt x="138" y="918"/>
                  </a:cubicBezTo>
                  <a:cubicBezTo>
                    <a:pt x="143" y="911"/>
                    <a:pt x="154" y="922"/>
                    <a:pt x="162" y="924"/>
                  </a:cubicBezTo>
                  <a:cubicBezTo>
                    <a:pt x="192" y="944"/>
                    <a:pt x="186" y="971"/>
                    <a:pt x="198" y="936"/>
                  </a:cubicBezTo>
                  <a:cubicBezTo>
                    <a:pt x="200" y="922"/>
                    <a:pt x="196" y="906"/>
                    <a:pt x="204" y="894"/>
                  </a:cubicBezTo>
                  <a:cubicBezTo>
                    <a:pt x="212" y="882"/>
                    <a:pt x="240" y="870"/>
                    <a:pt x="240" y="870"/>
                  </a:cubicBezTo>
                  <a:cubicBezTo>
                    <a:pt x="242" y="862"/>
                    <a:pt x="243" y="854"/>
                    <a:pt x="246" y="846"/>
                  </a:cubicBezTo>
                  <a:cubicBezTo>
                    <a:pt x="249" y="839"/>
                    <a:pt x="257" y="821"/>
                    <a:pt x="258" y="828"/>
                  </a:cubicBezTo>
                  <a:cubicBezTo>
                    <a:pt x="280" y="1043"/>
                    <a:pt x="207" y="988"/>
                    <a:pt x="282" y="1038"/>
                  </a:cubicBezTo>
                  <a:cubicBezTo>
                    <a:pt x="292" y="1099"/>
                    <a:pt x="295" y="1071"/>
                    <a:pt x="306" y="1038"/>
                  </a:cubicBezTo>
                  <a:cubicBezTo>
                    <a:pt x="315" y="909"/>
                    <a:pt x="313" y="983"/>
                    <a:pt x="330" y="906"/>
                  </a:cubicBezTo>
                  <a:cubicBezTo>
                    <a:pt x="348" y="827"/>
                    <a:pt x="347" y="739"/>
                    <a:pt x="420" y="690"/>
                  </a:cubicBezTo>
                  <a:cubicBezTo>
                    <a:pt x="422" y="764"/>
                    <a:pt x="416" y="984"/>
                    <a:pt x="432" y="912"/>
                  </a:cubicBezTo>
                  <a:cubicBezTo>
                    <a:pt x="436" y="893"/>
                    <a:pt x="433" y="872"/>
                    <a:pt x="450" y="858"/>
                  </a:cubicBezTo>
                  <a:cubicBezTo>
                    <a:pt x="455" y="854"/>
                    <a:pt x="462" y="854"/>
                    <a:pt x="468" y="852"/>
                  </a:cubicBezTo>
                  <a:cubicBezTo>
                    <a:pt x="476" y="828"/>
                    <a:pt x="483" y="818"/>
                    <a:pt x="504" y="804"/>
                  </a:cubicBezTo>
                  <a:cubicBezTo>
                    <a:pt x="536" y="708"/>
                    <a:pt x="505" y="853"/>
                    <a:pt x="528" y="636"/>
                  </a:cubicBezTo>
                  <a:cubicBezTo>
                    <a:pt x="529" y="623"/>
                    <a:pt x="540" y="600"/>
                    <a:pt x="540" y="600"/>
                  </a:cubicBezTo>
                  <a:cubicBezTo>
                    <a:pt x="543" y="567"/>
                    <a:pt x="544" y="516"/>
                    <a:pt x="564" y="486"/>
                  </a:cubicBezTo>
                  <a:cubicBezTo>
                    <a:pt x="572" y="474"/>
                    <a:pt x="588" y="450"/>
                    <a:pt x="588" y="450"/>
                  </a:cubicBezTo>
                  <a:cubicBezTo>
                    <a:pt x="602" y="365"/>
                    <a:pt x="596" y="456"/>
                    <a:pt x="606" y="486"/>
                  </a:cubicBezTo>
                  <a:cubicBezTo>
                    <a:pt x="608" y="618"/>
                    <a:pt x="606" y="750"/>
                    <a:pt x="612" y="882"/>
                  </a:cubicBezTo>
                  <a:cubicBezTo>
                    <a:pt x="614" y="930"/>
                    <a:pt x="610" y="785"/>
                    <a:pt x="618" y="738"/>
                  </a:cubicBezTo>
                  <a:cubicBezTo>
                    <a:pt x="622" y="712"/>
                    <a:pt x="642" y="702"/>
                    <a:pt x="660" y="690"/>
                  </a:cubicBezTo>
                  <a:cubicBezTo>
                    <a:pt x="665" y="657"/>
                    <a:pt x="673" y="627"/>
                    <a:pt x="678" y="594"/>
                  </a:cubicBezTo>
                  <a:cubicBezTo>
                    <a:pt x="682" y="526"/>
                    <a:pt x="683" y="457"/>
                    <a:pt x="696" y="390"/>
                  </a:cubicBezTo>
                  <a:cubicBezTo>
                    <a:pt x="745" y="406"/>
                    <a:pt x="732" y="412"/>
                    <a:pt x="738" y="474"/>
                  </a:cubicBezTo>
                  <a:cubicBezTo>
                    <a:pt x="740" y="542"/>
                    <a:pt x="741" y="610"/>
                    <a:pt x="744" y="678"/>
                  </a:cubicBezTo>
                  <a:cubicBezTo>
                    <a:pt x="745" y="718"/>
                    <a:pt x="745" y="758"/>
                    <a:pt x="750" y="798"/>
                  </a:cubicBezTo>
                  <a:cubicBezTo>
                    <a:pt x="751" y="811"/>
                    <a:pt x="762" y="834"/>
                    <a:pt x="762" y="834"/>
                  </a:cubicBezTo>
                  <a:cubicBezTo>
                    <a:pt x="773" y="1004"/>
                    <a:pt x="763" y="909"/>
                    <a:pt x="774" y="852"/>
                  </a:cubicBezTo>
                  <a:cubicBezTo>
                    <a:pt x="777" y="839"/>
                    <a:pt x="788" y="829"/>
                    <a:pt x="792" y="816"/>
                  </a:cubicBezTo>
                  <a:cubicBezTo>
                    <a:pt x="803" y="740"/>
                    <a:pt x="765" y="645"/>
                    <a:pt x="822" y="588"/>
                  </a:cubicBezTo>
                  <a:cubicBezTo>
                    <a:pt x="841" y="530"/>
                    <a:pt x="806" y="466"/>
                    <a:pt x="852" y="420"/>
                  </a:cubicBezTo>
                  <a:cubicBezTo>
                    <a:pt x="863" y="388"/>
                    <a:pt x="865" y="356"/>
                    <a:pt x="876" y="324"/>
                  </a:cubicBezTo>
                  <a:cubicBezTo>
                    <a:pt x="1032" y="340"/>
                    <a:pt x="926" y="309"/>
                    <a:pt x="942" y="612"/>
                  </a:cubicBezTo>
                  <a:cubicBezTo>
                    <a:pt x="943" y="630"/>
                    <a:pt x="946" y="576"/>
                    <a:pt x="948" y="558"/>
                  </a:cubicBezTo>
                  <a:cubicBezTo>
                    <a:pt x="949" y="552"/>
                    <a:pt x="943" y="570"/>
                    <a:pt x="942" y="576"/>
                  </a:cubicBezTo>
                  <a:cubicBezTo>
                    <a:pt x="940" y="588"/>
                    <a:pt x="938" y="600"/>
                    <a:pt x="936" y="612"/>
                  </a:cubicBezTo>
                  <a:cubicBezTo>
                    <a:pt x="934" y="632"/>
                    <a:pt x="932" y="652"/>
                    <a:pt x="930" y="672"/>
                  </a:cubicBezTo>
                  <a:cubicBezTo>
                    <a:pt x="932" y="728"/>
                    <a:pt x="921" y="786"/>
                    <a:pt x="936" y="840"/>
                  </a:cubicBezTo>
                  <a:cubicBezTo>
                    <a:pt x="939" y="852"/>
                    <a:pt x="972" y="828"/>
                    <a:pt x="972" y="828"/>
                  </a:cubicBezTo>
                  <a:cubicBezTo>
                    <a:pt x="938" y="777"/>
                    <a:pt x="940" y="704"/>
                    <a:pt x="984" y="660"/>
                  </a:cubicBezTo>
                  <a:cubicBezTo>
                    <a:pt x="1013" y="573"/>
                    <a:pt x="985" y="474"/>
                    <a:pt x="1002" y="384"/>
                  </a:cubicBezTo>
                  <a:cubicBezTo>
                    <a:pt x="1003" y="378"/>
                    <a:pt x="1014" y="380"/>
                    <a:pt x="1020" y="378"/>
                  </a:cubicBezTo>
                  <a:cubicBezTo>
                    <a:pt x="1094" y="396"/>
                    <a:pt x="1035" y="484"/>
                    <a:pt x="1056" y="546"/>
                  </a:cubicBezTo>
                  <a:cubicBezTo>
                    <a:pt x="1080" y="473"/>
                    <a:pt x="1036" y="389"/>
                    <a:pt x="1080" y="324"/>
                  </a:cubicBezTo>
                  <a:cubicBezTo>
                    <a:pt x="1087" y="290"/>
                    <a:pt x="1085" y="265"/>
                    <a:pt x="1110" y="240"/>
                  </a:cubicBezTo>
                  <a:cubicBezTo>
                    <a:pt x="1112" y="366"/>
                    <a:pt x="1112" y="492"/>
                    <a:pt x="1116" y="618"/>
                  </a:cubicBezTo>
                  <a:cubicBezTo>
                    <a:pt x="1117" y="632"/>
                    <a:pt x="1121" y="590"/>
                    <a:pt x="1122" y="576"/>
                  </a:cubicBezTo>
                  <a:cubicBezTo>
                    <a:pt x="1139" y="396"/>
                    <a:pt x="1119" y="566"/>
                    <a:pt x="1134" y="444"/>
                  </a:cubicBezTo>
                  <a:cubicBezTo>
                    <a:pt x="1136" y="364"/>
                    <a:pt x="1135" y="284"/>
                    <a:pt x="1140" y="204"/>
                  </a:cubicBezTo>
                  <a:cubicBezTo>
                    <a:pt x="1143" y="165"/>
                    <a:pt x="1176" y="149"/>
                    <a:pt x="1188" y="114"/>
                  </a:cubicBezTo>
                  <a:cubicBezTo>
                    <a:pt x="1196" y="621"/>
                    <a:pt x="1183" y="583"/>
                    <a:pt x="1206" y="408"/>
                  </a:cubicBezTo>
                  <a:cubicBezTo>
                    <a:pt x="1208" y="389"/>
                    <a:pt x="1202" y="347"/>
                    <a:pt x="1224" y="330"/>
                  </a:cubicBezTo>
                  <a:cubicBezTo>
                    <a:pt x="1230" y="325"/>
                    <a:pt x="1271" y="318"/>
                    <a:pt x="1272" y="318"/>
                  </a:cubicBezTo>
                  <a:cubicBezTo>
                    <a:pt x="1277" y="247"/>
                    <a:pt x="1260" y="215"/>
                    <a:pt x="1326" y="228"/>
                  </a:cubicBezTo>
                  <a:cubicBezTo>
                    <a:pt x="1328" y="234"/>
                    <a:pt x="1326" y="243"/>
                    <a:pt x="1332" y="246"/>
                  </a:cubicBezTo>
                  <a:cubicBezTo>
                    <a:pt x="1360" y="260"/>
                    <a:pt x="1359" y="193"/>
                    <a:pt x="1368" y="180"/>
                  </a:cubicBezTo>
                  <a:cubicBezTo>
                    <a:pt x="1372" y="174"/>
                    <a:pt x="1380" y="172"/>
                    <a:pt x="1386" y="168"/>
                  </a:cubicBezTo>
                  <a:cubicBezTo>
                    <a:pt x="1398" y="150"/>
                    <a:pt x="1410" y="132"/>
                    <a:pt x="1422" y="114"/>
                  </a:cubicBezTo>
                  <a:cubicBezTo>
                    <a:pt x="1426" y="108"/>
                    <a:pt x="1434" y="96"/>
                    <a:pt x="1434" y="96"/>
                  </a:cubicBezTo>
                  <a:cubicBezTo>
                    <a:pt x="1436" y="102"/>
                    <a:pt x="1440" y="108"/>
                    <a:pt x="1440" y="114"/>
                  </a:cubicBezTo>
                  <a:cubicBezTo>
                    <a:pt x="1444" y="182"/>
                    <a:pt x="1434" y="251"/>
                    <a:pt x="1446" y="318"/>
                  </a:cubicBezTo>
                  <a:cubicBezTo>
                    <a:pt x="1449" y="332"/>
                    <a:pt x="1460" y="292"/>
                    <a:pt x="1470" y="282"/>
                  </a:cubicBezTo>
                  <a:cubicBezTo>
                    <a:pt x="1476" y="276"/>
                    <a:pt x="1482" y="270"/>
                    <a:pt x="1488" y="264"/>
                  </a:cubicBezTo>
                  <a:cubicBezTo>
                    <a:pt x="1488" y="262"/>
                    <a:pt x="1496" y="108"/>
                    <a:pt x="1500" y="90"/>
                  </a:cubicBezTo>
                  <a:cubicBezTo>
                    <a:pt x="1504" y="71"/>
                    <a:pt x="1518" y="55"/>
                    <a:pt x="1524" y="36"/>
                  </a:cubicBezTo>
                  <a:cubicBezTo>
                    <a:pt x="1528" y="24"/>
                    <a:pt x="1530" y="0"/>
                    <a:pt x="1530" y="0"/>
                  </a:cubicBezTo>
                </a:path>
              </a:pathLst>
            </a:custGeom>
            <a:noFill/>
            <a:ln w="3810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55302" name="AutoShape 8"/>
          <p:cNvCxnSpPr>
            <a:cxnSpLocks noChangeShapeType="1"/>
            <a:endCxn id="55315" idx="1"/>
          </p:cNvCxnSpPr>
          <p:nvPr/>
        </p:nvCxnSpPr>
        <p:spPr bwMode="auto">
          <a:xfrm rot="5400000" flipV="1">
            <a:off x="3992562" y="2205038"/>
            <a:ext cx="454025" cy="3486150"/>
          </a:xfrm>
          <a:prstGeom prst="bentConnector4">
            <a:avLst>
              <a:gd name="adj1" fmla="val -50352"/>
              <a:gd name="adj2" fmla="val 78690"/>
            </a:avLst>
          </a:prstGeom>
          <a:noFill/>
          <a:ln w="9525">
            <a:noFill/>
            <a:miter lim="800000"/>
            <a:headEnd/>
            <a:tailEnd/>
          </a:ln>
        </p:spPr>
      </p:cxnSp>
      <p:sp>
        <p:nvSpPr>
          <p:cNvPr id="269321" name="Freeform 9"/>
          <p:cNvSpPr>
            <a:spLocks/>
          </p:cNvSpPr>
          <p:nvPr/>
        </p:nvSpPr>
        <p:spPr bwMode="auto">
          <a:xfrm>
            <a:off x="5953125" y="3651250"/>
            <a:ext cx="2471738" cy="1620838"/>
          </a:xfrm>
          <a:custGeom>
            <a:avLst/>
            <a:gdLst>
              <a:gd name="T0" fmla="*/ 2147483647 w 1557"/>
              <a:gd name="T1" fmla="*/ 2147483647 h 1021"/>
              <a:gd name="T2" fmla="*/ 2147483647 w 1557"/>
              <a:gd name="T3" fmla="*/ 2147483647 h 1021"/>
              <a:gd name="T4" fmla="*/ 2147483647 w 1557"/>
              <a:gd name="T5" fmla="*/ 2147483647 h 1021"/>
              <a:gd name="T6" fmla="*/ 2147483647 w 1557"/>
              <a:gd name="T7" fmla="*/ 2147483647 h 1021"/>
              <a:gd name="T8" fmla="*/ 2147483647 w 1557"/>
              <a:gd name="T9" fmla="*/ 2147483647 h 1021"/>
              <a:gd name="T10" fmla="*/ 2147483647 w 1557"/>
              <a:gd name="T11" fmla="*/ 2147483647 h 1021"/>
              <a:gd name="T12" fmla="*/ 2147483647 w 1557"/>
              <a:gd name="T13" fmla="*/ 2147483647 h 1021"/>
              <a:gd name="T14" fmla="*/ 2147483647 w 1557"/>
              <a:gd name="T15" fmla="*/ 2147483647 h 1021"/>
              <a:gd name="T16" fmla="*/ 2147483647 w 1557"/>
              <a:gd name="T17" fmla="*/ 2147483647 h 1021"/>
              <a:gd name="T18" fmla="*/ 2147483647 w 1557"/>
              <a:gd name="T19" fmla="*/ 2147483647 h 1021"/>
              <a:gd name="T20" fmla="*/ 2147483647 w 1557"/>
              <a:gd name="T21" fmla="*/ 2147483647 h 1021"/>
              <a:gd name="T22" fmla="*/ 2147483647 w 1557"/>
              <a:gd name="T23" fmla="*/ 2147483647 h 1021"/>
              <a:gd name="T24" fmla="*/ 2147483647 w 1557"/>
              <a:gd name="T25" fmla="*/ 2147483647 h 1021"/>
              <a:gd name="T26" fmla="*/ 2147483647 w 1557"/>
              <a:gd name="T27" fmla="*/ 2147483647 h 1021"/>
              <a:gd name="T28" fmla="*/ 2147483647 w 1557"/>
              <a:gd name="T29" fmla="*/ 2147483647 h 1021"/>
              <a:gd name="T30" fmla="*/ 2147483647 w 1557"/>
              <a:gd name="T31" fmla="*/ 2147483647 h 1021"/>
              <a:gd name="T32" fmla="*/ 2147483647 w 1557"/>
              <a:gd name="T33" fmla="*/ 2147483647 h 1021"/>
              <a:gd name="T34" fmla="*/ 2147483647 w 1557"/>
              <a:gd name="T35" fmla="*/ 2147483647 h 1021"/>
              <a:gd name="T36" fmla="*/ 2147483647 w 1557"/>
              <a:gd name="T37" fmla="*/ 2147483647 h 1021"/>
              <a:gd name="T38" fmla="*/ 2147483647 w 1557"/>
              <a:gd name="T39" fmla="*/ 2147483647 h 1021"/>
              <a:gd name="T40" fmla="*/ 2147483647 w 1557"/>
              <a:gd name="T41" fmla="*/ 2147483647 h 1021"/>
              <a:gd name="T42" fmla="*/ 2147483647 w 1557"/>
              <a:gd name="T43" fmla="*/ 2147483647 h 1021"/>
              <a:gd name="T44" fmla="*/ 2147483647 w 1557"/>
              <a:gd name="T45" fmla="*/ 2147483647 h 1021"/>
              <a:gd name="T46" fmla="*/ 2147483647 w 1557"/>
              <a:gd name="T47" fmla="*/ 2147483647 h 1021"/>
              <a:gd name="T48" fmla="*/ 2147483647 w 1557"/>
              <a:gd name="T49" fmla="*/ 2147483647 h 1021"/>
              <a:gd name="T50" fmla="*/ 2147483647 w 1557"/>
              <a:gd name="T51" fmla="*/ 2147483647 h 1021"/>
              <a:gd name="T52" fmla="*/ 2147483647 w 1557"/>
              <a:gd name="T53" fmla="*/ 2147483647 h 1021"/>
              <a:gd name="T54" fmla="*/ 2147483647 w 1557"/>
              <a:gd name="T55" fmla="*/ 2147483647 h 1021"/>
              <a:gd name="T56" fmla="*/ 2147483647 w 1557"/>
              <a:gd name="T57" fmla="*/ 2147483647 h 1021"/>
              <a:gd name="T58" fmla="*/ 2147483647 w 1557"/>
              <a:gd name="T59" fmla="*/ 2147483647 h 1021"/>
              <a:gd name="T60" fmla="*/ 2147483647 w 1557"/>
              <a:gd name="T61" fmla="*/ 2147483647 h 1021"/>
              <a:gd name="T62" fmla="*/ 2147483647 w 1557"/>
              <a:gd name="T63" fmla="*/ 2147483647 h 1021"/>
              <a:gd name="T64" fmla="*/ 2147483647 w 1557"/>
              <a:gd name="T65" fmla="*/ 2147483647 h 1021"/>
              <a:gd name="T66" fmla="*/ 2147483647 w 1557"/>
              <a:gd name="T67" fmla="*/ 2147483647 h 1021"/>
              <a:gd name="T68" fmla="*/ 2147483647 w 1557"/>
              <a:gd name="T69" fmla="*/ 2147483647 h 1021"/>
              <a:gd name="T70" fmla="*/ 2147483647 w 1557"/>
              <a:gd name="T71" fmla="*/ 2147483647 h 1021"/>
              <a:gd name="T72" fmla="*/ 2147483647 w 1557"/>
              <a:gd name="T73" fmla="*/ 2147483647 h 1021"/>
              <a:gd name="T74" fmla="*/ 2147483647 w 1557"/>
              <a:gd name="T75" fmla="*/ 2147483647 h 1021"/>
              <a:gd name="T76" fmla="*/ 2147483647 w 1557"/>
              <a:gd name="T77" fmla="*/ 2147483647 h 1021"/>
              <a:gd name="T78" fmla="*/ 2147483647 w 1557"/>
              <a:gd name="T79" fmla="*/ 2147483647 h 1021"/>
              <a:gd name="T80" fmla="*/ 2147483647 w 1557"/>
              <a:gd name="T81" fmla="*/ 2147483647 h 1021"/>
              <a:gd name="T82" fmla="*/ 2147483647 w 1557"/>
              <a:gd name="T83" fmla="*/ 2147483647 h 1021"/>
              <a:gd name="T84" fmla="*/ 2147483647 w 1557"/>
              <a:gd name="T85" fmla="*/ 2147483647 h 1021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557"/>
              <a:gd name="T130" fmla="*/ 0 h 1021"/>
              <a:gd name="T131" fmla="*/ 1557 w 1557"/>
              <a:gd name="T132" fmla="*/ 1021 h 1021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557" h="1021">
                <a:moveTo>
                  <a:pt x="0" y="1021"/>
                </a:moveTo>
                <a:cubicBezTo>
                  <a:pt x="6" y="1019"/>
                  <a:pt x="12" y="1017"/>
                  <a:pt x="18" y="1015"/>
                </a:cubicBezTo>
                <a:cubicBezTo>
                  <a:pt x="21" y="1014"/>
                  <a:pt x="27" y="1012"/>
                  <a:pt x="27" y="1012"/>
                </a:cubicBezTo>
                <a:cubicBezTo>
                  <a:pt x="35" y="1000"/>
                  <a:pt x="47" y="997"/>
                  <a:pt x="60" y="988"/>
                </a:cubicBezTo>
                <a:cubicBezTo>
                  <a:pt x="63" y="986"/>
                  <a:pt x="69" y="982"/>
                  <a:pt x="69" y="982"/>
                </a:cubicBezTo>
                <a:cubicBezTo>
                  <a:pt x="83" y="961"/>
                  <a:pt x="98" y="963"/>
                  <a:pt x="123" y="961"/>
                </a:cubicBezTo>
                <a:cubicBezTo>
                  <a:pt x="134" y="954"/>
                  <a:pt x="133" y="947"/>
                  <a:pt x="144" y="940"/>
                </a:cubicBezTo>
                <a:cubicBezTo>
                  <a:pt x="146" y="919"/>
                  <a:pt x="152" y="893"/>
                  <a:pt x="171" y="880"/>
                </a:cubicBezTo>
                <a:cubicBezTo>
                  <a:pt x="173" y="874"/>
                  <a:pt x="175" y="868"/>
                  <a:pt x="177" y="862"/>
                </a:cubicBezTo>
                <a:cubicBezTo>
                  <a:pt x="179" y="856"/>
                  <a:pt x="195" y="856"/>
                  <a:pt x="195" y="856"/>
                </a:cubicBezTo>
                <a:cubicBezTo>
                  <a:pt x="200" y="864"/>
                  <a:pt x="203" y="879"/>
                  <a:pt x="210" y="886"/>
                </a:cubicBezTo>
                <a:cubicBezTo>
                  <a:pt x="221" y="897"/>
                  <a:pt x="236" y="900"/>
                  <a:pt x="249" y="907"/>
                </a:cubicBezTo>
                <a:cubicBezTo>
                  <a:pt x="253" y="895"/>
                  <a:pt x="260" y="895"/>
                  <a:pt x="264" y="883"/>
                </a:cubicBezTo>
                <a:cubicBezTo>
                  <a:pt x="265" y="876"/>
                  <a:pt x="264" y="868"/>
                  <a:pt x="267" y="862"/>
                </a:cubicBezTo>
                <a:cubicBezTo>
                  <a:pt x="268" y="859"/>
                  <a:pt x="274" y="862"/>
                  <a:pt x="276" y="859"/>
                </a:cubicBezTo>
                <a:cubicBezTo>
                  <a:pt x="282" y="851"/>
                  <a:pt x="282" y="841"/>
                  <a:pt x="285" y="832"/>
                </a:cubicBezTo>
                <a:cubicBezTo>
                  <a:pt x="287" y="825"/>
                  <a:pt x="296" y="820"/>
                  <a:pt x="300" y="814"/>
                </a:cubicBezTo>
                <a:cubicBezTo>
                  <a:pt x="305" y="793"/>
                  <a:pt x="323" y="798"/>
                  <a:pt x="342" y="793"/>
                </a:cubicBezTo>
                <a:cubicBezTo>
                  <a:pt x="350" y="769"/>
                  <a:pt x="338" y="797"/>
                  <a:pt x="354" y="781"/>
                </a:cubicBezTo>
                <a:cubicBezTo>
                  <a:pt x="356" y="779"/>
                  <a:pt x="355" y="774"/>
                  <a:pt x="357" y="772"/>
                </a:cubicBezTo>
                <a:cubicBezTo>
                  <a:pt x="359" y="769"/>
                  <a:pt x="363" y="768"/>
                  <a:pt x="366" y="766"/>
                </a:cubicBezTo>
                <a:cubicBezTo>
                  <a:pt x="369" y="847"/>
                  <a:pt x="376" y="834"/>
                  <a:pt x="381" y="898"/>
                </a:cubicBezTo>
                <a:cubicBezTo>
                  <a:pt x="384" y="897"/>
                  <a:pt x="388" y="898"/>
                  <a:pt x="390" y="895"/>
                </a:cubicBezTo>
                <a:cubicBezTo>
                  <a:pt x="390" y="895"/>
                  <a:pt x="397" y="873"/>
                  <a:pt x="399" y="868"/>
                </a:cubicBezTo>
                <a:cubicBezTo>
                  <a:pt x="401" y="861"/>
                  <a:pt x="410" y="856"/>
                  <a:pt x="414" y="850"/>
                </a:cubicBezTo>
                <a:cubicBezTo>
                  <a:pt x="419" y="830"/>
                  <a:pt x="426" y="812"/>
                  <a:pt x="432" y="793"/>
                </a:cubicBezTo>
                <a:cubicBezTo>
                  <a:pt x="434" y="772"/>
                  <a:pt x="431" y="746"/>
                  <a:pt x="450" y="733"/>
                </a:cubicBezTo>
                <a:cubicBezTo>
                  <a:pt x="455" y="718"/>
                  <a:pt x="467" y="719"/>
                  <a:pt x="480" y="715"/>
                </a:cubicBezTo>
                <a:cubicBezTo>
                  <a:pt x="498" y="709"/>
                  <a:pt x="521" y="696"/>
                  <a:pt x="537" y="685"/>
                </a:cubicBezTo>
                <a:cubicBezTo>
                  <a:pt x="543" y="702"/>
                  <a:pt x="552" y="700"/>
                  <a:pt x="570" y="703"/>
                </a:cubicBezTo>
                <a:cubicBezTo>
                  <a:pt x="584" y="708"/>
                  <a:pt x="589" y="706"/>
                  <a:pt x="597" y="694"/>
                </a:cubicBezTo>
                <a:cubicBezTo>
                  <a:pt x="600" y="676"/>
                  <a:pt x="608" y="665"/>
                  <a:pt x="621" y="652"/>
                </a:cubicBezTo>
                <a:cubicBezTo>
                  <a:pt x="627" y="635"/>
                  <a:pt x="627" y="620"/>
                  <a:pt x="642" y="610"/>
                </a:cubicBezTo>
                <a:cubicBezTo>
                  <a:pt x="645" y="600"/>
                  <a:pt x="651" y="593"/>
                  <a:pt x="654" y="583"/>
                </a:cubicBezTo>
                <a:cubicBezTo>
                  <a:pt x="679" y="591"/>
                  <a:pt x="666" y="590"/>
                  <a:pt x="693" y="586"/>
                </a:cubicBezTo>
                <a:cubicBezTo>
                  <a:pt x="711" y="580"/>
                  <a:pt x="712" y="563"/>
                  <a:pt x="717" y="547"/>
                </a:cubicBezTo>
                <a:cubicBezTo>
                  <a:pt x="719" y="540"/>
                  <a:pt x="728" y="535"/>
                  <a:pt x="732" y="529"/>
                </a:cubicBezTo>
                <a:cubicBezTo>
                  <a:pt x="734" y="510"/>
                  <a:pt x="738" y="484"/>
                  <a:pt x="747" y="466"/>
                </a:cubicBezTo>
                <a:cubicBezTo>
                  <a:pt x="752" y="455"/>
                  <a:pt x="764" y="441"/>
                  <a:pt x="768" y="430"/>
                </a:cubicBezTo>
                <a:cubicBezTo>
                  <a:pt x="776" y="407"/>
                  <a:pt x="780" y="382"/>
                  <a:pt x="798" y="364"/>
                </a:cubicBezTo>
                <a:cubicBezTo>
                  <a:pt x="811" y="351"/>
                  <a:pt x="824" y="341"/>
                  <a:pt x="837" y="328"/>
                </a:cubicBezTo>
                <a:cubicBezTo>
                  <a:pt x="837" y="328"/>
                  <a:pt x="835" y="338"/>
                  <a:pt x="834" y="343"/>
                </a:cubicBezTo>
                <a:cubicBezTo>
                  <a:pt x="835" y="381"/>
                  <a:pt x="833" y="419"/>
                  <a:pt x="837" y="457"/>
                </a:cubicBezTo>
                <a:cubicBezTo>
                  <a:pt x="837" y="460"/>
                  <a:pt x="844" y="456"/>
                  <a:pt x="846" y="454"/>
                </a:cubicBezTo>
                <a:cubicBezTo>
                  <a:pt x="853" y="448"/>
                  <a:pt x="851" y="443"/>
                  <a:pt x="855" y="436"/>
                </a:cubicBezTo>
                <a:cubicBezTo>
                  <a:pt x="860" y="426"/>
                  <a:pt x="869" y="416"/>
                  <a:pt x="879" y="412"/>
                </a:cubicBezTo>
                <a:cubicBezTo>
                  <a:pt x="885" y="409"/>
                  <a:pt x="897" y="406"/>
                  <a:pt x="897" y="406"/>
                </a:cubicBezTo>
                <a:cubicBezTo>
                  <a:pt x="912" y="407"/>
                  <a:pt x="928" y="403"/>
                  <a:pt x="942" y="409"/>
                </a:cubicBezTo>
                <a:cubicBezTo>
                  <a:pt x="971" y="422"/>
                  <a:pt x="926" y="433"/>
                  <a:pt x="954" y="424"/>
                </a:cubicBezTo>
                <a:cubicBezTo>
                  <a:pt x="959" y="410"/>
                  <a:pt x="954" y="399"/>
                  <a:pt x="969" y="394"/>
                </a:cubicBezTo>
                <a:cubicBezTo>
                  <a:pt x="974" y="378"/>
                  <a:pt x="981" y="363"/>
                  <a:pt x="990" y="349"/>
                </a:cubicBezTo>
                <a:cubicBezTo>
                  <a:pt x="998" y="319"/>
                  <a:pt x="989" y="357"/>
                  <a:pt x="996" y="295"/>
                </a:cubicBezTo>
                <a:cubicBezTo>
                  <a:pt x="997" y="284"/>
                  <a:pt x="1015" y="244"/>
                  <a:pt x="1023" y="232"/>
                </a:cubicBezTo>
                <a:cubicBezTo>
                  <a:pt x="1029" y="209"/>
                  <a:pt x="1036" y="214"/>
                  <a:pt x="1059" y="217"/>
                </a:cubicBezTo>
                <a:cubicBezTo>
                  <a:pt x="1075" y="228"/>
                  <a:pt x="1081" y="214"/>
                  <a:pt x="1086" y="199"/>
                </a:cubicBezTo>
                <a:cubicBezTo>
                  <a:pt x="1089" y="143"/>
                  <a:pt x="1087" y="162"/>
                  <a:pt x="1098" y="130"/>
                </a:cubicBezTo>
                <a:cubicBezTo>
                  <a:pt x="1099" y="123"/>
                  <a:pt x="1097" y="115"/>
                  <a:pt x="1101" y="109"/>
                </a:cubicBezTo>
                <a:cubicBezTo>
                  <a:pt x="1105" y="104"/>
                  <a:pt x="1113" y="115"/>
                  <a:pt x="1116" y="121"/>
                </a:cubicBezTo>
                <a:cubicBezTo>
                  <a:pt x="1121" y="130"/>
                  <a:pt x="1118" y="148"/>
                  <a:pt x="1128" y="151"/>
                </a:cubicBezTo>
                <a:cubicBezTo>
                  <a:pt x="1131" y="152"/>
                  <a:pt x="1134" y="153"/>
                  <a:pt x="1137" y="154"/>
                </a:cubicBezTo>
                <a:cubicBezTo>
                  <a:pt x="1138" y="157"/>
                  <a:pt x="1137" y="162"/>
                  <a:pt x="1140" y="163"/>
                </a:cubicBezTo>
                <a:cubicBezTo>
                  <a:pt x="1155" y="170"/>
                  <a:pt x="1152" y="134"/>
                  <a:pt x="1155" y="127"/>
                </a:cubicBezTo>
                <a:cubicBezTo>
                  <a:pt x="1163" y="108"/>
                  <a:pt x="1169" y="88"/>
                  <a:pt x="1179" y="70"/>
                </a:cubicBezTo>
                <a:cubicBezTo>
                  <a:pt x="1183" y="64"/>
                  <a:pt x="1189" y="59"/>
                  <a:pt x="1191" y="52"/>
                </a:cubicBezTo>
                <a:cubicBezTo>
                  <a:pt x="1193" y="46"/>
                  <a:pt x="1197" y="34"/>
                  <a:pt x="1197" y="34"/>
                </a:cubicBezTo>
                <a:cubicBezTo>
                  <a:pt x="1222" y="108"/>
                  <a:pt x="1187" y="0"/>
                  <a:pt x="1203" y="244"/>
                </a:cubicBezTo>
                <a:cubicBezTo>
                  <a:pt x="1204" y="253"/>
                  <a:pt x="1215" y="268"/>
                  <a:pt x="1215" y="268"/>
                </a:cubicBezTo>
                <a:cubicBezTo>
                  <a:pt x="1226" y="234"/>
                  <a:pt x="1219" y="197"/>
                  <a:pt x="1230" y="163"/>
                </a:cubicBezTo>
                <a:cubicBezTo>
                  <a:pt x="1231" y="116"/>
                  <a:pt x="1229" y="69"/>
                  <a:pt x="1233" y="22"/>
                </a:cubicBezTo>
                <a:cubicBezTo>
                  <a:pt x="1233" y="18"/>
                  <a:pt x="1240" y="19"/>
                  <a:pt x="1242" y="16"/>
                </a:cubicBezTo>
                <a:cubicBezTo>
                  <a:pt x="1244" y="14"/>
                  <a:pt x="1244" y="10"/>
                  <a:pt x="1245" y="7"/>
                </a:cubicBezTo>
                <a:cubicBezTo>
                  <a:pt x="1281" y="14"/>
                  <a:pt x="1269" y="46"/>
                  <a:pt x="1296" y="64"/>
                </a:cubicBezTo>
                <a:cubicBezTo>
                  <a:pt x="1307" y="97"/>
                  <a:pt x="1311" y="135"/>
                  <a:pt x="1314" y="169"/>
                </a:cubicBezTo>
                <a:cubicBezTo>
                  <a:pt x="1317" y="198"/>
                  <a:pt x="1312" y="200"/>
                  <a:pt x="1335" y="208"/>
                </a:cubicBezTo>
                <a:cubicBezTo>
                  <a:pt x="1341" y="199"/>
                  <a:pt x="1344" y="190"/>
                  <a:pt x="1350" y="181"/>
                </a:cubicBezTo>
                <a:cubicBezTo>
                  <a:pt x="1351" y="177"/>
                  <a:pt x="1351" y="172"/>
                  <a:pt x="1353" y="169"/>
                </a:cubicBezTo>
                <a:cubicBezTo>
                  <a:pt x="1355" y="166"/>
                  <a:pt x="1361" y="167"/>
                  <a:pt x="1362" y="163"/>
                </a:cubicBezTo>
                <a:cubicBezTo>
                  <a:pt x="1368" y="127"/>
                  <a:pt x="1361" y="104"/>
                  <a:pt x="1371" y="73"/>
                </a:cubicBezTo>
                <a:cubicBezTo>
                  <a:pt x="1374" y="55"/>
                  <a:pt x="1374" y="39"/>
                  <a:pt x="1383" y="46"/>
                </a:cubicBezTo>
                <a:cubicBezTo>
                  <a:pt x="1388" y="50"/>
                  <a:pt x="1385" y="59"/>
                  <a:pt x="1389" y="64"/>
                </a:cubicBezTo>
                <a:cubicBezTo>
                  <a:pt x="1395" y="72"/>
                  <a:pt x="1407" y="88"/>
                  <a:pt x="1407" y="88"/>
                </a:cubicBezTo>
                <a:cubicBezTo>
                  <a:pt x="1409" y="141"/>
                  <a:pt x="1391" y="175"/>
                  <a:pt x="1431" y="202"/>
                </a:cubicBezTo>
                <a:cubicBezTo>
                  <a:pt x="1437" y="198"/>
                  <a:pt x="1447" y="197"/>
                  <a:pt x="1449" y="190"/>
                </a:cubicBezTo>
                <a:cubicBezTo>
                  <a:pt x="1455" y="173"/>
                  <a:pt x="1453" y="166"/>
                  <a:pt x="1467" y="157"/>
                </a:cubicBezTo>
                <a:cubicBezTo>
                  <a:pt x="1478" y="140"/>
                  <a:pt x="1494" y="113"/>
                  <a:pt x="1500" y="94"/>
                </a:cubicBezTo>
                <a:cubicBezTo>
                  <a:pt x="1507" y="104"/>
                  <a:pt x="1524" y="121"/>
                  <a:pt x="1524" y="121"/>
                </a:cubicBezTo>
                <a:cubicBezTo>
                  <a:pt x="1529" y="136"/>
                  <a:pt x="1537" y="166"/>
                  <a:pt x="1557" y="166"/>
                </a:cubicBezTo>
              </a:path>
            </a:pathLst>
          </a:custGeom>
          <a:noFill/>
          <a:ln w="38100">
            <a:solidFill>
              <a:srgbClr val="66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5304" name="Freeform 10"/>
          <p:cNvSpPr>
            <a:spLocks/>
          </p:cNvSpPr>
          <p:nvPr/>
        </p:nvSpPr>
        <p:spPr bwMode="auto">
          <a:xfrm>
            <a:off x="5981700" y="4837113"/>
            <a:ext cx="1028700" cy="90487"/>
          </a:xfrm>
          <a:custGeom>
            <a:avLst/>
            <a:gdLst>
              <a:gd name="T0" fmla="*/ 0 w 648"/>
              <a:gd name="T1" fmla="*/ 2147483647 h 57"/>
              <a:gd name="T2" fmla="*/ 2147483647 w 648"/>
              <a:gd name="T3" fmla="*/ 2147483647 h 57"/>
              <a:gd name="T4" fmla="*/ 2147483647 w 648"/>
              <a:gd name="T5" fmla="*/ 2147483647 h 57"/>
              <a:gd name="T6" fmla="*/ 2147483647 w 648"/>
              <a:gd name="T7" fmla="*/ 2147483647 h 57"/>
              <a:gd name="T8" fmla="*/ 2147483647 w 648"/>
              <a:gd name="T9" fmla="*/ 2147483647 h 57"/>
              <a:gd name="T10" fmla="*/ 2147483647 w 648"/>
              <a:gd name="T11" fmla="*/ 2147483647 h 57"/>
              <a:gd name="T12" fmla="*/ 2147483647 w 648"/>
              <a:gd name="T13" fmla="*/ 2147483647 h 57"/>
              <a:gd name="T14" fmla="*/ 2147483647 w 648"/>
              <a:gd name="T15" fmla="*/ 2147483647 h 57"/>
              <a:gd name="T16" fmla="*/ 2147483647 w 648"/>
              <a:gd name="T17" fmla="*/ 2147483647 h 57"/>
              <a:gd name="T18" fmla="*/ 2147483647 w 648"/>
              <a:gd name="T19" fmla="*/ 2147483647 h 57"/>
              <a:gd name="T20" fmla="*/ 2147483647 w 648"/>
              <a:gd name="T21" fmla="*/ 2147483647 h 57"/>
              <a:gd name="T22" fmla="*/ 2147483647 w 648"/>
              <a:gd name="T23" fmla="*/ 2147483647 h 57"/>
              <a:gd name="T24" fmla="*/ 2147483647 w 648"/>
              <a:gd name="T25" fmla="*/ 2147483647 h 57"/>
              <a:gd name="T26" fmla="*/ 2147483647 w 648"/>
              <a:gd name="T27" fmla="*/ 2147483647 h 57"/>
              <a:gd name="T28" fmla="*/ 2147483647 w 648"/>
              <a:gd name="T29" fmla="*/ 2147483647 h 57"/>
              <a:gd name="T30" fmla="*/ 2147483647 w 648"/>
              <a:gd name="T31" fmla="*/ 2147483647 h 57"/>
              <a:gd name="T32" fmla="*/ 2147483647 w 648"/>
              <a:gd name="T33" fmla="*/ 0 h 5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648"/>
              <a:gd name="T52" fmla="*/ 0 h 57"/>
              <a:gd name="T53" fmla="*/ 648 w 648"/>
              <a:gd name="T54" fmla="*/ 57 h 57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648" h="57">
                <a:moveTo>
                  <a:pt x="0" y="57"/>
                </a:moveTo>
                <a:cubicBezTo>
                  <a:pt x="46" y="56"/>
                  <a:pt x="92" y="56"/>
                  <a:pt x="138" y="54"/>
                </a:cubicBezTo>
                <a:cubicBezTo>
                  <a:pt x="155" y="53"/>
                  <a:pt x="189" y="42"/>
                  <a:pt x="189" y="42"/>
                </a:cubicBezTo>
                <a:cubicBezTo>
                  <a:pt x="200" y="25"/>
                  <a:pt x="208" y="32"/>
                  <a:pt x="225" y="36"/>
                </a:cubicBezTo>
                <a:cubicBezTo>
                  <a:pt x="240" y="33"/>
                  <a:pt x="246" y="34"/>
                  <a:pt x="255" y="21"/>
                </a:cubicBezTo>
                <a:cubicBezTo>
                  <a:pt x="260" y="24"/>
                  <a:pt x="275" y="34"/>
                  <a:pt x="282" y="39"/>
                </a:cubicBezTo>
                <a:cubicBezTo>
                  <a:pt x="285" y="41"/>
                  <a:pt x="291" y="45"/>
                  <a:pt x="291" y="45"/>
                </a:cubicBezTo>
                <a:cubicBezTo>
                  <a:pt x="306" y="35"/>
                  <a:pt x="319" y="24"/>
                  <a:pt x="336" y="18"/>
                </a:cubicBezTo>
                <a:cubicBezTo>
                  <a:pt x="361" y="20"/>
                  <a:pt x="369" y="18"/>
                  <a:pt x="387" y="30"/>
                </a:cubicBezTo>
                <a:cubicBezTo>
                  <a:pt x="403" y="54"/>
                  <a:pt x="392" y="49"/>
                  <a:pt x="420" y="45"/>
                </a:cubicBezTo>
                <a:cubicBezTo>
                  <a:pt x="426" y="43"/>
                  <a:pt x="434" y="41"/>
                  <a:pt x="438" y="36"/>
                </a:cubicBezTo>
                <a:cubicBezTo>
                  <a:pt x="440" y="34"/>
                  <a:pt x="438" y="29"/>
                  <a:pt x="441" y="27"/>
                </a:cubicBezTo>
                <a:cubicBezTo>
                  <a:pt x="456" y="16"/>
                  <a:pt x="479" y="17"/>
                  <a:pt x="495" y="6"/>
                </a:cubicBezTo>
                <a:cubicBezTo>
                  <a:pt x="519" y="14"/>
                  <a:pt x="491" y="2"/>
                  <a:pt x="507" y="18"/>
                </a:cubicBezTo>
                <a:cubicBezTo>
                  <a:pt x="512" y="23"/>
                  <a:pt x="525" y="30"/>
                  <a:pt x="525" y="30"/>
                </a:cubicBezTo>
                <a:cubicBezTo>
                  <a:pt x="560" y="28"/>
                  <a:pt x="576" y="32"/>
                  <a:pt x="603" y="24"/>
                </a:cubicBezTo>
                <a:cubicBezTo>
                  <a:pt x="611" y="21"/>
                  <a:pt x="648" y="10"/>
                  <a:pt x="648" y="0"/>
                </a:cubicBez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9323" name="Freeform 11"/>
          <p:cNvSpPr>
            <a:spLocks/>
          </p:cNvSpPr>
          <p:nvPr/>
        </p:nvSpPr>
        <p:spPr bwMode="auto">
          <a:xfrm>
            <a:off x="5981700" y="5229225"/>
            <a:ext cx="2347913" cy="200025"/>
          </a:xfrm>
          <a:custGeom>
            <a:avLst/>
            <a:gdLst>
              <a:gd name="T0" fmla="*/ 0 w 1479"/>
              <a:gd name="T1" fmla="*/ 2147483647 h 126"/>
              <a:gd name="T2" fmla="*/ 2147483647 w 1479"/>
              <a:gd name="T3" fmla="*/ 2147483647 h 126"/>
              <a:gd name="T4" fmla="*/ 2147483647 w 1479"/>
              <a:gd name="T5" fmla="*/ 2147483647 h 126"/>
              <a:gd name="T6" fmla="*/ 2147483647 w 1479"/>
              <a:gd name="T7" fmla="*/ 2147483647 h 126"/>
              <a:gd name="T8" fmla="*/ 2147483647 w 1479"/>
              <a:gd name="T9" fmla="*/ 2147483647 h 126"/>
              <a:gd name="T10" fmla="*/ 2147483647 w 1479"/>
              <a:gd name="T11" fmla="*/ 2147483647 h 126"/>
              <a:gd name="T12" fmla="*/ 2147483647 w 1479"/>
              <a:gd name="T13" fmla="*/ 2147483647 h 126"/>
              <a:gd name="T14" fmla="*/ 2147483647 w 1479"/>
              <a:gd name="T15" fmla="*/ 2147483647 h 126"/>
              <a:gd name="T16" fmla="*/ 2147483647 w 1479"/>
              <a:gd name="T17" fmla="*/ 2147483647 h 126"/>
              <a:gd name="T18" fmla="*/ 2147483647 w 1479"/>
              <a:gd name="T19" fmla="*/ 2147483647 h 126"/>
              <a:gd name="T20" fmla="*/ 2147483647 w 1479"/>
              <a:gd name="T21" fmla="*/ 2147483647 h 126"/>
              <a:gd name="T22" fmla="*/ 2147483647 w 1479"/>
              <a:gd name="T23" fmla="*/ 2147483647 h 126"/>
              <a:gd name="T24" fmla="*/ 2147483647 w 1479"/>
              <a:gd name="T25" fmla="*/ 2147483647 h 126"/>
              <a:gd name="T26" fmla="*/ 2147483647 w 1479"/>
              <a:gd name="T27" fmla="*/ 2147483647 h 126"/>
              <a:gd name="T28" fmla="*/ 2147483647 w 1479"/>
              <a:gd name="T29" fmla="*/ 2147483647 h 126"/>
              <a:gd name="T30" fmla="*/ 2147483647 w 1479"/>
              <a:gd name="T31" fmla="*/ 2147483647 h 126"/>
              <a:gd name="T32" fmla="*/ 2147483647 w 1479"/>
              <a:gd name="T33" fmla="*/ 2147483647 h 126"/>
              <a:gd name="T34" fmla="*/ 2147483647 w 1479"/>
              <a:gd name="T35" fmla="*/ 2147483647 h 126"/>
              <a:gd name="T36" fmla="*/ 2147483647 w 1479"/>
              <a:gd name="T37" fmla="*/ 2147483647 h 126"/>
              <a:gd name="T38" fmla="*/ 2147483647 w 1479"/>
              <a:gd name="T39" fmla="*/ 2147483647 h 126"/>
              <a:gd name="T40" fmla="*/ 2147483647 w 1479"/>
              <a:gd name="T41" fmla="*/ 2147483647 h 126"/>
              <a:gd name="T42" fmla="*/ 2147483647 w 1479"/>
              <a:gd name="T43" fmla="*/ 0 h 126"/>
              <a:gd name="T44" fmla="*/ 2147483647 w 1479"/>
              <a:gd name="T45" fmla="*/ 2147483647 h 126"/>
              <a:gd name="T46" fmla="*/ 2147483647 w 1479"/>
              <a:gd name="T47" fmla="*/ 2147483647 h 126"/>
              <a:gd name="T48" fmla="*/ 2147483647 w 1479"/>
              <a:gd name="T49" fmla="*/ 2147483647 h 126"/>
              <a:gd name="T50" fmla="*/ 2147483647 w 1479"/>
              <a:gd name="T51" fmla="*/ 2147483647 h 126"/>
              <a:gd name="T52" fmla="*/ 2147483647 w 1479"/>
              <a:gd name="T53" fmla="*/ 2147483647 h 126"/>
              <a:gd name="T54" fmla="*/ 2147483647 w 1479"/>
              <a:gd name="T55" fmla="*/ 2147483647 h 126"/>
              <a:gd name="T56" fmla="*/ 2147483647 w 1479"/>
              <a:gd name="T57" fmla="*/ 2147483647 h 126"/>
              <a:gd name="T58" fmla="*/ 2147483647 w 1479"/>
              <a:gd name="T59" fmla="*/ 2147483647 h 126"/>
              <a:gd name="T60" fmla="*/ 2147483647 w 1479"/>
              <a:gd name="T61" fmla="*/ 2147483647 h 126"/>
              <a:gd name="T62" fmla="*/ 2147483647 w 1479"/>
              <a:gd name="T63" fmla="*/ 2147483647 h 126"/>
              <a:gd name="T64" fmla="*/ 2147483647 w 1479"/>
              <a:gd name="T65" fmla="*/ 2147483647 h 126"/>
              <a:gd name="T66" fmla="*/ 2147483647 w 1479"/>
              <a:gd name="T67" fmla="*/ 2147483647 h 126"/>
              <a:gd name="T68" fmla="*/ 2147483647 w 1479"/>
              <a:gd name="T69" fmla="*/ 2147483647 h 126"/>
              <a:gd name="T70" fmla="*/ 2147483647 w 1479"/>
              <a:gd name="T71" fmla="*/ 2147483647 h 126"/>
              <a:gd name="T72" fmla="*/ 2147483647 w 1479"/>
              <a:gd name="T73" fmla="*/ 2147483647 h 126"/>
              <a:gd name="T74" fmla="*/ 2147483647 w 1479"/>
              <a:gd name="T75" fmla="*/ 2147483647 h 126"/>
              <a:gd name="T76" fmla="*/ 2147483647 w 1479"/>
              <a:gd name="T77" fmla="*/ 2147483647 h 126"/>
              <a:gd name="T78" fmla="*/ 2147483647 w 1479"/>
              <a:gd name="T79" fmla="*/ 2147483647 h 126"/>
              <a:gd name="T80" fmla="*/ 2147483647 w 1479"/>
              <a:gd name="T81" fmla="*/ 2147483647 h 126"/>
              <a:gd name="T82" fmla="*/ 2147483647 w 1479"/>
              <a:gd name="T83" fmla="*/ 2147483647 h 126"/>
              <a:gd name="T84" fmla="*/ 2147483647 w 1479"/>
              <a:gd name="T85" fmla="*/ 2147483647 h 126"/>
              <a:gd name="T86" fmla="*/ 2147483647 w 1479"/>
              <a:gd name="T87" fmla="*/ 2147483647 h 12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479"/>
              <a:gd name="T133" fmla="*/ 0 h 126"/>
              <a:gd name="T134" fmla="*/ 1479 w 1479"/>
              <a:gd name="T135" fmla="*/ 126 h 12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479" h="126">
                <a:moveTo>
                  <a:pt x="0" y="102"/>
                </a:moveTo>
                <a:cubicBezTo>
                  <a:pt x="236" y="97"/>
                  <a:pt x="104" y="126"/>
                  <a:pt x="177" y="78"/>
                </a:cubicBezTo>
                <a:cubicBezTo>
                  <a:pt x="182" y="63"/>
                  <a:pt x="186" y="74"/>
                  <a:pt x="198" y="78"/>
                </a:cubicBezTo>
                <a:cubicBezTo>
                  <a:pt x="205" y="99"/>
                  <a:pt x="212" y="89"/>
                  <a:pt x="228" y="84"/>
                </a:cubicBezTo>
                <a:cubicBezTo>
                  <a:pt x="238" y="70"/>
                  <a:pt x="241" y="78"/>
                  <a:pt x="249" y="90"/>
                </a:cubicBezTo>
                <a:cubicBezTo>
                  <a:pt x="264" y="85"/>
                  <a:pt x="265" y="69"/>
                  <a:pt x="279" y="63"/>
                </a:cubicBezTo>
                <a:cubicBezTo>
                  <a:pt x="285" y="60"/>
                  <a:pt x="291" y="59"/>
                  <a:pt x="297" y="57"/>
                </a:cubicBezTo>
                <a:cubicBezTo>
                  <a:pt x="300" y="56"/>
                  <a:pt x="306" y="54"/>
                  <a:pt x="306" y="54"/>
                </a:cubicBezTo>
                <a:cubicBezTo>
                  <a:pt x="315" y="55"/>
                  <a:pt x="325" y="53"/>
                  <a:pt x="333" y="57"/>
                </a:cubicBezTo>
                <a:cubicBezTo>
                  <a:pt x="337" y="59"/>
                  <a:pt x="334" y="66"/>
                  <a:pt x="336" y="69"/>
                </a:cubicBezTo>
                <a:cubicBezTo>
                  <a:pt x="345" y="81"/>
                  <a:pt x="358" y="94"/>
                  <a:pt x="372" y="99"/>
                </a:cubicBezTo>
                <a:cubicBezTo>
                  <a:pt x="408" y="92"/>
                  <a:pt x="467" y="72"/>
                  <a:pt x="498" y="51"/>
                </a:cubicBezTo>
                <a:cubicBezTo>
                  <a:pt x="513" y="56"/>
                  <a:pt x="525" y="65"/>
                  <a:pt x="540" y="69"/>
                </a:cubicBezTo>
                <a:cubicBezTo>
                  <a:pt x="565" y="85"/>
                  <a:pt x="556" y="82"/>
                  <a:pt x="612" y="72"/>
                </a:cubicBezTo>
                <a:cubicBezTo>
                  <a:pt x="623" y="70"/>
                  <a:pt x="639" y="54"/>
                  <a:pt x="639" y="54"/>
                </a:cubicBezTo>
                <a:cubicBezTo>
                  <a:pt x="640" y="51"/>
                  <a:pt x="639" y="47"/>
                  <a:pt x="642" y="45"/>
                </a:cubicBezTo>
                <a:cubicBezTo>
                  <a:pt x="647" y="41"/>
                  <a:pt x="660" y="39"/>
                  <a:pt x="660" y="39"/>
                </a:cubicBezTo>
                <a:cubicBezTo>
                  <a:pt x="670" y="42"/>
                  <a:pt x="677" y="48"/>
                  <a:pt x="687" y="51"/>
                </a:cubicBezTo>
                <a:cubicBezTo>
                  <a:pt x="694" y="61"/>
                  <a:pt x="701" y="68"/>
                  <a:pt x="711" y="75"/>
                </a:cubicBezTo>
                <a:cubicBezTo>
                  <a:pt x="716" y="91"/>
                  <a:pt x="725" y="82"/>
                  <a:pt x="738" y="78"/>
                </a:cubicBezTo>
                <a:cubicBezTo>
                  <a:pt x="742" y="62"/>
                  <a:pt x="742" y="51"/>
                  <a:pt x="756" y="42"/>
                </a:cubicBezTo>
                <a:cubicBezTo>
                  <a:pt x="767" y="25"/>
                  <a:pt x="772" y="11"/>
                  <a:pt x="789" y="0"/>
                </a:cubicBezTo>
                <a:cubicBezTo>
                  <a:pt x="800" y="16"/>
                  <a:pt x="805" y="15"/>
                  <a:pt x="825" y="18"/>
                </a:cubicBezTo>
                <a:cubicBezTo>
                  <a:pt x="827" y="24"/>
                  <a:pt x="829" y="30"/>
                  <a:pt x="831" y="36"/>
                </a:cubicBezTo>
                <a:cubicBezTo>
                  <a:pt x="832" y="39"/>
                  <a:pt x="834" y="45"/>
                  <a:pt x="834" y="45"/>
                </a:cubicBezTo>
                <a:cubicBezTo>
                  <a:pt x="844" y="38"/>
                  <a:pt x="847" y="31"/>
                  <a:pt x="858" y="27"/>
                </a:cubicBezTo>
                <a:cubicBezTo>
                  <a:pt x="862" y="15"/>
                  <a:pt x="876" y="10"/>
                  <a:pt x="888" y="6"/>
                </a:cubicBezTo>
                <a:cubicBezTo>
                  <a:pt x="902" y="16"/>
                  <a:pt x="919" y="20"/>
                  <a:pt x="933" y="30"/>
                </a:cubicBezTo>
                <a:cubicBezTo>
                  <a:pt x="936" y="43"/>
                  <a:pt x="935" y="50"/>
                  <a:pt x="948" y="54"/>
                </a:cubicBezTo>
                <a:cubicBezTo>
                  <a:pt x="949" y="57"/>
                  <a:pt x="949" y="61"/>
                  <a:pt x="951" y="63"/>
                </a:cubicBezTo>
                <a:cubicBezTo>
                  <a:pt x="953" y="66"/>
                  <a:pt x="959" y="66"/>
                  <a:pt x="960" y="69"/>
                </a:cubicBezTo>
                <a:cubicBezTo>
                  <a:pt x="965" y="80"/>
                  <a:pt x="965" y="99"/>
                  <a:pt x="969" y="111"/>
                </a:cubicBezTo>
                <a:cubicBezTo>
                  <a:pt x="987" y="106"/>
                  <a:pt x="991" y="97"/>
                  <a:pt x="1005" y="87"/>
                </a:cubicBezTo>
                <a:cubicBezTo>
                  <a:pt x="1008" y="70"/>
                  <a:pt x="1014" y="54"/>
                  <a:pt x="1032" y="48"/>
                </a:cubicBezTo>
                <a:cubicBezTo>
                  <a:pt x="1076" y="59"/>
                  <a:pt x="1062" y="54"/>
                  <a:pt x="1140" y="51"/>
                </a:cubicBezTo>
                <a:cubicBezTo>
                  <a:pt x="1146" y="47"/>
                  <a:pt x="1153" y="46"/>
                  <a:pt x="1158" y="42"/>
                </a:cubicBezTo>
                <a:cubicBezTo>
                  <a:pt x="1161" y="40"/>
                  <a:pt x="1161" y="36"/>
                  <a:pt x="1164" y="33"/>
                </a:cubicBezTo>
                <a:cubicBezTo>
                  <a:pt x="1167" y="30"/>
                  <a:pt x="1170" y="29"/>
                  <a:pt x="1173" y="27"/>
                </a:cubicBezTo>
                <a:cubicBezTo>
                  <a:pt x="1180" y="38"/>
                  <a:pt x="1192" y="50"/>
                  <a:pt x="1203" y="57"/>
                </a:cubicBezTo>
                <a:cubicBezTo>
                  <a:pt x="1232" y="54"/>
                  <a:pt x="1254" y="49"/>
                  <a:pt x="1278" y="33"/>
                </a:cubicBezTo>
                <a:cubicBezTo>
                  <a:pt x="1281" y="35"/>
                  <a:pt x="1285" y="36"/>
                  <a:pt x="1287" y="39"/>
                </a:cubicBezTo>
                <a:cubicBezTo>
                  <a:pt x="1289" y="41"/>
                  <a:pt x="1288" y="46"/>
                  <a:pt x="1290" y="48"/>
                </a:cubicBezTo>
                <a:cubicBezTo>
                  <a:pt x="1302" y="58"/>
                  <a:pt x="1339" y="55"/>
                  <a:pt x="1353" y="57"/>
                </a:cubicBezTo>
                <a:cubicBezTo>
                  <a:pt x="1394" y="98"/>
                  <a:pt x="1413" y="87"/>
                  <a:pt x="1479" y="87"/>
                </a:cubicBezTo>
              </a:path>
            </a:pathLst>
          </a:custGeom>
          <a:noFill/>
          <a:ln w="38100">
            <a:solidFill>
              <a:srgbClr val="99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5306" name="Rectangle 12"/>
          <p:cNvSpPr>
            <a:spLocks noChangeArrowheads="1"/>
          </p:cNvSpPr>
          <p:nvPr/>
        </p:nvSpPr>
        <p:spPr bwMode="auto">
          <a:xfrm>
            <a:off x="6400800" y="2209800"/>
            <a:ext cx="2057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b="1">
                <a:latin typeface="Calibri" pitchFamily="34" charset="0"/>
              </a:rPr>
              <a:t>United States</a:t>
            </a:r>
            <a:br>
              <a:rPr lang="en-US" b="1">
                <a:latin typeface="Calibri" pitchFamily="34" charset="0"/>
              </a:rPr>
            </a:br>
            <a:endParaRPr lang="en-US" b="1">
              <a:latin typeface="Calibri" pitchFamily="34" charset="0"/>
            </a:endParaRPr>
          </a:p>
        </p:txBody>
      </p:sp>
      <p:sp>
        <p:nvSpPr>
          <p:cNvPr id="55307" name="Rectangle 13"/>
          <p:cNvSpPr>
            <a:spLocks noChangeArrowheads="1"/>
          </p:cNvSpPr>
          <p:nvPr/>
        </p:nvSpPr>
        <p:spPr bwMode="auto">
          <a:xfrm>
            <a:off x="8001000" y="3429000"/>
            <a:ext cx="97155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b="1">
                <a:latin typeface="Calibri" pitchFamily="34" charset="0"/>
              </a:rPr>
              <a:t>China</a:t>
            </a:r>
          </a:p>
        </p:txBody>
      </p:sp>
      <p:sp>
        <p:nvSpPr>
          <p:cNvPr id="55308" name="Rectangle 14"/>
          <p:cNvSpPr>
            <a:spLocks noChangeArrowheads="1"/>
          </p:cNvSpPr>
          <p:nvPr/>
        </p:nvSpPr>
        <p:spPr bwMode="auto">
          <a:xfrm>
            <a:off x="7924800" y="4191000"/>
            <a:ext cx="1219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b="1">
                <a:latin typeface="Calibri" pitchFamily="34" charset="0"/>
              </a:rPr>
              <a:t>Latin America</a:t>
            </a:r>
            <a:br>
              <a:rPr lang="en-US" b="1">
                <a:latin typeface="Calibri" pitchFamily="34" charset="0"/>
              </a:rPr>
            </a:br>
            <a:endParaRPr lang="en-US" b="1">
              <a:latin typeface="Calibri" pitchFamily="34" charset="0"/>
            </a:endParaRPr>
          </a:p>
        </p:txBody>
      </p:sp>
      <p:sp>
        <p:nvSpPr>
          <p:cNvPr id="55309" name="Rectangle 15"/>
          <p:cNvSpPr>
            <a:spLocks noChangeArrowheads="1"/>
          </p:cNvSpPr>
          <p:nvPr/>
        </p:nvSpPr>
        <p:spPr bwMode="auto">
          <a:xfrm>
            <a:off x="7543800" y="4953000"/>
            <a:ext cx="1600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b="1">
                <a:latin typeface="Calibri" pitchFamily="34" charset="0"/>
              </a:rPr>
              <a:t>Sub-Saharan Africa</a:t>
            </a:r>
          </a:p>
        </p:txBody>
      </p:sp>
      <p:sp>
        <p:nvSpPr>
          <p:cNvPr id="269328" name="Freeform 16"/>
          <p:cNvSpPr>
            <a:spLocks/>
          </p:cNvSpPr>
          <p:nvPr/>
        </p:nvSpPr>
        <p:spPr bwMode="auto">
          <a:xfrm>
            <a:off x="5962650" y="4400550"/>
            <a:ext cx="2290763" cy="890588"/>
          </a:xfrm>
          <a:custGeom>
            <a:avLst/>
            <a:gdLst>
              <a:gd name="T0" fmla="*/ 0 w 1443"/>
              <a:gd name="T1" fmla="*/ 2147483647 h 561"/>
              <a:gd name="T2" fmla="*/ 2147483647 w 1443"/>
              <a:gd name="T3" fmla="*/ 2147483647 h 561"/>
              <a:gd name="T4" fmla="*/ 2147483647 w 1443"/>
              <a:gd name="T5" fmla="*/ 2147483647 h 561"/>
              <a:gd name="T6" fmla="*/ 2147483647 w 1443"/>
              <a:gd name="T7" fmla="*/ 2147483647 h 561"/>
              <a:gd name="T8" fmla="*/ 2147483647 w 1443"/>
              <a:gd name="T9" fmla="*/ 2147483647 h 561"/>
              <a:gd name="T10" fmla="*/ 2147483647 w 1443"/>
              <a:gd name="T11" fmla="*/ 2147483647 h 561"/>
              <a:gd name="T12" fmla="*/ 2147483647 w 1443"/>
              <a:gd name="T13" fmla="*/ 2147483647 h 561"/>
              <a:gd name="T14" fmla="*/ 2147483647 w 1443"/>
              <a:gd name="T15" fmla="*/ 2147483647 h 561"/>
              <a:gd name="T16" fmla="*/ 2147483647 w 1443"/>
              <a:gd name="T17" fmla="*/ 2147483647 h 561"/>
              <a:gd name="T18" fmla="*/ 2147483647 w 1443"/>
              <a:gd name="T19" fmla="*/ 2147483647 h 561"/>
              <a:gd name="T20" fmla="*/ 2147483647 w 1443"/>
              <a:gd name="T21" fmla="*/ 2147483647 h 561"/>
              <a:gd name="T22" fmla="*/ 2147483647 w 1443"/>
              <a:gd name="T23" fmla="*/ 2147483647 h 561"/>
              <a:gd name="T24" fmla="*/ 2147483647 w 1443"/>
              <a:gd name="T25" fmla="*/ 2147483647 h 561"/>
              <a:gd name="T26" fmla="*/ 2147483647 w 1443"/>
              <a:gd name="T27" fmla="*/ 2147483647 h 561"/>
              <a:gd name="T28" fmla="*/ 2147483647 w 1443"/>
              <a:gd name="T29" fmla="*/ 2147483647 h 561"/>
              <a:gd name="T30" fmla="*/ 2147483647 w 1443"/>
              <a:gd name="T31" fmla="*/ 2147483647 h 561"/>
              <a:gd name="T32" fmla="*/ 2147483647 w 1443"/>
              <a:gd name="T33" fmla="*/ 2147483647 h 561"/>
              <a:gd name="T34" fmla="*/ 2147483647 w 1443"/>
              <a:gd name="T35" fmla="*/ 2147483647 h 561"/>
              <a:gd name="T36" fmla="*/ 2147483647 w 1443"/>
              <a:gd name="T37" fmla="*/ 2147483647 h 561"/>
              <a:gd name="T38" fmla="*/ 2147483647 w 1443"/>
              <a:gd name="T39" fmla="*/ 2147483647 h 561"/>
              <a:gd name="T40" fmla="*/ 2147483647 w 1443"/>
              <a:gd name="T41" fmla="*/ 2147483647 h 561"/>
              <a:gd name="T42" fmla="*/ 2147483647 w 1443"/>
              <a:gd name="T43" fmla="*/ 2147483647 h 561"/>
              <a:gd name="T44" fmla="*/ 2147483647 w 1443"/>
              <a:gd name="T45" fmla="*/ 2147483647 h 561"/>
              <a:gd name="T46" fmla="*/ 2147483647 w 1443"/>
              <a:gd name="T47" fmla="*/ 2147483647 h 561"/>
              <a:gd name="T48" fmla="*/ 2147483647 w 1443"/>
              <a:gd name="T49" fmla="*/ 2147483647 h 561"/>
              <a:gd name="T50" fmla="*/ 2147483647 w 1443"/>
              <a:gd name="T51" fmla="*/ 2147483647 h 561"/>
              <a:gd name="T52" fmla="*/ 2147483647 w 1443"/>
              <a:gd name="T53" fmla="*/ 2147483647 h 561"/>
              <a:gd name="T54" fmla="*/ 2147483647 w 1443"/>
              <a:gd name="T55" fmla="*/ 2147483647 h 561"/>
              <a:gd name="T56" fmla="*/ 2147483647 w 1443"/>
              <a:gd name="T57" fmla="*/ 2147483647 h 561"/>
              <a:gd name="T58" fmla="*/ 2147483647 w 1443"/>
              <a:gd name="T59" fmla="*/ 2147483647 h 561"/>
              <a:gd name="T60" fmla="*/ 2147483647 w 1443"/>
              <a:gd name="T61" fmla="*/ 2147483647 h 561"/>
              <a:gd name="T62" fmla="*/ 2147483647 w 1443"/>
              <a:gd name="T63" fmla="*/ 2147483647 h 561"/>
              <a:gd name="T64" fmla="*/ 2147483647 w 1443"/>
              <a:gd name="T65" fmla="*/ 2147483647 h 561"/>
              <a:gd name="T66" fmla="*/ 2147483647 w 1443"/>
              <a:gd name="T67" fmla="*/ 2147483647 h 561"/>
              <a:gd name="T68" fmla="*/ 2147483647 w 1443"/>
              <a:gd name="T69" fmla="*/ 2147483647 h 561"/>
              <a:gd name="T70" fmla="*/ 2147483647 w 1443"/>
              <a:gd name="T71" fmla="*/ 2147483647 h 561"/>
              <a:gd name="T72" fmla="*/ 2147483647 w 1443"/>
              <a:gd name="T73" fmla="*/ 2147483647 h 561"/>
              <a:gd name="T74" fmla="*/ 2147483647 w 1443"/>
              <a:gd name="T75" fmla="*/ 2147483647 h 561"/>
              <a:gd name="T76" fmla="*/ 2147483647 w 1443"/>
              <a:gd name="T77" fmla="*/ 2147483647 h 561"/>
              <a:gd name="T78" fmla="*/ 2147483647 w 1443"/>
              <a:gd name="T79" fmla="*/ 2147483647 h 561"/>
              <a:gd name="T80" fmla="*/ 2147483647 w 1443"/>
              <a:gd name="T81" fmla="*/ 2147483647 h 561"/>
              <a:gd name="T82" fmla="*/ 2147483647 w 1443"/>
              <a:gd name="T83" fmla="*/ 2147483647 h 561"/>
              <a:gd name="T84" fmla="*/ 2147483647 w 1443"/>
              <a:gd name="T85" fmla="*/ 2147483647 h 561"/>
              <a:gd name="T86" fmla="*/ 2147483647 w 1443"/>
              <a:gd name="T87" fmla="*/ 2147483647 h 561"/>
              <a:gd name="T88" fmla="*/ 2147483647 w 1443"/>
              <a:gd name="T89" fmla="*/ 2147483647 h 561"/>
              <a:gd name="T90" fmla="*/ 2147483647 w 1443"/>
              <a:gd name="T91" fmla="*/ 2147483647 h 561"/>
              <a:gd name="T92" fmla="*/ 2147483647 w 1443"/>
              <a:gd name="T93" fmla="*/ 2147483647 h 561"/>
              <a:gd name="T94" fmla="*/ 2147483647 w 1443"/>
              <a:gd name="T95" fmla="*/ 2147483647 h 561"/>
              <a:gd name="T96" fmla="*/ 2147483647 w 1443"/>
              <a:gd name="T97" fmla="*/ 2147483647 h 561"/>
              <a:gd name="T98" fmla="*/ 2147483647 w 1443"/>
              <a:gd name="T99" fmla="*/ 2147483647 h 561"/>
              <a:gd name="T100" fmla="*/ 2147483647 w 1443"/>
              <a:gd name="T101" fmla="*/ 2147483647 h 561"/>
              <a:gd name="T102" fmla="*/ 2147483647 w 1443"/>
              <a:gd name="T103" fmla="*/ 0 h 561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1443"/>
              <a:gd name="T157" fmla="*/ 0 h 561"/>
              <a:gd name="T158" fmla="*/ 1443 w 1443"/>
              <a:gd name="T159" fmla="*/ 561 h 561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1443" h="561">
                <a:moveTo>
                  <a:pt x="0" y="552"/>
                </a:moveTo>
                <a:cubicBezTo>
                  <a:pt x="21" y="554"/>
                  <a:pt x="35" y="555"/>
                  <a:pt x="54" y="561"/>
                </a:cubicBezTo>
                <a:cubicBezTo>
                  <a:pt x="66" y="560"/>
                  <a:pt x="78" y="561"/>
                  <a:pt x="90" y="558"/>
                </a:cubicBezTo>
                <a:cubicBezTo>
                  <a:pt x="98" y="556"/>
                  <a:pt x="98" y="539"/>
                  <a:pt x="108" y="534"/>
                </a:cubicBezTo>
                <a:cubicBezTo>
                  <a:pt x="125" y="526"/>
                  <a:pt x="144" y="524"/>
                  <a:pt x="162" y="519"/>
                </a:cubicBezTo>
                <a:cubicBezTo>
                  <a:pt x="180" y="507"/>
                  <a:pt x="182" y="514"/>
                  <a:pt x="201" y="519"/>
                </a:cubicBezTo>
                <a:cubicBezTo>
                  <a:pt x="215" y="533"/>
                  <a:pt x="208" y="531"/>
                  <a:pt x="237" y="525"/>
                </a:cubicBezTo>
                <a:cubicBezTo>
                  <a:pt x="243" y="524"/>
                  <a:pt x="255" y="519"/>
                  <a:pt x="255" y="519"/>
                </a:cubicBezTo>
                <a:cubicBezTo>
                  <a:pt x="266" y="508"/>
                  <a:pt x="268" y="497"/>
                  <a:pt x="273" y="483"/>
                </a:cubicBezTo>
                <a:cubicBezTo>
                  <a:pt x="276" y="474"/>
                  <a:pt x="300" y="474"/>
                  <a:pt x="300" y="474"/>
                </a:cubicBezTo>
                <a:cubicBezTo>
                  <a:pt x="317" y="476"/>
                  <a:pt x="325" y="477"/>
                  <a:pt x="339" y="486"/>
                </a:cubicBezTo>
                <a:cubicBezTo>
                  <a:pt x="346" y="506"/>
                  <a:pt x="353" y="506"/>
                  <a:pt x="369" y="495"/>
                </a:cubicBezTo>
                <a:cubicBezTo>
                  <a:pt x="374" y="480"/>
                  <a:pt x="381" y="470"/>
                  <a:pt x="396" y="465"/>
                </a:cubicBezTo>
                <a:cubicBezTo>
                  <a:pt x="409" y="469"/>
                  <a:pt x="404" y="476"/>
                  <a:pt x="417" y="480"/>
                </a:cubicBezTo>
                <a:cubicBezTo>
                  <a:pt x="424" y="500"/>
                  <a:pt x="441" y="504"/>
                  <a:pt x="459" y="513"/>
                </a:cubicBezTo>
                <a:cubicBezTo>
                  <a:pt x="463" y="526"/>
                  <a:pt x="468" y="526"/>
                  <a:pt x="480" y="522"/>
                </a:cubicBezTo>
                <a:cubicBezTo>
                  <a:pt x="494" y="500"/>
                  <a:pt x="486" y="507"/>
                  <a:pt x="504" y="498"/>
                </a:cubicBezTo>
                <a:cubicBezTo>
                  <a:pt x="508" y="485"/>
                  <a:pt x="502" y="469"/>
                  <a:pt x="519" y="480"/>
                </a:cubicBezTo>
                <a:cubicBezTo>
                  <a:pt x="523" y="486"/>
                  <a:pt x="521" y="500"/>
                  <a:pt x="528" y="498"/>
                </a:cubicBezTo>
                <a:cubicBezTo>
                  <a:pt x="533" y="497"/>
                  <a:pt x="534" y="490"/>
                  <a:pt x="537" y="486"/>
                </a:cubicBezTo>
                <a:cubicBezTo>
                  <a:pt x="549" y="470"/>
                  <a:pt x="547" y="456"/>
                  <a:pt x="564" y="444"/>
                </a:cubicBezTo>
                <a:cubicBezTo>
                  <a:pt x="569" y="429"/>
                  <a:pt x="621" y="396"/>
                  <a:pt x="639" y="390"/>
                </a:cubicBezTo>
                <a:cubicBezTo>
                  <a:pt x="653" y="369"/>
                  <a:pt x="645" y="376"/>
                  <a:pt x="660" y="366"/>
                </a:cubicBezTo>
                <a:cubicBezTo>
                  <a:pt x="674" y="345"/>
                  <a:pt x="665" y="346"/>
                  <a:pt x="684" y="351"/>
                </a:cubicBezTo>
                <a:cubicBezTo>
                  <a:pt x="696" y="369"/>
                  <a:pt x="694" y="377"/>
                  <a:pt x="696" y="402"/>
                </a:cubicBezTo>
                <a:cubicBezTo>
                  <a:pt x="717" y="399"/>
                  <a:pt x="736" y="399"/>
                  <a:pt x="753" y="387"/>
                </a:cubicBezTo>
                <a:cubicBezTo>
                  <a:pt x="760" y="377"/>
                  <a:pt x="762" y="369"/>
                  <a:pt x="771" y="360"/>
                </a:cubicBezTo>
                <a:cubicBezTo>
                  <a:pt x="772" y="357"/>
                  <a:pt x="772" y="354"/>
                  <a:pt x="774" y="351"/>
                </a:cubicBezTo>
                <a:cubicBezTo>
                  <a:pt x="776" y="347"/>
                  <a:pt x="781" y="346"/>
                  <a:pt x="783" y="342"/>
                </a:cubicBezTo>
                <a:cubicBezTo>
                  <a:pt x="786" y="336"/>
                  <a:pt x="789" y="324"/>
                  <a:pt x="789" y="324"/>
                </a:cubicBezTo>
                <a:cubicBezTo>
                  <a:pt x="796" y="334"/>
                  <a:pt x="793" y="353"/>
                  <a:pt x="804" y="360"/>
                </a:cubicBezTo>
                <a:cubicBezTo>
                  <a:pt x="809" y="363"/>
                  <a:pt x="822" y="366"/>
                  <a:pt x="822" y="366"/>
                </a:cubicBezTo>
                <a:cubicBezTo>
                  <a:pt x="833" y="363"/>
                  <a:pt x="852" y="351"/>
                  <a:pt x="852" y="351"/>
                </a:cubicBezTo>
                <a:cubicBezTo>
                  <a:pt x="859" y="341"/>
                  <a:pt x="861" y="333"/>
                  <a:pt x="870" y="324"/>
                </a:cubicBezTo>
                <a:cubicBezTo>
                  <a:pt x="877" y="302"/>
                  <a:pt x="894" y="308"/>
                  <a:pt x="918" y="306"/>
                </a:cubicBezTo>
                <a:cubicBezTo>
                  <a:pt x="941" y="298"/>
                  <a:pt x="948" y="294"/>
                  <a:pt x="975" y="291"/>
                </a:cubicBezTo>
                <a:cubicBezTo>
                  <a:pt x="987" y="243"/>
                  <a:pt x="970" y="316"/>
                  <a:pt x="981" y="180"/>
                </a:cubicBezTo>
                <a:cubicBezTo>
                  <a:pt x="982" y="168"/>
                  <a:pt x="1005" y="153"/>
                  <a:pt x="1005" y="153"/>
                </a:cubicBezTo>
                <a:cubicBezTo>
                  <a:pt x="1012" y="163"/>
                  <a:pt x="1017" y="167"/>
                  <a:pt x="1029" y="171"/>
                </a:cubicBezTo>
                <a:cubicBezTo>
                  <a:pt x="1037" y="158"/>
                  <a:pt x="1039" y="145"/>
                  <a:pt x="1047" y="132"/>
                </a:cubicBezTo>
                <a:cubicBezTo>
                  <a:pt x="1060" y="140"/>
                  <a:pt x="1067" y="141"/>
                  <a:pt x="1083" y="144"/>
                </a:cubicBezTo>
                <a:cubicBezTo>
                  <a:pt x="1108" y="139"/>
                  <a:pt x="1117" y="131"/>
                  <a:pt x="1137" y="117"/>
                </a:cubicBezTo>
                <a:cubicBezTo>
                  <a:pt x="1148" y="100"/>
                  <a:pt x="1156" y="90"/>
                  <a:pt x="1173" y="78"/>
                </a:cubicBezTo>
                <a:cubicBezTo>
                  <a:pt x="1185" y="82"/>
                  <a:pt x="1203" y="102"/>
                  <a:pt x="1203" y="102"/>
                </a:cubicBezTo>
                <a:cubicBezTo>
                  <a:pt x="1209" y="120"/>
                  <a:pt x="1248" y="119"/>
                  <a:pt x="1263" y="120"/>
                </a:cubicBezTo>
                <a:cubicBezTo>
                  <a:pt x="1268" y="119"/>
                  <a:pt x="1290" y="120"/>
                  <a:pt x="1296" y="111"/>
                </a:cubicBezTo>
                <a:cubicBezTo>
                  <a:pt x="1306" y="96"/>
                  <a:pt x="1298" y="87"/>
                  <a:pt x="1317" y="81"/>
                </a:cubicBezTo>
                <a:cubicBezTo>
                  <a:pt x="1323" y="72"/>
                  <a:pt x="1326" y="62"/>
                  <a:pt x="1332" y="54"/>
                </a:cubicBezTo>
                <a:cubicBezTo>
                  <a:pt x="1337" y="48"/>
                  <a:pt x="1344" y="45"/>
                  <a:pt x="1350" y="39"/>
                </a:cubicBezTo>
                <a:cubicBezTo>
                  <a:pt x="1358" y="15"/>
                  <a:pt x="1383" y="58"/>
                  <a:pt x="1398" y="63"/>
                </a:cubicBezTo>
                <a:cubicBezTo>
                  <a:pt x="1404" y="54"/>
                  <a:pt x="1422" y="42"/>
                  <a:pt x="1422" y="42"/>
                </a:cubicBezTo>
                <a:cubicBezTo>
                  <a:pt x="1431" y="29"/>
                  <a:pt x="1436" y="14"/>
                  <a:pt x="1443" y="0"/>
                </a:cubicBezTo>
              </a:path>
            </a:pathLst>
          </a:custGeom>
          <a:noFill/>
          <a:ln w="381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5311" name="Picture 17" descr="CA LOGO F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94600" y="0"/>
            <a:ext cx="1549400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12" name="Picture 18" descr="logoJE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838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57" name="Text Box 19"/>
          <p:cNvSpPr txBox="1">
            <a:spLocks noChangeArrowheads="1"/>
          </p:cNvSpPr>
          <p:nvPr/>
        </p:nvSpPr>
        <p:spPr bwMode="auto">
          <a:xfrm rot="-5400000">
            <a:off x="-1493043" y="3474243"/>
            <a:ext cx="3657600" cy="36671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9525">
            <a:solidFill>
              <a:schemeClr val="tx2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b="1">
                <a:latin typeface="+mn-lt"/>
                <a:cs typeface="+mn-cs"/>
              </a:rPr>
              <a:t>Maize yield  (tons/hectare)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69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69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69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9321" grpId="0" animBg="1"/>
      <p:bldP spid="269323" grpId="0" animBg="1"/>
      <p:bldP spid="26932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 descr="IMG_266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24400" cy="31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Picture 5" descr="IMG_329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0"/>
            <a:ext cx="4724400" cy="31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WP for Livestock and Fish</a:t>
            </a:r>
          </a:p>
        </p:txBody>
      </p:sp>
      <p:sp>
        <p:nvSpPr>
          <p:cNvPr id="5734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3276600"/>
            <a:ext cx="8686800" cy="3581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mtClean="0"/>
              <a:t>Beef	0.03 to 0.1 kg/m</a:t>
            </a:r>
            <a:r>
              <a:rPr lang="en-US" baseline="30000" smtClean="0"/>
              <a:t>3 </a:t>
            </a:r>
            <a:r>
              <a:rPr lang="en-US" smtClean="0"/>
              <a:t>(ET)</a:t>
            </a:r>
          </a:p>
          <a:p>
            <a:pPr>
              <a:lnSpc>
                <a:spcPct val="90000"/>
              </a:lnSpc>
            </a:pPr>
            <a:r>
              <a:rPr lang="en-US" smtClean="0"/>
              <a:t>Fish	0.05 to 1.0 kg/m</a:t>
            </a:r>
            <a:r>
              <a:rPr lang="en-US" baseline="30000" smtClean="0"/>
              <a:t>3 </a:t>
            </a:r>
            <a:r>
              <a:rPr lang="en-US" smtClean="0"/>
              <a:t>(ET)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mtClean="0"/>
          </a:p>
          <a:p>
            <a:pPr>
              <a:lnSpc>
                <a:spcPct val="90000"/>
              </a:lnSpc>
              <a:buFontTx/>
              <a:buNone/>
            </a:pPr>
            <a:r>
              <a:rPr lang="en-US" smtClean="0"/>
              <a:t>Rapid increase in consumption of fish, meat, milk, with income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mtClean="0"/>
              <a:t>Huge scope for improvement – feed source, and animal husbandry important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4"/>
          <p:cNvSpPr>
            <a:spLocks noChangeArrowheads="1"/>
          </p:cNvSpPr>
          <p:nvPr/>
        </p:nvSpPr>
        <p:spPr bwMode="auto">
          <a:xfrm>
            <a:off x="609600" y="152400"/>
            <a:ext cx="7924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latin typeface="Calibri" pitchFamily="34" charset="0"/>
              </a:rPr>
              <a:t>Range of water productivities in biological, economical and nutritional terms for selected commodities</a:t>
            </a:r>
          </a:p>
        </p:txBody>
      </p:sp>
      <p:sp>
        <p:nvSpPr>
          <p:cNvPr id="58371" name="TextBox 5"/>
          <p:cNvSpPr txBox="1">
            <a:spLocks noChangeArrowheads="1"/>
          </p:cNvSpPr>
          <p:nvPr/>
        </p:nvSpPr>
        <p:spPr bwMode="auto">
          <a:xfrm>
            <a:off x="61913" y="5562600"/>
            <a:ext cx="9020175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n-US" sz="1400" baseline="30000">
                <a:latin typeface="Calibri" pitchFamily="34" charset="0"/>
              </a:rPr>
              <a:t>a</a:t>
            </a:r>
            <a:r>
              <a:rPr lang="en-US" sz="1400">
                <a:latin typeface="Calibri" pitchFamily="34" charset="0"/>
              </a:rPr>
              <a:t>Includes extensive systems without additional nutritional inputs to superintensive systems</a:t>
            </a:r>
          </a:p>
          <a:p>
            <a:pPr marL="342900" indent="-342900"/>
            <a:endParaRPr lang="en-US" sz="1200">
              <a:latin typeface="Calibri" pitchFamily="34" charset="0"/>
            </a:endParaRPr>
          </a:p>
          <a:p>
            <a:pPr marL="342900" indent="-342900"/>
            <a:r>
              <a:rPr lang="en-US" sz="1200" i="1">
                <a:latin typeface="Calibri" pitchFamily="34" charset="0"/>
              </a:rPr>
              <a:t>Source:  Muir, 1993; Verdegem, Bosma, and Vereth 2006; Renault and Wallender 2000; Oweis and Hachum 2003;  Zwart and Bastiannsen 2004</a:t>
            </a:r>
          </a:p>
        </p:txBody>
      </p:sp>
      <p:graphicFrame>
        <p:nvGraphicFramePr>
          <p:cNvPr id="59442" name="Group 50"/>
          <p:cNvGraphicFramePr>
            <a:graphicFrameLocks noGrp="1"/>
          </p:cNvGraphicFramePr>
          <p:nvPr/>
        </p:nvGraphicFramePr>
        <p:xfrm>
          <a:off x="266700" y="1143000"/>
          <a:ext cx="8610600" cy="4343400"/>
        </p:xfrm>
        <a:graphic>
          <a:graphicData uri="http://schemas.openxmlformats.org/drawingml/2006/table">
            <a:tbl>
              <a:tblPr/>
              <a:tblGrid>
                <a:gridCol w="2662238"/>
                <a:gridCol w="1604962"/>
                <a:gridCol w="1371600"/>
                <a:gridCol w="1676400"/>
                <a:gridCol w="1295400"/>
              </a:tblGrid>
              <a:tr h="27463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Product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Water Productivity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71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Kilograms per cubic meter ET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Dollars per cubic meter ET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Protein grams per m</a:t>
                      </a:r>
                      <a:r>
                        <a:rPr kumimoji="0" lang="en-U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 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ET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Calories per m</a:t>
                      </a:r>
                      <a:r>
                        <a:rPr kumimoji="0" lang="en-U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 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ET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Wheat ($0.2 per kilogram)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0.2-1.2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0.04-0.30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50-150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660-4,000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Rice ($0.31 per kilogram)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0.15-1.6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0.05-0.18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12-50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500-2,000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Maize (0.11 per kilogram)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0.30-2.00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0.03-0.22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30-200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1,000-7,000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Beef ($3.0 per kilogram)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0.03-0.1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0.09-0.3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10-30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60-210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Fish (aquaculture)</a:t>
                      </a:r>
                      <a:r>
                        <a:rPr kumimoji="0" lang="en-US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0.05-1.0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0.07-1.35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17-340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85-1,750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itle 8"/>
          <p:cNvSpPr>
            <a:spLocks noGrp="1"/>
          </p:cNvSpPr>
          <p:nvPr>
            <p:ph type="title" idx="4294967295"/>
          </p:nvPr>
        </p:nvSpPr>
        <p:spPr>
          <a:xfrm>
            <a:off x="533400" y="2286000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800" kern="1200"/>
              <a:t>One liter of water produces </a:t>
            </a:r>
            <a:br>
              <a:rPr lang="en-US" sz="3800" kern="1200"/>
            </a:br>
            <a:r>
              <a:rPr lang="en-US" sz="3800" kern="1200"/>
              <a:t>one calorie on average</a:t>
            </a:r>
          </a:p>
        </p:txBody>
      </p:sp>
      <p:pic>
        <p:nvPicPr>
          <p:cNvPr id="25603" name="Picture 13" descr="Per capita per day calorie supply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5943600"/>
          </a:xfrm>
          <a:solidFill>
            <a:schemeClr val="bg1"/>
          </a:solidFill>
        </p:spPr>
      </p:pic>
      <p:pic>
        <p:nvPicPr>
          <p:cNvPr id="25604" name="Picture 4" descr="CA LOGO F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8088" y="6248400"/>
            <a:ext cx="1585912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7" descr="logoJE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248400"/>
            <a:ext cx="838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Text Box 6"/>
          <p:cNvSpPr txBox="1">
            <a:spLocks noChangeArrowheads="1"/>
          </p:cNvSpPr>
          <p:nvPr/>
        </p:nvSpPr>
        <p:spPr bwMode="auto">
          <a:xfrm rot="-5400000">
            <a:off x="-1409700" y="2400300"/>
            <a:ext cx="4495800" cy="457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400" dirty="0">
                <a:latin typeface="+mn-lt"/>
                <a:cs typeface="+mn-cs"/>
              </a:rPr>
              <a:t>Food Supply in Calories</a:t>
            </a:r>
          </a:p>
        </p:txBody>
      </p:sp>
      <p:sp>
        <p:nvSpPr>
          <p:cNvPr id="25607" name="Rectangle 6"/>
          <p:cNvSpPr>
            <a:spLocks noChangeArrowheads="1"/>
          </p:cNvSpPr>
          <p:nvPr/>
        </p:nvSpPr>
        <p:spPr bwMode="auto">
          <a:xfrm>
            <a:off x="1066800" y="0"/>
            <a:ext cx="7848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latin typeface="Calibri" pitchFamily="34" charset="0"/>
              </a:rPr>
              <a:t>One liter of water produces one calorie on average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"/>
          <p:cNvSpPr>
            <a:spLocks noChangeArrowheads="1"/>
          </p:cNvSpPr>
          <p:nvPr/>
        </p:nvSpPr>
        <p:spPr bwMode="auto">
          <a:xfrm>
            <a:off x="487363" y="304800"/>
            <a:ext cx="81803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000" b="1">
                <a:latin typeface="Calibri" pitchFamily="34" charset="0"/>
                <a:cs typeface="Times New Roman" pitchFamily="18" charset="0"/>
              </a:rPr>
              <a:t>Water productivity rises faster at lower yields and levels off at higher yields</a:t>
            </a:r>
            <a:endParaRPr lang="en-US" sz="2000" b="1">
              <a:latin typeface="Calibri" pitchFamily="34" charset="0"/>
            </a:endParaRPr>
          </a:p>
        </p:txBody>
      </p:sp>
      <p:pic>
        <p:nvPicPr>
          <p:cNvPr id="59395" name="Picture 4" descr="Figure 7.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774700"/>
            <a:ext cx="7467600" cy="509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304800" y="6019800"/>
            <a:ext cx="52990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Calibri" pitchFamily="34" charset="0"/>
              </a:rPr>
              <a:t>Source: Adapted from Zwart and Bastiaanssen 2004</a:t>
            </a:r>
          </a:p>
          <a:p>
            <a:r>
              <a:rPr lang="en-US" i="1">
                <a:latin typeface="Calibri" pitchFamily="34" charset="0"/>
              </a:rPr>
              <a:t>In Water for Food, Water for Life, Earthscan Publishing</a:t>
            </a:r>
            <a:r>
              <a:rPr lang="en-US">
                <a:latin typeface="Calibri" pitchFamily="34" charset="0"/>
              </a:rPr>
              <a:t> </a:t>
            </a:r>
          </a:p>
        </p:txBody>
      </p:sp>
      <p:pic>
        <p:nvPicPr>
          <p:cNvPr id="59397" name="Picture 14" descr="CA LOGO F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4600" y="5943600"/>
            <a:ext cx="1549400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3962400"/>
            <a:ext cx="1371600" cy="83099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WP in</a:t>
            </a:r>
          </a:p>
          <a:p>
            <a:r>
              <a:rPr lang="en-US" sz="2400" dirty="0" smtClean="0"/>
              <a:t>Kg/m3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715000" y="5562600"/>
            <a:ext cx="1371600" cy="83099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Yield in</a:t>
            </a:r>
          </a:p>
          <a:p>
            <a:r>
              <a:rPr lang="en-US" sz="2400" dirty="0" smtClean="0"/>
              <a:t>Kg/ha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"/>
          <p:cNvSpPr>
            <a:spLocks noChangeArrowheads="1"/>
          </p:cNvSpPr>
          <p:nvPr/>
        </p:nvSpPr>
        <p:spPr bwMode="auto">
          <a:xfrm>
            <a:off x="457200" y="228600"/>
            <a:ext cx="7620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>
                <a:latin typeface="Calibri" pitchFamily="34" charset="0"/>
              </a:rPr>
              <a:t>Water productivity is subject to diminishing returns</a:t>
            </a:r>
          </a:p>
        </p:txBody>
      </p:sp>
      <p:pic>
        <p:nvPicPr>
          <p:cNvPr id="60419" name="Picture 4" descr="Figure 3.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2788" y="998538"/>
            <a:ext cx="7696200" cy="456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28600" y="6019800"/>
            <a:ext cx="82819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600" i="1" dirty="0">
                <a:latin typeface="+mn-lt"/>
              </a:rPr>
              <a:t>Source: Based on the yield-water productivity relationship for </a:t>
            </a:r>
            <a:r>
              <a:rPr lang="en-US" sz="1600" i="1" dirty="0" err="1">
                <a:latin typeface="+mn-lt"/>
              </a:rPr>
              <a:t>rainfed</a:t>
            </a:r>
            <a:r>
              <a:rPr lang="en-US" sz="1600" i="1" dirty="0">
                <a:latin typeface="+mn-lt"/>
              </a:rPr>
              <a:t> cereals in </a:t>
            </a:r>
            <a:r>
              <a:rPr lang="en-US" sz="1600" i="1" dirty="0" err="1">
                <a:latin typeface="+mn-lt"/>
              </a:rPr>
              <a:t>Rockström</a:t>
            </a:r>
            <a:r>
              <a:rPr lang="en-US" sz="1600" i="1" dirty="0">
                <a:latin typeface="+mn-lt"/>
              </a:rPr>
              <a:t> (2003)</a:t>
            </a:r>
          </a:p>
        </p:txBody>
      </p:sp>
      <p:sp>
        <p:nvSpPr>
          <p:cNvPr id="60421" name="Rectangle 5"/>
          <p:cNvSpPr>
            <a:spLocks noChangeArrowheads="1"/>
          </p:cNvSpPr>
          <p:nvPr/>
        </p:nvSpPr>
        <p:spPr bwMode="auto">
          <a:xfrm>
            <a:off x="304800" y="6324600"/>
            <a:ext cx="5734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/>
              <a:t>In Water for Food, Water for Life, Earthscan Publishing</a:t>
            </a:r>
          </a:p>
        </p:txBody>
      </p:sp>
      <p:pic>
        <p:nvPicPr>
          <p:cNvPr id="60422" name="Picture 14" descr="CA LOGO F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4600" y="0"/>
            <a:ext cx="1549400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42" name="Group 72"/>
          <p:cNvGrpSpPr>
            <a:grpSpLocks/>
          </p:cNvGrpSpPr>
          <p:nvPr/>
        </p:nvGrpSpPr>
        <p:grpSpPr bwMode="auto">
          <a:xfrm>
            <a:off x="503238" y="1706563"/>
            <a:ext cx="7629525" cy="3617912"/>
            <a:chOff x="502920" y="1706654"/>
            <a:chExt cx="7629144" cy="3617166"/>
          </a:xfrm>
        </p:grpSpPr>
        <p:grpSp>
          <p:nvGrpSpPr>
            <p:cNvPr id="61457" name="Group 30"/>
            <p:cNvGrpSpPr>
              <a:grpSpLocks/>
            </p:cNvGrpSpPr>
            <p:nvPr/>
          </p:nvGrpSpPr>
          <p:grpSpPr bwMode="auto">
            <a:xfrm>
              <a:off x="502920" y="1706654"/>
              <a:ext cx="7629144" cy="3093946"/>
              <a:chOff x="448056" y="1865376"/>
              <a:chExt cx="7629144" cy="3093946"/>
            </a:xfrm>
          </p:grpSpPr>
          <p:cxnSp>
            <p:nvCxnSpPr>
              <p:cNvPr id="3" name="Straight Connector 2"/>
              <p:cNvCxnSpPr/>
              <p:nvPr/>
            </p:nvCxnSpPr>
            <p:spPr>
              <a:xfrm>
                <a:off x="1219542" y="2057423"/>
                <a:ext cx="6857658" cy="158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" name="Straight Connector 3"/>
              <p:cNvCxnSpPr/>
              <p:nvPr/>
            </p:nvCxnSpPr>
            <p:spPr>
              <a:xfrm>
                <a:off x="1219542" y="2503419"/>
                <a:ext cx="6857658" cy="158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Straight Connector 4"/>
              <p:cNvCxnSpPr/>
              <p:nvPr/>
            </p:nvCxnSpPr>
            <p:spPr>
              <a:xfrm>
                <a:off x="1219542" y="2966874"/>
                <a:ext cx="6857658" cy="158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/>
              <p:cNvCxnSpPr/>
              <p:nvPr/>
            </p:nvCxnSpPr>
            <p:spPr>
              <a:xfrm>
                <a:off x="1219542" y="3417631"/>
                <a:ext cx="6857658" cy="158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>
                <a:off x="1219542" y="3874737"/>
                <a:ext cx="6857658" cy="158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>
                <a:off x="1219542" y="4331842"/>
                <a:ext cx="6857658" cy="158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>
                <a:off x="1219542" y="4788948"/>
                <a:ext cx="6857658" cy="158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/>
              <p:cNvSpPr txBox="1"/>
              <p:nvPr/>
            </p:nvSpPr>
            <p:spPr>
              <a:xfrm>
                <a:off x="775065" y="1865376"/>
                <a:ext cx="444478" cy="33806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600" dirty="0">
                    <a:latin typeface="+mn-lt"/>
                  </a:rPr>
                  <a:t>1.2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762365" y="2328830"/>
                <a:ext cx="444478" cy="33806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600" dirty="0">
                    <a:latin typeface="+mn-lt"/>
                  </a:rPr>
                  <a:t>1.0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762365" y="2785936"/>
                <a:ext cx="444478" cy="33806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600" dirty="0">
                    <a:latin typeface="+mn-lt"/>
                  </a:rPr>
                  <a:t>0.8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762365" y="3243042"/>
                <a:ext cx="444478" cy="33806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600" dirty="0">
                    <a:latin typeface="+mn-lt"/>
                  </a:rPr>
                  <a:t>0.6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744903" y="3700148"/>
                <a:ext cx="444478" cy="33806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600" dirty="0">
                    <a:latin typeface="+mn-lt"/>
                  </a:rPr>
                  <a:t>0.4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762365" y="4157253"/>
                <a:ext cx="444478" cy="33806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600" dirty="0">
                    <a:latin typeface="+mn-lt"/>
                  </a:rPr>
                  <a:t>0.2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686169" y="4620708"/>
                <a:ext cx="520674" cy="33806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600" dirty="0">
                    <a:latin typeface="+mn-lt"/>
                  </a:rPr>
                  <a:t>     0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448056" y="1937070"/>
                <a:ext cx="461665" cy="577530"/>
              </a:xfrm>
              <a:prstGeom prst="rect">
                <a:avLst/>
              </a:prstGeom>
              <a:noFill/>
            </p:spPr>
            <p:txBody>
              <a:bodyPr vert="vert270" wrap="none">
                <a:spAutoFit/>
              </a:bodyPr>
              <a:lstStyle/>
              <a:p>
                <a:pPr>
                  <a:defRPr/>
                </a:pPr>
                <a:r>
                  <a:rPr lang="en-US" dirty="0">
                    <a:latin typeface="+mn-lt"/>
                  </a:rPr>
                  <a:t>Ratio</a:t>
                </a:r>
              </a:p>
            </p:txBody>
          </p:sp>
        </p:grpSp>
        <p:cxnSp>
          <p:nvCxnSpPr>
            <p:cNvPr id="52" name="Straight Connector 51"/>
            <p:cNvCxnSpPr/>
            <p:nvPr/>
          </p:nvCxnSpPr>
          <p:spPr>
            <a:xfrm rot="5400000">
              <a:off x="7672518" y="4724662"/>
              <a:ext cx="152369" cy="158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5400000">
              <a:off x="6170818" y="4724662"/>
              <a:ext cx="152369" cy="158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4494502" y="4724662"/>
              <a:ext cx="152369" cy="158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1438718" y="4715139"/>
              <a:ext cx="171415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2955499" y="4709585"/>
              <a:ext cx="182525" cy="158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1228371" y="4800053"/>
              <a:ext cx="579409" cy="52376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400" b="1" dirty="0">
                  <a:latin typeface="+mn-lt"/>
                </a:rPr>
                <a:t>-50 </a:t>
              </a:r>
            </a:p>
            <a:p>
              <a:pPr algn="ctr">
                <a:defRPr/>
              </a:pPr>
              <a:r>
                <a:rPr lang="en-US" sz="1400" b="1" dirty="0">
                  <a:latin typeface="+mn-lt"/>
                </a:rPr>
                <a:t>years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752295" y="4800053"/>
              <a:ext cx="579409" cy="52376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400" b="1" dirty="0">
                  <a:latin typeface="+mn-lt"/>
                </a:rPr>
                <a:t>-25 </a:t>
              </a:r>
            </a:p>
            <a:p>
              <a:pPr algn="ctr">
                <a:defRPr/>
              </a:pPr>
              <a:r>
                <a:rPr lang="en-US" sz="1400" b="1" dirty="0">
                  <a:latin typeface="+mn-lt"/>
                </a:rPr>
                <a:t>years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4285743" y="4800053"/>
              <a:ext cx="531786" cy="30791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400" b="1" dirty="0">
                  <a:latin typeface="+mn-lt"/>
                </a:rPr>
                <a:t>Now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5962059" y="4800053"/>
              <a:ext cx="579409" cy="52376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400" b="1" dirty="0">
                  <a:latin typeface="+mn-lt"/>
                </a:rPr>
                <a:t>+25</a:t>
              </a:r>
            </a:p>
            <a:p>
              <a:pPr algn="ctr">
                <a:defRPr/>
              </a:pPr>
              <a:r>
                <a:rPr lang="en-US" sz="1400" b="1" dirty="0">
                  <a:latin typeface="+mn-lt"/>
                </a:rPr>
                <a:t>years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7466934" y="4792118"/>
              <a:ext cx="580996" cy="52217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400" b="1" dirty="0">
                  <a:latin typeface="+mn-lt"/>
                </a:rPr>
                <a:t>+50 </a:t>
              </a:r>
            </a:p>
            <a:p>
              <a:pPr algn="ctr">
                <a:defRPr/>
              </a:pPr>
              <a:r>
                <a:rPr lang="en-US" sz="1400" b="1" dirty="0">
                  <a:latin typeface="+mn-lt"/>
                </a:rPr>
                <a:t>years</a:t>
              </a:r>
            </a:p>
          </p:txBody>
        </p:sp>
      </p:grpSp>
      <p:grpSp>
        <p:nvGrpSpPr>
          <p:cNvPr id="19" name="Group 53"/>
          <p:cNvGrpSpPr>
            <a:grpSpLocks/>
          </p:cNvGrpSpPr>
          <p:nvPr/>
        </p:nvGrpSpPr>
        <p:grpSpPr bwMode="auto">
          <a:xfrm>
            <a:off x="1447800" y="1954213"/>
            <a:ext cx="6553200" cy="407987"/>
            <a:chOff x="1447800" y="1954213"/>
            <a:chExt cx="6553200" cy="407987"/>
          </a:xfrm>
        </p:grpSpPr>
        <p:cxnSp>
          <p:nvCxnSpPr>
            <p:cNvPr id="75" name="Straight Connector 74"/>
            <p:cNvCxnSpPr/>
            <p:nvPr/>
          </p:nvCxnSpPr>
          <p:spPr bwMode="auto">
            <a:xfrm flipV="1">
              <a:off x="1447800" y="2209800"/>
              <a:ext cx="6553200" cy="152400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/>
            <p:cNvSpPr txBox="1"/>
            <p:nvPr/>
          </p:nvSpPr>
          <p:spPr bwMode="auto">
            <a:xfrm>
              <a:off x="4800600" y="1954213"/>
              <a:ext cx="1565275" cy="27622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200" dirty="0">
                  <a:latin typeface="+mn-lt"/>
                </a:rPr>
                <a:t>Biomass/transpiration</a:t>
              </a:r>
            </a:p>
          </p:txBody>
        </p:sp>
      </p:grpSp>
      <p:grpSp>
        <p:nvGrpSpPr>
          <p:cNvPr id="20" name="Group 52"/>
          <p:cNvGrpSpPr>
            <a:grpSpLocks/>
          </p:cNvGrpSpPr>
          <p:nvPr/>
        </p:nvGrpSpPr>
        <p:grpSpPr bwMode="auto">
          <a:xfrm>
            <a:off x="1447800" y="3200400"/>
            <a:ext cx="6837363" cy="1371600"/>
            <a:chOff x="1447800" y="3200400"/>
            <a:chExt cx="6837555" cy="1371600"/>
          </a:xfrm>
        </p:grpSpPr>
        <p:sp>
          <p:nvSpPr>
            <p:cNvPr id="42" name="Freeform 41"/>
            <p:cNvSpPr/>
            <p:nvPr/>
          </p:nvSpPr>
          <p:spPr>
            <a:xfrm>
              <a:off x="1447800" y="3200400"/>
              <a:ext cx="6553384" cy="1371600"/>
            </a:xfrm>
            <a:custGeom>
              <a:avLst/>
              <a:gdLst>
                <a:gd name="connsiteX0" fmla="*/ 0 w 6289288"/>
                <a:gd name="connsiteY0" fmla="*/ 914400 h 944137"/>
                <a:gd name="connsiteX1" fmla="*/ 2174488 w 6289288"/>
                <a:gd name="connsiteY1" fmla="*/ 791737 h 944137"/>
                <a:gd name="connsiteX2" fmla="*/ 6289288 w 6289288"/>
                <a:gd name="connsiteY2" fmla="*/ 0 h 944137"/>
                <a:gd name="connsiteX3" fmla="*/ 6289288 w 6289288"/>
                <a:gd name="connsiteY3" fmla="*/ 0 h 944137"/>
                <a:gd name="connsiteX4" fmla="*/ 6289288 w 6289288"/>
                <a:gd name="connsiteY4" fmla="*/ 0 h 944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89288" h="944137">
                  <a:moveTo>
                    <a:pt x="0" y="914400"/>
                  </a:moveTo>
                  <a:cubicBezTo>
                    <a:pt x="563136" y="929268"/>
                    <a:pt x="1126273" y="944137"/>
                    <a:pt x="2174488" y="791737"/>
                  </a:cubicBezTo>
                  <a:cubicBezTo>
                    <a:pt x="3222703" y="639337"/>
                    <a:pt x="6289288" y="0"/>
                    <a:pt x="6289288" y="0"/>
                  </a:cubicBezTo>
                  <a:lnTo>
                    <a:pt x="6289288" y="0"/>
                  </a:lnTo>
                  <a:lnTo>
                    <a:pt x="6289288" y="0"/>
                  </a:lnTo>
                </a:path>
              </a:pathLst>
            </a:custGeom>
            <a:ln w="571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1454" name="TextBox 43"/>
            <p:cNvSpPr txBox="1">
              <a:spLocks noChangeArrowheads="1"/>
            </p:cNvSpPr>
            <p:nvPr/>
          </p:nvSpPr>
          <p:spPr bwMode="auto">
            <a:xfrm>
              <a:off x="5946901" y="3711575"/>
              <a:ext cx="2338454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>
                  <a:latin typeface="Calibri" pitchFamily="34" charset="0"/>
                </a:rPr>
                <a:t>Yield/ET</a:t>
              </a:r>
            </a:p>
            <a:p>
              <a:pPr algn="ctr"/>
              <a:r>
                <a:rPr lang="en-US" sz="1200">
                  <a:latin typeface="Calibri" pitchFamily="34" charset="0"/>
                </a:rPr>
                <a:t>(high potential, like the Sahel)</a:t>
              </a:r>
            </a:p>
          </p:txBody>
        </p:sp>
      </p:grpSp>
      <p:grpSp>
        <p:nvGrpSpPr>
          <p:cNvPr id="21" name="Group 58"/>
          <p:cNvGrpSpPr>
            <a:grpSpLocks/>
          </p:cNvGrpSpPr>
          <p:nvPr/>
        </p:nvGrpSpPr>
        <p:grpSpPr bwMode="auto">
          <a:xfrm>
            <a:off x="1504950" y="2995613"/>
            <a:ext cx="6416675" cy="1252537"/>
            <a:chOff x="1505607" y="2995448"/>
            <a:chExt cx="6416565" cy="1253359"/>
          </a:xfrm>
        </p:grpSpPr>
        <p:sp>
          <p:nvSpPr>
            <p:cNvPr id="61451" name="TextBox 42"/>
            <p:cNvSpPr txBox="1">
              <a:spLocks noChangeArrowheads="1"/>
            </p:cNvSpPr>
            <p:nvPr/>
          </p:nvSpPr>
          <p:spPr bwMode="auto">
            <a:xfrm>
              <a:off x="2708911" y="3641984"/>
              <a:ext cx="2168488" cy="5972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100">
                  <a:latin typeface="Calibri" pitchFamily="34" charset="0"/>
                </a:rPr>
                <a:t>Yield/ET</a:t>
              </a:r>
            </a:p>
            <a:p>
              <a:pPr algn="ctr"/>
              <a:r>
                <a:rPr lang="en-US" sz="1100">
                  <a:latin typeface="Calibri" pitchFamily="34" charset="0"/>
                </a:rPr>
                <a:t>(highly productive area, like Lower Yellow River Basin)</a:t>
              </a:r>
            </a:p>
          </p:txBody>
        </p:sp>
        <p:sp>
          <p:nvSpPr>
            <p:cNvPr id="51" name="Freeform 50"/>
            <p:cNvSpPr/>
            <p:nvPr/>
          </p:nvSpPr>
          <p:spPr>
            <a:xfrm>
              <a:off x="1505607" y="2995448"/>
              <a:ext cx="6416565" cy="1253359"/>
            </a:xfrm>
            <a:custGeom>
              <a:avLst/>
              <a:gdLst>
                <a:gd name="connsiteX0" fmla="*/ 0 w 6416565"/>
                <a:gd name="connsiteY0" fmla="*/ 1253359 h 1253359"/>
                <a:gd name="connsiteX1" fmla="*/ 1529255 w 6416565"/>
                <a:gd name="connsiteY1" fmla="*/ 693683 h 1253359"/>
                <a:gd name="connsiteX2" fmla="*/ 6416565 w 6416565"/>
                <a:gd name="connsiteY2" fmla="*/ 0 h 1253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16565" h="1253359">
                  <a:moveTo>
                    <a:pt x="0" y="1253359"/>
                  </a:moveTo>
                  <a:cubicBezTo>
                    <a:pt x="229914" y="1077967"/>
                    <a:pt x="459828" y="902576"/>
                    <a:pt x="1529255" y="693683"/>
                  </a:cubicBezTo>
                  <a:cubicBezTo>
                    <a:pt x="2598682" y="484790"/>
                    <a:pt x="4507623" y="242395"/>
                    <a:pt x="6416565" y="0"/>
                  </a:cubicBezTo>
                </a:path>
              </a:pathLst>
            </a:custGeom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22" name="Group 60"/>
          <p:cNvGrpSpPr>
            <a:grpSpLocks/>
          </p:cNvGrpSpPr>
          <p:nvPr/>
        </p:nvGrpSpPr>
        <p:grpSpPr bwMode="auto">
          <a:xfrm>
            <a:off x="1497013" y="2819400"/>
            <a:ext cx="6378575" cy="941388"/>
            <a:chOff x="1497724" y="2819400"/>
            <a:chExt cx="6377152" cy="940676"/>
          </a:xfrm>
        </p:grpSpPr>
        <p:sp>
          <p:nvSpPr>
            <p:cNvPr id="37" name="TextBox 36"/>
            <p:cNvSpPr txBox="1"/>
            <p:nvPr/>
          </p:nvSpPr>
          <p:spPr>
            <a:xfrm>
              <a:off x="2972182" y="2819400"/>
              <a:ext cx="1345900" cy="27760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200" dirty="0">
                  <a:latin typeface="+mn-lt"/>
                </a:rPr>
                <a:t>Yield/transpiration</a:t>
              </a:r>
            </a:p>
          </p:txBody>
        </p:sp>
        <p:sp>
          <p:nvSpPr>
            <p:cNvPr id="60" name="Freeform 59"/>
            <p:cNvSpPr/>
            <p:nvPr/>
          </p:nvSpPr>
          <p:spPr>
            <a:xfrm>
              <a:off x="1497724" y="2868576"/>
              <a:ext cx="6377152" cy="891500"/>
            </a:xfrm>
            <a:custGeom>
              <a:avLst/>
              <a:gdLst>
                <a:gd name="connsiteX0" fmla="*/ 0 w 6377152"/>
                <a:gd name="connsiteY0" fmla="*/ 890752 h 890752"/>
                <a:gd name="connsiteX1" fmla="*/ 1702676 w 6377152"/>
                <a:gd name="connsiteY1" fmla="*/ 354724 h 890752"/>
                <a:gd name="connsiteX2" fmla="*/ 6377152 w 6377152"/>
                <a:gd name="connsiteY2" fmla="*/ 0 h 890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77152" h="890752">
                  <a:moveTo>
                    <a:pt x="0" y="890752"/>
                  </a:moveTo>
                  <a:cubicBezTo>
                    <a:pt x="319908" y="696967"/>
                    <a:pt x="639817" y="503183"/>
                    <a:pt x="1702676" y="354724"/>
                  </a:cubicBezTo>
                  <a:cubicBezTo>
                    <a:pt x="2765535" y="206265"/>
                    <a:pt x="4571343" y="103132"/>
                    <a:pt x="6377152" y="0"/>
                  </a:cubicBezTo>
                </a:path>
              </a:pathLst>
            </a:custGeom>
            <a:ln w="571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228600" y="5715000"/>
            <a:ext cx="73914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i="1" dirty="0">
                <a:latin typeface="+mn-lt"/>
              </a:rPr>
              <a:t>Source: 	Schematic developed for the Comprehensive Assessment of Water 	Management in Agriculture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876300" y="381000"/>
            <a:ext cx="73914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latin typeface="+mn-lt"/>
              </a:rPr>
              <a:t>The highest gains in water productivity for common crops such as rice, wheat and maize are likely in areas where yields are still low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6" descr="dry canals nepa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990600"/>
            <a:ext cx="8229600" cy="715963"/>
          </a:xfrm>
        </p:spPr>
        <p:txBody>
          <a:bodyPr/>
          <a:lstStyle/>
          <a:p>
            <a:r>
              <a:rPr lang="en-US" sz="4000" smtClean="0">
                <a:solidFill>
                  <a:schemeClr val="bg1"/>
                </a:solidFill>
              </a:rPr>
              <a:t>Caution – It is not easy</a:t>
            </a:r>
            <a:r>
              <a:rPr lang="en-US" sz="4000" smtClean="0"/>
              <a:t/>
            </a:r>
            <a:br>
              <a:rPr lang="en-US" sz="4000" smtClean="0"/>
            </a:br>
            <a:endParaRPr lang="en-US" sz="3600" smtClean="0"/>
          </a:p>
        </p:txBody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2133600"/>
            <a:ext cx="8229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i="1" smtClean="0"/>
              <a:t>Adoption rates are low</a:t>
            </a:r>
            <a:r>
              <a:rPr lang="en-US" smtClean="0"/>
              <a:t> – water productivity not necessarily a farmer concern, need to understand political-economy of water use</a:t>
            </a:r>
          </a:p>
          <a:p>
            <a:pPr>
              <a:lnSpc>
                <a:spcPct val="90000"/>
              </a:lnSpc>
            </a:pPr>
            <a:r>
              <a:rPr lang="en-US" i="1" smtClean="0"/>
              <a:t>Scale effects</a:t>
            </a:r>
            <a:r>
              <a:rPr lang="en-US" smtClean="0"/>
              <a:t>: Farm water productivity gains can increase basin depletion, not save water</a:t>
            </a:r>
          </a:p>
          <a:p>
            <a:pPr>
              <a:lnSpc>
                <a:spcPct val="90000"/>
              </a:lnSpc>
            </a:pPr>
            <a:r>
              <a:rPr lang="en-US" smtClean="0"/>
              <a:t>Need to understand </a:t>
            </a:r>
            <a:r>
              <a:rPr lang="en-US" i="1" smtClean="0"/>
              <a:t>tradeoffs </a:t>
            </a:r>
            <a:r>
              <a:rPr lang="en-US" smtClean="0"/>
              <a:t>and align </a:t>
            </a:r>
            <a:r>
              <a:rPr lang="en-US" i="1" smtClean="0"/>
              <a:t>incentives</a:t>
            </a:r>
            <a:r>
              <a:rPr lang="en-US" smtClean="0"/>
              <a:t> of different actors by a variety of means (economic incentives, allocation)</a:t>
            </a:r>
          </a:p>
          <a:p>
            <a:pPr>
              <a:lnSpc>
                <a:spcPct val="90000"/>
              </a:lnSpc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07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133600" y="2057400"/>
            <a:ext cx="7010400" cy="4419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smtClean="0"/>
              <a:t>Poverty, hunger, gender inequality, and ecosystem degradation continue </a:t>
            </a:r>
            <a:br>
              <a:rPr lang="en-US" sz="2800" smtClean="0"/>
            </a:br>
            <a:r>
              <a:rPr lang="en-US" sz="2800" smtClean="0"/>
              <a:t>- not because of technical failings but because of political and institutional failings 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en-US" sz="2800" smtClean="0"/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Diversity is a key to resilience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en-US" sz="2800" i="1" smtClean="0"/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No blueprints - </a:t>
            </a:r>
            <a:r>
              <a:rPr lang="en-US" sz="2800" b="1" smtClean="0"/>
              <a:t>need to craft local solutions</a:t>
            </a:r>
            <a:endParaRPr lang="en-US" sz="2800" smtClean="0"/>
          </a:p>
          <a:p>
            <a:pPr eaLnBrk="1" hangingPunct="1">
              <a:lnSpc>
                <a:spcPct val="90000"/>
              </a:lnSpc>
            </a:pPr>
            <a:endParaRPr lang="en-US" sz="2800" smtClean="0"/>
          </a:p>
        </p:txBody>
      </p:sp>
      <p:sp>
        <p:nvSpPr>
          <p:cNvPr id="706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828800" y="485775"/>
            <a:ext cx="7315200" cy="962025"/>
          </a:xfrm>
        </p:spPr>
        <p:txBody>
          <a:bodyPr/>
          <a:lstStyle/>
          <a:p>
            <a:pPr eaLnBrk="1" hangingPunct="1"/>
            <a:r>
              <a:rPr lang="en-US" sz="4000" dirty="0" smtClean="0"/>
              <a:t>Engage in Policy Reform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0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0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200400" y="274638"/>
            <a:ext cx="5943600" cy="1143000"/>
          </a:xfrm>
        </p:spPr>
        <p:txBody>
          <a:bodyPr/>
          <a:lstStyle/>
          <a:p>
            <a:r>
              <a:rPr lang="en-US" sz="4000" b="1" smtClean="0"/>
              <a:t>Address Drivers of Change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352800" y="1371600"/>
            <a:ext cx="5791200" cy="4953000"/>
          </a:xfrm>
        </p:spPr>
        <p:txBody>
          <a:bodyPr/>
          <a:lstStyle/>
          <a:p>
            <a:pPr lvl="1">
              <a:buFontTx/>
              <a:buNone/>
            </a:pPr>
            <a:r>
              <a:rPr lang="en-US" sz="3200" smtClean="0"/>
              <a:t>Our policies and actions outside the water sector; </a:t>
            </a:r>
          </a:p>
          <a:p>
            <a:pPr lvl="2">
              <a:buFont typeface="Wingdings" pitchFamily="2" charset="2"/>
              <a:buChar char="§"/>
            </a:pPr>
            <a:r>
              <a:rPr lang="en-US" smtClean="0">
                <a:solidFill>
                  <a:srgbClr val="002060"/>
                </a:solidFill>
              </a:rPr>
              <a:t>Agriculture</a:t>
            </a:r>
          </a:p>
          <a:p>
            <a:pPr lvl="2">
              <a:buFont typeface="Wingdings" pitchFamily="2" charset="2"/>
              <a:buChar char="§"/>
            </a:pPr>
            <a:r>
              <a:rPr lang="en-US" smtClean="0">
                <a:solidFill>
                  <a:srgbClr val="002060"/>
                </a:solidFill>
              </a:rPr>
              <a:t>Business</a:t>
            </a:r>
          </a:p>
          <a:p>
            <a:pPr lvl="2">
              <a:buFont typeface="Wingdings" pitchFamily="2" charset="2"/>
              <a:buChar char="§"/>
            </a:pPr>
            <a:r>
              <a:rPr lang="en-US" smtClean="0">
                <a:solidFill>
                  <a:srgbClr val="002060"/>
                </a:solidFill>
              </a:rPr>
              <a:t>Trade</a:t>
            </a:r>
          </a:p>
          <a:p>
            <a:pPr lvl="2">
              <a:buFont typeface="Wingdings" pitchFamily="2" charset="2"/>
              <a:buChar char="§"/>
            </a:pPr>
            <a:r>
              <a:rPr lang="en-US" smtClean="0">
                <a:solidFill>
                  <a:srgbClr val="002060"/>
                </a:solidFill>
              </a:rPr>
              <a:t>Response to climate change</a:t>
            </a:r>
          </a:p>
          <a:p>
            <a:pPr lvl="2">
              <a:buFont typeface="Wingdings" pitchFamily="2" charset="2"/>
              <a:buChar char="§"/>
            </a:pPr>
            <a:r>
              <a:rPr lang="en-US" smtClean="0">
                <a:solidFill>
                  <a:srgbClr val="002060"/>
                </a:solidFill>
              </a:rPr>
              <a:t>Diets</a:t>
            </a:r>
          </a:p>
          <a:p>
            <a:pPr lvl="2">
              <a:buFont typeface="Wingdings" pitchFamily="2" charset="2"/>
              <a:buChar char="§"/>
            </a:pPr>
            <a:r>
              <a:rPr lang="en-US" smtClean="0">
                <a:solidFill>
                  <a:srgbClr val="002060"/>
                </a:solidFill>
              </a:rPr>
              <a:t>Energy/biofuels</a:t>
            </a:r>
          </a:p>
          <a:p>
            <a:pPr lvl="1">
              <a:buFont typeface="Arial" charset="0"/>
              <a:buNone/>
            </a:pPr>
            <a:r>
              <a:rPr lang="en-US" sz="3200" smtClean="0"/>
              <a:t>have a profound impact on water resources.</a:t>
            </a:r>
          </a:p>
        </p:txBody>
      </p:sp>
      <p:pic>
        <p:nvPicPr>
          <p:cNvPr id="67588" name="Picture 4" descr="logoJE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38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9" name="Picture 5" descr="bilgi-hungry-planet-03.jpg"/>
          <p:cNvPicPr>
            <a:picLocks noChangeAspect="1" noChangeArrowheads="1"/>
          </p:cNvPicPr>
          <p:nvPr/>
        </p:nvPicPr>
        <p:blipFill>
          <a:blip r:embed="rId4" r:link="rId5" cstate="print"/>
          <a:srcRect/>
          <a:stretch>
            <a:fillRect/>
          </a:stretch>
        </p:blipFill>
        <p:spPr bwMode="auto">
          <a:xfrm>
            <a:off x="0" y="0"/>
            <a:ext cx="3124200" cy="206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0" name="Picture 4" descr="bilgi-hungry-planet-05.jpg"/>
          <p:cNvPicPr>
            <a:picLocks noChangeAspect="1" noChangeArrowheads="1"/>
          </p:cNvPicPr>
          <p:nvPr/>
        </p:nvPicPr>
        <p:blipFill>
          <a:blip r:embed="rId6" r:link="rId7" cstate="print"/>
          <a:srcRect/>
          <a:stretch>
            <a:fillRect/>
          </a:stretch>
        </p:blipFill>
        <p:spPr bwMode="auto">
          <a:xfrm>
            <a:off x="0" y="4386263"/>
            <a:ext cx="3124200" cy="247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1" name="Picture 6" descr="bilgi-hungry-planet-09.jpg"/>
          <p:cNvPicPr>
            <a:picLocks noChangeAspect="1" noChangeArrowheads="1"/>
          </p:cNvPicPr>
          <p:nvPr/>
        </p:nvPicPr>
        <p:blipFill>
          <a:blip r:embed="rId8" r:link="rId9" cstate="print"/>
          <a:srcRect/>
          <a:stretch>
            <a:fillRect/>
          </a:stretch>
        </p:blipFill>
        <p:spPr bwMode="auto">
          <a:xfrm>
            <a:off x="0" y="2057400"/>
            <a:ext cx="3124200" cy="232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ooter Placeholder 7"/>
          <p:cNvSpPr txBox="1">
            <a:spLocks noGrp="1"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Photos from Diet for a Small Planet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5715000" cy="2590800"/>
          </a:xfrm>
        </p:spPr>
        <p:txBody>
          <a:bodyPr/>
          <a:lstStyle/>
          <a:p>
            <a:pPr eaLnBrk="1" hangingPunct="1"/>
            <a:r>
              <a:rPr lang="en-US" smtClean="0"/>
              <a:t>Make difficult choices now, not later;</a:t>
            </a:r>
            <a:br>
              <a:rPr lang="en-US" smtClean="0"/>
            </a:br>
            <a:r>
              <a:rPr lang="en-US" sz="3200" smtClean="0"/>
              <a:t>Try to increase the pie – share the benefits</a:t>
            </a:r>
            <a:endParaRPr lang="en-US" smtClean="0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971800" y="2838450"/>
            <a:ext cx="6172200" cy="440055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b="1" i="1" smtClean="0"/>
              <a:t>But difficult choices remain:</a:t>
            </a:r>
          </a:p>
          <a:p>
            <a:pPr eaLnBrk="1" hangingPunct="1"/>
            <a:r>
              <a:rPr lang="en-US" smtClean="0"/>
              <a:t>Water storage for agriculture – water for environment</a:t>
            </a:r>
          </a:p>
          <a:p>
            <a:pPr eaLnBrk="1" hangingPunct="1"/>
            <a:r>
              <a:rPr lang="en-US" smtClean="0"/>
              <a:t>Upstream – Downstream</a:t>
            </a:r>
          </a:p>
          <a:p>
            <a:pPr eaLnBrk="1" hangingPunct="1"/>
            <a:r>
              <a:rPr lang="en-US" smtClean="0"/>
              <a:t>Productivity - Equity</a:t>
            </a:r>
          </a:p>
          <a:p>
            <a:pPr eaLnBrk="1" hangingPunct="1"/>
            <a:r>
              <a:rPr lang="en-US" smtClean="0"/>
              <a:t>This generation – the next one (GW decline)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Make better water choices</a:t>
            </a:r>
            <a:endParaRPr lang="en-US" dirty="0"/>
          </a:p>
        </p:txBody>
      </p:sp>
      <p:sp>
        <p:nvSpPr>
          <p:cNvPr id="55299" name="Content Placeholder 4"/>
          <p:cNvSpPr>
            <a:spLocks noGrp="1"/>
          </p:cNvSpPr>
          <p:nvPr>
            <p:ph idx="4294967295"/>
          </p:nvPr>
        </p:nvSpPr>
        <p:spPr>
          <a:xfrm>
            <a:off x="0" y="1371600"/>
            <a:ext cx="8229600" cy="4525963"/>
          </a:xfrm>
        </p:spPr>
        <p:txBody>
          <a:bodyPr/>
          <a:lstStyle/>
          <a:p>
            <a:r>
              <a:rPr lang="en-US" sz="3200" dirty="0" smtClean="0"/>
              <a:t>Start with rain when thinking about water, work locally, think ecosystems, engage in policy and politics</a:t>
            </a:r>
          </a:p>
          <a:p>
            <a:r>
              <a:rPr lang="en-US" sz="3200" dirty="0" smtClean="0"/>
              <a:t>Produce more with less water from a range of agricultural water management options</a:t>
            </a:r>
          </a:p>
          <a:p>
            <a:pPr lvl="1"/>
            <a:r>
              <a:rPr lang="en-US" sz="2800" dirty="0" smtClean="0"/>
              <a:t>Look for untapped opportunities: </a:t>
            </a:r>
            <a:r>
              <a:rPr lang="en-US" sz="2800" dirty="0" err="1" smtClean="0"/>
              <a:t>rainfed</a:t>
            </a:r>
            <a:r>
              <a:rPr lang="en-US" sz="2800" dirty="0" smtClean="0"/>
              <a:t> systems across SS Africa </a:t>
            </a:r>
          </a:p>
          <a:p>
            <a:pPr lvl="1"/>
            <a:r>
              <a:rPr lang="en-US" sz="2800" dirty="0" smtClean="0"/>
              <a:t>Irrigation productivity gains across Asia</a:t>
            </a:r>
          </a:p>
          <a:p>
            <a:pPr lvl="1"/>
            <a:r>
              <a:rPr lang="en-US" sz="2800" dirty="0" smtClean="0"/>
              <a:t>Solutions require us to think beyond water entry</a:t>
            </a:r>
          </a:p>
          <a:p>
            <a:r>
              <a:rPr lang="en-US" dirty="0" smtClean="0"/>
              <a:t>Lighten your  footprint</a:t>
            </a:r>
            <a:endParaRPr lang="en-US" sz="3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31825"/>
            <a:ext cx="8229600" cy="715963"/>
          </a:xfrm>
        </p:spPr>
        <p:txBody>
          <a:bodyPr/>
          <a:lstStyle/>
          <a:p>
            <a:pPr eaLnBrk="1" hangingPunct="1"/>
            <a:r>
              <a:rPr lang="en-US" smtClean="0"/>
              <a:t>Diets and water</a:t>
            </a:r>
          </a:p>
        </p:txBody>
      </p:sp>
      <p:sp>
        <p:nvSpPr>
          <p:cNvPr id="2662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mtClean="0"/>
              <a:t>Between 2,000 and 5,000 liters per person per day – depending on type and amount of food eaten and how it is produced</a:t>
            </a:r>
          </a:p>
        </p:txBody>
      </p:sp>
      <p:grpSp>
        <p:nvGrpSpPr>
          <p:cNvPr id="26628" name="Group 4"/>
          <p:cNvGrpSpPr>
            <a:grpSpLocks/>
          </p:cNvGrpSpPr>
          <p:nvPr/>
        </p:nvGrpSpPr>
        <p:grpSpPr bwMode="auto">
          <a:xfrm>
            <a:off x="0" y="4389438"/>
            <a:ext cx="9144000" cy="2074862"/>
            <a:chOff x="0" y="2765"/>
            <a:chExt cx="5904" cy="1307"/>
          </a:xfrm>
        </p:grpSpPr>
        <p:pic>
          <p:nvPicPr>
            <p:cNvPr id="26629" name="Picture 5" descr="US diet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2771"/>
              <a:ext cx="1968" cy="13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30" name="Picture 6" descr="Bhutan diet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68" y="2765"/>
              <a:ext cx="1977" cy="1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31" name="Picture 7" descr="Chad diet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945" y="2777"/>
              <a:ext cx="1959" cy="12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62" name="Picture 2" descr="Investing in irrigation (food price)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981200" y="588963"/>
            <a:ext cx="4962525" cy="2973387"/>
          </a:xfrm>
        </p:spPr>
      </p:pic>
      <p:sp>
        <p:nvSpPr>
          <p:cNvPr id="28675" name="Rectangle 3"/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457200" y="6215063"/>
            <a:ext cx="8229600" cy="642937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Investing in Irrigation</a:t>
            </a:r>
          </a:p>
        </p:txBody>
      </p:sp>
      <p:pic>
        <p:nvPicPr>
          <p:cNvPr id="27652" name="Picture 4" descr="Investing in irrigation-left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181100" y="228600"/>
            <a:ext cx="115888" cy="2209800"/>
          </a:xfrm>
        </p:spPr>
      </p:pic>
      <p:pic>
        <p:nvPicPr>
          <p:cNvPr id="27653" name="Picture 5" descr="Investing in irrigation-right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8224838" y="228600"/>
            <a:ext cx="119062" cy="4267200"/>
          </a:xfrm>
        </p:spPr>
      </p:pic>
      <p:sp>
        <p:nvSpPr>
          <p:cNvPr id="27654" name="Line 6"/>
          <p:cNvSpPr>
            <a:spLocks noChangeShapeType="1"/>
          </p:cNvSpPr>
          <p:nvPr/>
        </p:nvSpPr>
        <p:spPr bwMode="auto">
          <a:xfrm>
            <a:off x="1981200" y="2438400"/>
            <a:ext cx="38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55" name="Line 7"/>
          <p:cNvSpPr>
            <a:spLocks noChangeShapeType="1"/>
          </p:cNvSpPr>
          <p:nvPr/>
        </p:nvSpPr>
        <p:spPr bwMode="auto">
          <a:xfrm>
            <a:off x="1905000" y="228600"/>
            <a:ext cx="0" cy="4495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56" name="Line 8"/>
          <p:cNvSpPr>
            <a:spLocks noChangeShapeType="1"/>
          </p:cNvSpPr>
          <p:nvPr/>
        </p:nvSpPr>
        <p:spPr bwMode="auto">
          <a:xfrm>
            <a:off x="7505700" y="190500"/>
            <a:ext cx="0" cy="4495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57" name="Line 9"/>
          <p:cNvSpPr>
            <a:spLocks noChangeShapeType="1"/>
          </p:cNvSpPr>
          <p:nvPr/>
        </p:nvSpPr>
        <p:spPr bwMode="auto">
          <a:xfrm>
            <a:off x="1828800" y="4695825"/>
            <a:ext cx="7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58" name="Line 10"/>
          <p:cNvSpPr>
            <a:spLocks noChangeShapeType="1"/>
          </p:cNvSpPr>
          <p:nvPr/>
        </p:nvSpPr>
        <p:spPr bwMode="auto">
          <a:xfrm flipV="1">
            <a:off x="2009775" y="4689475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59" name="Line 11"/>
          <p:cNvSpPr>
            <a:spLocks noChangeShapeType="1"/>
          </p:cNvSpPr>
          <p:nvPr/>
        </p:nvSpPr>
        <p:spPr bwMode="auto">
          <a:xfrm flipV="1">
            <a:off x="2616200" y="470535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60" name="Line 12"/>
          <p:cNvSpPr>
            <a:spLocks noChangeShapeType="1"/>
          </p:cNvSpPr>
          <p:nvPr/>
        </p:nvSpPr>
        <p:spPr bwMode="auto">
          <a:xfrm flipV="1">
            <a:off x="3216275" y="470535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61" name="Line 13"/>
          <p:cNvSpPr>
            <a:spLocks noChangeShapeType="1"/>
          </p:cNvSpPr>
          <p:nvPr/>
        </p:nvSpPr>
        <p:spPr bwMode="auto">
          <a:xfrm flipV="1">
            <a:off x="3813175" y="4702175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62" name="Line 14"/>
          <p:cNvSpPr>
            <a:spLocks noChangeShapeType="1"/>
          </p:cNvSpPr>
          <p:nvPr/>
        </p:nvSpPr>
        <p:spPr bwMode="auto">
          <a:xfrm flipV="1">
            <a:off x="4414838" y="470535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63" name="Line 15"/>
          <p:cNvSpPr>
            <a:spLocks noChangeShapeType="1"/>
          </p:cNvSpPr>
          <p:nvPr/>
        </p:nvSpPr>
        <p:spPr bwMode="auto">
          <a:xfrm flipV="1">
            <a:off x="5019675" y="470535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64" name="Line 16"/>
          <p:cNvSpPr>
            <a:spLocks noChangeShapeType="1"/>
          </p:cNvSpPr>
          <p:nvPr/>
        </p:nvSpPr>
        <p:spPr bwMode="auto">
          <a:xfrm flipV="1">
            <a:off x="5614988" y="470535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65" name="Line 17"/>
          <p:cNvSpPr>
            <a:spLocks noChangeShapeType="1"/>
          </p:cNvSpPr>
          <p:nvPr/>
        </p:nvSpPr>
        <p:spPr bwMode="auto">
          <a:xfrm flipV="1">
            <a:off x="6219825" y="470535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66" name="Line 18"/>
          <p:cNvSpPr>
            <a:spLocks noChangeShapeType="1"/>
          </p:cNvSpPr>
          <p:nvPr/>
        </p:nvSpPr>
        <p:spPr bwMode="auto">
          <a:xfrm flipV="1">
            <a:off x="6819900" y="4710113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67" name="Line 19"/>
          <p:cNvSpPr>
            <a:spLocks noChangeShapeType="1"/>
          </p:cNvSpPr>
          <p:nvPr/>
        </p:nvSpPr>
        <p:spPr bwMode="auto">
          <a:xfrm flipV="1">
            <a:off x="7419975" y="4710113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68" name="Line 20"/>
          <p:cNvSpPr>
            <a:spLocks noChangeShapeType="1"/>
          </p:cNvSpPr>
          <p:nvPr/>
        </p:nvSpPr>
        <p:spPr bwMode="auto">
          <a:xfrm>
            <a:off x="1824038" y="3824288"/>
            <a:ext cx="7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69" name="Line 21"/>
          <p:cNvSpPr>
            <a:spLocks noChangeShapeType="1"/>
          </p:cNvSpPr>
          <p:nvPr/>
        </p:nvSpPr>
        <p:spPr bwMode="auto">
          <a:xfrm>
            <a:off x="1824038" y="2943225"/>
            <a:ext cx="7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70" name="Line 22"/>
          <p:cNvSpPr>
            <a:spLocks noChangeShapeType="1"/>
          </p:cNvSpPr>
          <p:nvPr/>
        </p:nvSpPr>
        <p:spPr bwMode="auto">
          <a:xfrm>
            <a:off x="1824038" y="2057400"/>
            <a:ext cx="7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71" name="Line 23"/>
          <p:cNvSpPr>
            <a:spLocks noChangeShapeType="1"/>
          </p:cNvSpPr>
          <p:nvPr/>
        </p:nvSpPr>
        <p:spPr bwMode="auto">
          <a:xfrm>
            <a:off x="1819275" y="1181100"/>
            <a:ext cx="7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72" name="Line 24"/>
          <p:cNvSpPr>
            <a:spLocks noChangeShapeType="1"/>
          </p:cNvSpPr>
          <p:nvPr/>
        </p:nvSpPr>
        <p:spPr bwMode="auto">
          <a:xfrm>
            <a:off x="1852613" y="304800"/>
            <a:ext cx="7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73" name="Line 25"/>
          <p:cNvSpPr>
            <a:spLocks noChangeShapeType="1"/>
          </p:cNvSpPr>
          <p:nvPr/>
        </p:nvSpPr>
        <p:spPr bwMode="auto">
          <a:xfrm>
            <a:off x="7515225" y="4695825"/>
            <a:ext cx="7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74" name="Line 26"/>
          <p:cNvSpPr>
            <a:spLocks noChangeShapeType="1"/>
          </p:cNvSpPr>
          <p:nvPr/>
        </p:nvSpPr>
        <p:spPr bwMode="auto">
          <a:xfrm>
            <a:off x="7510463" y="4152900"/>
            <a:ext cx="7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75" name="Line 27"/>
          <p:cNvSpPr>
            <a:spLocks noChangeShapeType="1"/>
          </p:cNvSpPr>
          <p:nvPr/>
        </p:nvSpPr>
        <p:spPr bwMode="auto">
          <a:xfrm>
            <a:off x="7510463" y="3600450"/>
            <a:ext cx="7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76" name="Line 28"/>
          <p:cNvSpPr>
            <a:spLocks noChangeShapeType="1"/>
          </p:cNvSpPr>
          <p:nvPr/>
        </p:nvSpPr>
        <p:spPr bwMode="auto">
          <a:xfrm>
            <a:off x="7510463" y="3048000"/>
            <a:ext cx="7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77" name="Line 29"/>
          <p:cNvSpPr>
            <a:spLocks noChangeShapeType="1"/>
          </p:cNvSpPr>
          <p:nvPr/>
        </p:nvSpPr>
        <p:spPr bwMode="auto">
          <a:xfrm>
            <a:off x="7505700" y="2495550"/>
            <a:ext cx="7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78" name="Line 30"/>
          <p:cNvSpPr>
            <a:spLocks noChangeShapeType="1"/>
          </p:cNvSpPr>
          <p:nvPr/>
        </p:nvSpPr>
        <p:spPr bwMode="auto">
          <a:xfrm>
            <a:off x="7519988" y="1943100"/>
            <a:ext cx="7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79" name="Line 31"/>
          <p:cNvSpPr>
            <a:spLocks noChangeShapeType="1"/>
          </p:cNvSpPr>
          <p:nvPr/>
        </p:nvSpPr>
        <p:spPr bwMode="auto">
          <a:xfrm>
            <a:off x="7505700" y="1419225"/>
            <a:ext cx="7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80" name="Line 32"/>
          <p:cNvSpPr>
            <a:spLocks noChangeShapeType="1"/>
          </p:cNvSpPr>
          <p:nvPr/>
        </p:nvSpPr>
        <p:spPr bwMode="auto">
          <a:xfrm>
            <a:off x="7505700" y="857250"/>
            <a:ext cx="7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81" name="Line 33"/>
          <p:cNvSpPr>
            <a:spLocks noChangeShapeType="1"/>
          </p:cNvSpPr>
          <p:nvPr/>
        </p:nvSpPr>
        <p:spPr bwMode="auto">
          <a:xfrm>
            <a:off x="7505700" y="304800"/>
            <a:ext cx="7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4194" name="Rectangle 34"/>
          <p:cNvSpPr>
            <a:spLocks noChangeArrowheads="1"/>
          </p:cNvSpPr>
          <p:nvPr/>
        </p:nvSpPr>
        <p:spPr bwMode="auto">
          <a:xfrm>
            <a:off x="6076950" y="876300"/>
            <a:ext cx="14573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600" b="1">
                <a:latin typeface="Trebuchet MS" pitchFamily="34" charset="0"/>
              </a:rPr>
              <a:t>Irrigated Area</a:t>
            </a:r>
          </a:p>
        </p:txBody>
      </p:sp>
      <p:sp>
        <p:nvSpPr>
          <p:cNvPr id="604195" name="Rectangle 35"/>
          <p:cNvSpPr>
            <a:spLocks noChangeArrowheads="1"/>
          </p:cNvSpPr>
          <p:nvPr/>
        </p:nvSpPr>
        <p:spPr bwMode="auto">
          <a:xfrm>
            <a:off x="5219700" y="2667000"/>
            <a:ext cx="1890713" cy="28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600" b="1">
                <a:latin typeface="Trebuchet MS" pitchFamily="34" charset="0"/>
              </a:rPr>
              <a:t>Food price index</a:t>
            </a:r>
          </a:p>
        </p:txBody>
      </p:sp>
      <p:sp>
        <p:nvSpPr>
          <p:cNvPr id="27684" name="Rectangle 36"/>
          <p:cNvSpPr>
            <a:spLocks noChangeArrowheads="1"/>
          </p:cNvSpPr>
          <p:nvPr/>
        </p:nvSpPr>
        <p:spPr bwMode="auto">
          <a:xfrm>
            <a:off x="3462338" y="457200"/>
            <a:ext cx="22780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600" b="1">
                <a:latin typeface="Trebuchet MS" pitchFamily="34" charset="0"/>
              </a:rPr>
              <a:t>World Bank lending for irrigation</a:t>
            </a:r>
          </a:p>
        </p:txBody>
      </p:sp>
      <p:sp>
        <p:nvSpPr>
          <p:cNvPr id="27685" name="Rectangle 37"/>
          <p:cNvSpPr>
            <a:spLocks noChangeArrowheads="1"/>
          </p:cNvSpPr>
          <p:nvPr/>
        </p:nvSpPr>
        <p:spPr bwMode="auto">
          <a:xfrm>
            <a:off x="1490663" y="171450"/>
            <a:ext cx="381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000" b="1">
                <a:latin typeface="Trebuchet MS" pitchFamily="34" charset="0"/>
              </a:rPr>
              <a:t>2.5</a:t>
            </a:r>
          </a:p>
        </p:txBody>
      </p:sp>
      <p:sp>
        <p:nvSpPr>
          <p:cNvPr id="27686" name="Rectangle 38"/>
          <p:cNvSpPr>
            <a:spLocks noChangeArrowheads="1"/>
          </p:cNvSpPr>
          <p:nvPr/>
        </p:nvSpPr>
        <p:spPr bwMode="auto">
          <a:xfrm>
            <a:off x="1485900" y="1047750"/>
            <a:ext cx="381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000" b="1">
                <a:latin typeface="Trebuchet MS" pitchFamily="34" charset="0"/>
              </a:rPr>
              <a:t>2.0</a:t>
            </a:r>
          </a:p>
        </p:txBody>
      </p:sp>
      <p:sp>
        <p:nvSpPr>
          <p:cNvPr id="27687" name="Rectangle 39"/>
          <p:cNvSpPr>
            <a:spLocks noChangeArrowheads="1"/>
          </p:cNvSpPr>
          <p:nvPr/>
        </p:nvSpPr>
        <p:spPr bwMode="auto">
          <a:xfrm>
            <a:off x="1485900" y="1924050"/>
            <a:ext cx="381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000" b="1">
                <a:latin typeface="Trebuchet MS" pitchFamily="34" charset="0"/>
              </a:rPr>
              <a:t>1.5</a:t>
            </a:r>
          </a:p>
        </p:txBody>
      </p:sp>
      <p:sp>
        <p:nvSpPr>
          <p:cNvPr id="27688" name="Rectangle 40"/>
          <p:cNvSpPr>
            <a:spLocks noChangeArrowheads="1"/>
          </p:cNvSpPr>
          <p:nvPr/>
        </p:nvSpPr>
        <p:spPr bwMode="auto">
          <a:xfrm>
            <a:off x="1485900" y="2809875"/>
            <a:ext cx="381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000" b="1">
                <a:latin typeface="Trebuchet MS" pitchFamily="34" charset="0"/>
              </a:rPr>
              <a:t>1.0</a:t>
            </a:r>
          </a:p>
        </p:txBody>
      </p:sp>
      <p:sp>
        <p:nvSpPr>
          <p:cNvPr id="27689" name="Rectangle 41"/>
          <p:cNvSpPr>
            <a:spLocks noChangeArrowheads="1"/>
          </p:cNvSpPr>
          <p:nvPr/>
        </p:nvSpPr>
        <p:spPr bwMode="auto">
          <a:xfrm>
            <a:off x="1485900" y="3686175"/>
            <a:ext cx="381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000" b="1">
                <a:latin typeface="Trebuchet MS" pitchFamily="34" charset="0"/>
              </a:rPr>
              <a:t>0.5</a:t>
            </a:r>
          </a:p>
        </p:txBody>
      </p:sp>
      <p:sp>
        <p:nvSpPr>
          <p:cNvPr id="27690" name="Rectangle 42"/>
          <p:cNvSpPr>
            <a:spLocks noChangeArrowheads="1"/>
          </p:cNvSpPr>
          <p:nvPr/>
        </p:nvSpPr>
        <p:spPr bwMode="auto">
          <a:xfrm>
            <a:off x="1609725" y="4581525"/>
            <a:ext cx="381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000" b="1">
                <a:latin typeface="Trebuchet MS" pitchFamily="34" charset="0"/>
              </a:rPr>
              <a:t>0</a:t>
            </a:r>
          </a:p>
        </p:txBody>
      </p:sp>
      <p:sp>
        <p:nvSpPr>
          <p:cNvPr id="27691" name="Rectangle 43"/>
          <p:cNvSpPr>
            <a:spLocks noChangeArrowheads="1"/>
          </p:cNvSpPr>
          <p:nvPr/>
        </p:nvSpPr>
        <p:spPr bwMode="auto">
          <a:xfrm>
            <a:off x="1785938" y="4738688"/>
            <a:ext cx="4953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000" b="1">
                <a:latin typeface="Trebuchet MS" pitchFamily="34" charset="0"/>
              </a:rPr>
              <a:t>1960</a:t>
            </a:r>
          </a:p>
        </p:txBody>
      </p:sp>
      <p:sp>
        <p:nvSpPr>
          <p:cNvPr id="27692" name="Rectangle 44"/>
          <p:cNvSpPr>
            <a:spLocks noChangeArrowheads="1"/>
          </p:cNvSpPr>
          <p:nvPr/>
        </p:nvSpPr>
        <p:spPr bwMode="auto">
          <a:xfrm>
            <a:off x="2371725" y="4743450"/>
            <a:ext cx="4953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000" b="1">
                <a:latin typeface="Trebuchet MS" pitchFamily="34" charset="0"/>
              </a:rPr>
              <a:t>1965</a:t>
            </a:r>
          </a:p>
        </p:txBody>
      </p:sp>
      <p:sp>
        <p:nvSpPr>
          <p:cNvPr id="27693" name="Rectangle 45"/>
          <p:cNvSpPr>
            <a:spLocks noChangeArrowheads="1"/>
          </p:cNvSpPr>
          <p:nvPr/>
        </p:nvSpPr>
        <p:spPr bwMode="auto">
          <a:xfrm>
            <a:off x="2973388" y="4743450"/>
            <a:ext cx="4953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000" b="1">
                <a:latin typeface="Trebuchet MS" pitchFamily="34" charset="0"/>
              </a:rPr>
              <a:t>1970</a:t>
            </a:r>
          </a:p>
        </p:txBody>
      </p:sp>
      <p:sp>
        <p:nvSpPr>
          <p:cNvPr id="27694" name="Rectangle 46"/>
          <p:cNvSpPr>
            <a:spLocks noChangeArrowheads="1"/>
          </p:cNvSpPr>
          <p:nvPr/>
        </p:nvSpPr>
        <p:spPr bwMode="auto">
          <a:xfrm>
            <a:off x="3575050" y="4743450"/>
            <a:ext cx="4953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000" b="1">
                <a:latin typeface="Trebuchet MS" pitchFamily="34" charset="0"/>
              </a:rPr>
              <a:t>1975</a:t>
            </a:r>
          </a:p>
        </p:txBody>
      </p:sp>
      <p:sp>
        <p:nvSpPr>
          <p:cNvPr id="27695" name="Rectangle 47"/>
          <p:cNvSpPr>
            <a:spLocks noChangeArrowheads="1"/>
          </p:cNvSpPr>
          <p:nvPr/>
        </p:nvSpPr>
        <p:spPr bwMode="auto">
          <a:xfrm>
            <a:off x="4171950" y="4748213"/>
            <a:ext cx="4953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000" b="1">
                <a:latin typeface="Trebuchet MS" pitchFamily="34" charset="0"/>
              </a:rPr>
              <a:t>1980</a:t>
            </a:r>
          </a:p>
        </p:txBody>
      </p:sp>
      <p:sp>
        <p:nvSpPr>
          <p:cNvPr id="27696" name="Rectangle 48"/>
          <p:cNvSpPr>
            <a:spLocks noChangeArrowheads="1"/>
          </p:cNvSpPr>
          <p:nvPr/>
        </p:nvSpPr>
        <p:spPr bwMode="auto">
          <a:xfrm>
            <a:off x="4772025" y="4743450"/>
            <a:ext cx="4953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000" b="1">
                <a:latin typeface="Trebuchet MS" pitchFamily="34" charset="0"/>
              </a:rPr>
              <a:t>1985</a:t>
            </a:r>
          </a:p>
        </p:txBody>
      </p:sp>
      <p:sp>
        <p:nvSpPr>
          <p:cNvPr id="27697" name="Rectangle 49"/>
          <p:cNvSpPr>
            <a:spLocks noChangeArrowheads="1"/>
          </p:cNvSpPr>
          <p:nvPr/>
        </p:nvSpPr>
        <p:spPr bwMode="auto">
          <a:xfrm>
            <a:off x="5376863" y="4738688"/>
            <a:ext cx="4953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000" b="1">
                <a:latin typeface="Trebuchet MS" pitchFamily="34" charset="0"/>
              </a:rPr>
              <a:t>1990</a:t>
            </a:r>
          </a:p>
        </p:txBody>
      </p:sp>
      <p:sp>
        <p:nvSpPr>
          <p:cNvPr id="27698" name="Rectangle 50"/>
          <p:cNvSpPr>
            <a:spLocks noChangeArrowheads="1"/>
          </p:cNvSpPr>
          <p:nvPr/>
        </p:nvSpPr>
        <p:spPr bwMode="auto">
          <a:xfrm>
            <a:off x="5981700" y="4743450"/>
            <a:ext cx="4953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000" b="1">
                <a:latin typeface="Trebuchet MS" pitchFamily="34" charset="0"/>
              </a:rPr>
              <a:t>1995</a:t>
            </a:r>
          </a:p>
        </p:txBody>
      </p:sp>
      <p:sp>
        <p:nvSpPr>
          <p:cNvPr id="27699" name="Rectangle 51"/>
          <p:cNvSpPr>
            <a:spLocks noChangeArrowheads="1"/>
          </p:cNvSpPr>
          <p:nvPr/>
        </p:nvSpPr>
        <p:spPr bwMode="auto">
          <a:xfrm>
            <a:off x="6577013" y="4745038"/>
            <a:ext cx="4953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000" b="1">
                <a:latin typeface="Trebuchet MS" pitchFamily="34" charset="0"/>
              </a:rPr>
              <a:t>2000</a:t>
            </a:r>
          </a:p>
        </p:txBody>
      </p:sp>
      <p:sp>
        <p:nvSpPr>
          <p:cNvPr id="27700" name="Rectangle 52"/>
          <p:cNvSpPr>
            <a:spLocks noChangeArrowheads="1"/>
          </p:cNvSpPr>
          <p:nvPr/>
        </p:nvSpPr>
        <p:spPr bwMode="auto">
          <a:xfrm>
            <a:off x="7177088" y="4743450"/>
            <a:ext cx="4953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000" b="1">
                <a:latin typeface="Trebuchet MS" pitchFamily="34" charset="0"/>
              </a:rPr>
              <a:t>2005</a:t>
            </a:r>
          </a:p>
        </p:txBody>
      </p:sp>
      <p:sp>
        <p:nvSpPr>
          <p:cNvPr id="27701" name="Rectangle 53"/>
          <p:cNvSpPr>
            <a:spLocks noChangeArrowheads="1"/>
          </p:cNvSpPr>
          <p:nvPr/>
        </p:nvSpPr>
        <p:spPr bwMode="auto">
          <a:xfrm>
            <a:off x="7553325" y="195263"/>
            <a:ext cx="5000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000" b="1">
                <a:latin typeface="Trebuchet MS" pitchFamily="34" charset="0"/>
              </a:rPr>
              <a:t>320</a:t>
            </a:r>
          </a:p>
        </p:txBody>
      </p:sp>
      <p:sp>
        <p:nvSpPr>
          <p:cNvPr id="27702" name="Rectangle 54"/>
          <p:cNvSpPr>
            <a:spLocks noChangeArrowheads="1"/>
          </p:cNvSpPr>
          <p:nvPr/>
        </p:nvSpPr>
        <p:spPr bwMode="auto">
          <a:xfrm>
            <a:off x="7548563" y="747713"/>
            <a:ext cx="5048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000" b="1">
                <a:latin typeface="Trebuchet MS" pitchFamily="34" charset="0"/>
              </a:rPr>
              <a:t>280</a:t>
            </a:r>
          </a:p>
        </p:txBody>
      </p:sp>
      <p:sp>
        <p:nvSpPr>
          <p:cNvPr id="27703" name="Rectangle 55"/>
          <p:cNvSpPr>
            <a:spLocks noChangeArrowheads="1"/>
          </p:cNvSpPr>
          <p:nvPr/>
        </p:nvSpPr>
        <p:spPr bwMode="auto">
          <a:xfrm>
            <a:off x="7548563" y="1285875"/>
            <a:ext cx="5048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000" b="1">
                <a:latin typeface="Trebuchet MS" pitchFamily="34" charset="0"/>
              </a:rPr>
              <a:t>240</a:t>
            </a:r>
          </a:p>
        </p:txBody>
      </p:sp>
      <p:sp>
        <p:nvSpPr>
          <p:cNvPr id="27704" name="Rectangle 56"/>
          <p:cNvSpPr>
            <a:spLocks noChangeArrowheads="1"/>
          </p:cNvSpPr>
          <p:nvPr/>
        </p:nvSpPr>
        <p:spPr bwMode="auto">
          <a:xfrm>
            <a:off x="7548563" y="1828800"/>
            <a:ext cx="5048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000" b="1">
                <a:latin typeface="Trebuchet MS" pitchFamily="34" charset="0"/>
              </a:rPr>
              <a:t>200</a:t>
            </a:r>
          </a:p>
        </p:txBody>
      </p:sp>
      <p:sp>
        <p:nvSpPr>
          <p:cNvPr id="27705" name="Rectangle 57"/>
          <p:cNvSpPr>
            <a:spLocks noChangeArrowheads="1"/>
          </p:cNvSpPr>
          <p:nvPr/>
        </p:nvSpPr>
        <p:spPr bwMode="auto">
          <a:xfrm>
            <a:off x="7548563" y="2386013"/>
            <a:ext cx="5048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000" b="1">
                <a:latin typeface="Trebuchet MS" pitchFamily="34" charset="0"/>
              </a:rPr>
              <a:t>160</a:t>
            </a:r>
          </a:p>
        </p:txBody>
      </p:sp>
      <p:sp>
        <p:nvSpPr>
          <p:cNvPr id="27706" name="Rectangle 58"/>
          <p:cNvSpPr>
            <a:spLocks noChangeArrowheads="1"/>
          </p:cNvSpPr>
          <p:nvPr/>
        </p:nvSpPr>
        <p:spPr bwMode="auto">
          <a:xfrm>
            <a:off x="7548563" y="2928938"/>
            <a:ext cx="519112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000" b="1">
                <a:latin typeface="Trebuchet MS" pitchFamily="34" charset="0"/>
              </a:rPr>
              <a:t>120</a:t>
            </a:r>
          </a:p>
        </p:txBody>
      </p:sp>
      <p:sp>
        <p:nvSpPr>
          <p:cNvPr id="27707" name="Rectangle 59"/>
          <p:cNvSpPr>
            <a:spLocks noChangeArrowheads="1"/>
          </p:cNvSpPr>
          <p:nvPr/>
        </p:nvSpPr>
        <p:spPr bwMode="auto">
          <a:xfrm>
            <a:off x="7548563" y="3481388"/>
            <a:ext cx="519112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000" b="1">
                <a:latin typeface="Trebuchet MS" pitchFamily="34" charset="0"/>
              </a:rPr>
              <a:t>80</a:t>
            </a:r>
          </a:p>
        </p:txBody>
      </p:sp>
      <p:sp>
        <p:nvSpPr>
          <p:cNvPr id="27708" name="Rectangle 60"/>
          <p:cNvSpPr>
            <a:spLocks noChangeArrowheads="1"/>
          </p:cNvSpPr>
          <p:nvPr/>
        </p:nvSpPr>
        <p:spPr bwMode="auto">
          <a:xfrm>
            <a:off x="7539038" y="4019550"/>
            <a:ext cx="519112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000" b="1">
                <a:latin typeface="Trebuchet MS" pitchFamily="34" charset="0"/>
              </a:rPr>
              <a:t>40</a:t>
            </a:r>
          </a:p>
        </p:txBody>
      </p:sp>
      <p:sp>
        <p:nvSpPr>
          <p:cNvPr id="27709" name="Rectangle 61"/>
          <p:cNvSpPr>
            <a:spLocks noChangeArrowheads="1"/>
          </p:cNvSpPr>
          <p:nvPr/>
        </p:nvSpPr>
        <p:spPr bwMode="auto">
          <a:xfrm>
            <a:off x="7534275" y="4572000"/>
            <a:ext cx="5191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000" b="1">
                <a:latin typeface="Trebuchet MS" pitchFamily="34" charset="0"/>
              </a:rPr>
              <a:t>0</a:t>
            </a:r>
          </a:p>
        </p:txBody>
      </p:sp>
      <p:sp>
        <p:nvSpPr>
          <p:cNvPr id="27710" name="Line 62"/>
          <p:cNvSpPr>
            <a:spLocks noChangeShapeType="1"/>
          </p:cNvSpPr>
          <p:nvPr/>
        </p:nvSpPr>
        <p:spPr bwMode="auto">
          <a:xfrm flipV="1">
            <a:off x="2009775" y="4591050"/>
            <a:ext cx="0" cy="104775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711" name="Line 63"/>
          <p:cNvSpPr>
            <a:spLocks noChangeShapeType="1"/>
          </p:cNvSpPr>
          <p:nvPr/>
        </p:nvSpPr>
        <p:spPr bwMode="auto">
          <a:xfrm flipH="1" flipV="1">
            <a:off x="2133600" y="3648075"/>
            <a:ext cx="4763" cy="1047750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712" name="Line 64"/>
          <p:cNvSpPr>
            <a:spLocks noChangeShapeType="1"/>
          </p:cNvSpPr>
          <p:nvPr/>
        </p:nvSpPr>
        <p:spPr bwMode="auto">
          <a:xfrm flipH="1" flipV="1">
            <a:off x="2252663" y="4210050"/>
            <a:ext cx="4762" cy="485775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713" name="Line 65"/>
          <p:cNvSpPr>
            <a:spLocks noChangeShapeType="1"/>
          </p:cNvSpPr>
          <p:nvPr/>
        </p:nvSpPr>
        <p:spPr bwMode="auto">
          <a:xfrm flipH="1" flipV="1">
            <a:off x="2376488" y="4248150"/>
            <a:ext cx="4762" cy="442913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714" name="Line 66"/>
          <p:cNvSpPr>
            <a:spLocks noChangeShapeType="1"/>
          </p:cNvSpPr>
          <p:nvPr/>
        </p:nvSpPr>
        <p:spPr bwMode="auto">
          <a:xfrm flipV="1">
            <a:off x="2492375" y="4648200"/>
            <a:ext cx="0" cy="44450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715" name="Line 67"/>
          <p:cNvSpPr>
            <a:spLocks noChangeShapeType="1"/>
          </p:cNvSpPr>
          <p:nvPr/>
        </p:nvSpPr>
        <p:spPr bwMode="auto">
          <a:xfrm flipH="1" flipV="1">
            <a:off x="2608263" y="3917950"/>
            <a:ext cx="7937" cy="771525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716" name="Line 68"/>
          <p:cNvSpPr>
            <a:spLocks noChangeShapeType="1"/>
          </p:cNvSpPr>
          <p:nvPr/>
        </p:nvSpPr>
        <p:spPr bwMode="auto">
          <a:xfrm flipH="1" flipV="1">
            <a:off x="2733675" y="4254500"/>
            <a:ext cx="4763" cy="434975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717" name="Line 69"/>
          <p:cNvSpPr>
            <a:spLocks noChangeShapeType="1"/>
          </p:cNvSpPr>
          <p:nvPr/>
        </p:nvSpPr>
        <p:spPr bwMode="auto">
          <a:xfrm flipV="1">
            <a:off x="2857500" y="4578350"/>
            <a:ext cx="0" cy="111125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718" name="Line 70"/>
          <p:cNvSpPr>
            <a:spLocks noChangeShapeType="1"/>
          </p:cNvSpPr>
          <p:nvPr/>
        </p:nvSpPr>
        <p:spPr bwMode="auto">
          <a:xfrm flipH="1" flipV="1">
            <a:off x="2973388" y="4346575"/>
            <a:ext cx="3175" cy="342900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719" name="Line 71"/>
          <p:cNvSpPr>
            <a:spLocks noChangeShapeType="1"/>
          </p:cNvSpPr>
          <p:nvPr/>
        </p:nvSpPr>
        <p:spPr bwMode="auto">
          <a:xfrm flipH="1" flipV="1">
            <a:off x="3095625" y="3892550"/>
            <a:ext cx="4763" cy="796925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720" name="Line 72"/>
          <p:cNvSpPr>
            <a:spLocks noChangeShapeType="1"/>
          </p:cNvSpPr>
          <p:nvPr/>
        </p:nvSpPr>
        <p:spPr bwMode="auto">
          <a:xfrm flipH="1" flipV="1">
            <a:off x="3216275" y="3403600"/>
            <a:ext cx="1588" cy="1285875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721" name="Line 73"/>
          <p:cNvSpPr>
            <a:spLocks noChangeShapeType="1"/>
          </p:cNvSpPr>
          <p:nvPr/>
        </p:nvSpPr>
        <p:spPr bwMode="auto">
          <a:xfrm flipH="1" flipV="1">
            <a:off x="3333750" y="4425950"/>
            <a:ext cx="3175" cy="265113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722" name="Line 74"/>
          <p:cNvSpPr>
            <a:spLocks noChangeShapeType="1"/>
          </p:cNvSpPr>
          <p:nvPr/>
        </p:nvSpPr>
        <p:spPr bwMode="auto">
          <a:xfrm flipH="1" flipV="1">
            <a:off x="3448050" y="3940175"/>
            <a:ext cx="12700" cy="750888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723" name="Line 75"/>
          <p:cNvSpPr>
            <a:spLocks noChangeShapeType="1"/>
          </p:cNvSpPr>
          <p:nvPr/>
        </p:nvSpPr>
        <p:spPr bwMode="auto">
          <a:xfrm flipH="1" flipV="1">
            <a:off x="3575050" y="3403600"/>
            <a:ext cx="1588" cy="1285875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724" name="Line 76"/>
          <p:cNvSpPr>
            <a:spLocks noChangeShapeType="1"/>
          </p:cNvSpPr>
          <p:nvPr/>
        </p:nvSpPr>
        <p:spPr bwMode="auto">
          <a:xfrm flipH="1" flipV="1">
            <a:off x="3695700" y="3057525"/>
            <a:ext cx="1588" cy="1285875"/>
          </a:xfrm>
          <a:prstGeom prst="line">
            <a:avLst/>
          </a:prstGeom>
          <a:noFill/>
          <a:ln w="76200">
            <a:solidFill>
              <a:srgbClr val="00808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725" name="Line 77"/>
          <p:cNvSpPr>
            <a:spLocks noChangeShapeType="1"/>
          </p:cNvSpPr>
          <p:nvPr/>
        </p:nvSpPr>
        <p:spPr bwMode="auto">
          <a:xfrm flipV="1">
            <a:off x="3694113" y="2644775"/>
            <a:ext cx="1587" cy="2051050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726" name="Line 78"/>
          <p:cNvSpPr>
            <a:spLocks noChangeShapeType="1"/>
          </p:cNvSpPr>
          <p:nvPr/>
        </p:nvSpPr>
        <p:spPr bwMode="auto">
          <a:xfrm flipV="1">
            <a:off x="3813175" y="2136775"/>
            <a:ext cx="1588" cy="2554288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727" name="Line 79"/>
          <p:cNvSpPr>
            <a:spLocks noChangeShapeType="1"/>
          </p:cNvSpPr>
          <p:nvPr/>
        </p:nvSpPr>
        <p:spPr bwMode="auto">
          <a:xfrm flipV="1">
            <a:off x="3932238" y="2006600"/>
            <a:ext cx="7937" cy="2684463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728" name="Line 80"/>
          <p:cNvSpPr>
            <a:spLocks noChangeShapeType="1"/>
          </p:cNvSpPr>
          <p:nvPr/>
        </p:nvSpPr>
        <p:spPr bwMode="auto">
          <a:xfrm flipV="1">
            <a:off x="4051300" y="1592263"/>
            <a:ext cx="11113" cy="3098800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729" name="Line 81"/>
          <p:cNvSpPr>
            <a:spLocks noChangeShapeType="1"/>
          </p:cNvSpPr>
          <p:nvPr/>
        </p:nvSpPr>
        <p:spPr bwMode="auto">
          <a:xfrm flipV="1">
            <a:off x="4165600" y="1014413"/>
            <a:ext cx="15875" cy="3681412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730" name="Line 82"/>
          <p:cNvSpPr>
            <a:spLocks noChangeShapeType="1"/>
          </p:cNvSpPr>
          <p:nvPr/>
        </p:nvSpPr>
        <p:spPr bwMode="auto">
          <a:xfrm flipV="1">
            <a:off x="4283075" y="1147763"/>
            <a:ext cx="12700" cy="3543300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731" name="Line 83"/>
          <p:cNvSpPr>
            <a:spLocks noChangeShapeType="1"/>
          </p:cNvSpPr>
          <p:nvPr/>
        </p:nvSpPr>
        <p:spPr bwMode="auto">
          <a:xfrm flipV="1">
            <a:off x="4410075" y="976313"/>
            <a:ext cx="15875" cy="3714750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732" name="Line 84"/>
          <p:cNvSpPr>
            <a:spLocks noChangeShapeType="1"/>
          </p:cNvSpPr>
          <p:nvPr/>
        </p:nvSpPr>
        <p:spPr bwMode="auto">
          <a:xfrm flipV="1">
            <a:off x="4533900" y="2417763"/>
            <a:ext cx="9525" cy="2271712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733" name="Line 85"/>
          <p:cNvSpPr>
            <a:spLocks noChangeShapeType="1"/>
          </p:cNvSpPr>
          <p:nvPr/>
        </p:nvSpPr>
        <p:spPr bwMode="auto">
          <a:xfrm flipV="1">
            <a:off x="4656138" y="2638425"/>
            <a:ext cx="1587" cy="2051050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734" name="Line 86"/>
          <p:cNvSpPr>
            <a:spLocks noChangeShapeType="1"/>
          </p:cNvSpPr>
          <p:nvPr/>
        </p:nvSpPr>
        <p:spPr bwMode="auto">
          <a:xfrm flipV="1">
            <a:off x="4775200" y="2135188"/>
            <a:ext cx="1588" cy="2554287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735" name="Line 87"/>
          <p:cNvSpPr>
            <a:spLocks noChangeShapeType="1"/>
          </p:cNvSpPr>
          <p:nvPr/>
        </p:nvSpPr>
        <p:spPr bwMode="auto">
          <a:xfrm flipH="1" flipV="1">
            <a:off x="4897438" y="2725738"/>
            <a:ext cx="1587" cy="1965325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736" name="Line 88"/>
          <p:cNvSpPr>
            <a:spLocks noChangeShapeType="1"/>
          </p:cNvSpPr>
          <p:nvPr/>
        </p:nvSpPr>
        <p:spPr bwMode="auto">
          <a:xfrm flipV="1">
            <a:off x="5010150" y="2471738"/>
            <a:ext cx="9525" cy="2224087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737" name="Line 89"/>
          <p:cNvSpPr>
            <a:spLocks noChangeShapeType="1"/>
          </p:cNvSpPr>
          <p:nvPr/>
        </p:nvSpPr>
        <p:spPr bwMode="auto">
          <a:xfrm flipV="1">
            <a:off x="5133975" y="1968500"/>
            <a:ext cx="0" cy="2724150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738" name="Line 90"/>
          <p:cNvSpPr>
            <a:spLocks noChangeShapeType="1"/>
          </p:cNvSpPr>
          <p:nvPr/>
        </p:nvSpPr>
        <p:spPr bwMode="auto">
          <a:xfrm flipH="1" flipV="1">
            <a:off x="5376863" y="3543300"/>
            <a:ext cx="1587" cy="1146175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739" name="Line 91"/>
          <p:cNvSpPr>
            <a:spLocks noChangeShapeType="1"/>
          </p:cNvSpPr>
          <p:nvPr/>
        </p:nvSpPr>
        <p:spPr bwMode="auto">
          <a:xfrm flipH="1" flipV="1">
            <a:off x="5495925" y="3644900"/>
            <a:ext cx="0" cy="1046163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740" name="Line 92"/>
          <p:cNvSpPr>
            <a:spLocks noChangeShapeType="1"/>
          </p:cNvSpPr>
          <p:nvPr/>
        </p:nvSpPr>
        <p:spPr bwMode="auto">
          <a:xfrm flipH="1" flipV="1">
            <a:off x="5614988" y="3695700"/>
            <a:ext cx="1587" cy="995363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741" name="Line 93"/>
          <p:cNvSpPr>
            <a:spLocks noChangeShapeType="1"/>
          </p:cNvSpPr>
          <p:nvPr/>
        </p:nvSpPr>
        <p:spPr bwMode="auto">
          <a:xfrm flipH="1" flipV="1">
            <a:off x="5738813" y="3544888"/>
            <a:ext cx="1587" cy="1146175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742" name="Line 94"/>
          <p:cNvSpPr>
            <a:spLocks noChangeShapeType="1"/>
          </p:cNvSpPr>
          <p:nvPr/>
        </p:nvSpPr>
        <p:spPr bwMode="auto">
          <a:xfrm flipH="1" flipV="1">
            <a:off x="5857875" y="3562350"/>
            <a:ext cx="1588" cy="1131888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743" name="Line 95"/>
          <p:cNvSpPr>
            <a:spLocks noChangeShapeType="1"/>
          </p:cNvSpPr>
          <p:nvPr/>
        </p:nvSpPr>
        <p:spPr bwMode="auto">
          <a:xfrm flipH="1" flipV="1">
            <a:off x="5981700" y="3694113"/>
            <a:ext cx="1588" cy="995362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744" name="Line 96"/>
          <p:cNvSpPr>
            <a:spLocks noChangeShapeType="1"/>
          </p:cNvSpPr>
          <p:nvPr/>
        </p:nvSpPr>
        <p:spPr bwMode="auto">
          <a:xfrm flipH="1" flipV="1">
            <a:off x="6096000" y="3695700"/>
            <a:ext cx="1588" cy="995363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745" name="Line 97"/>
          <p:cNvSpPr>
            <a:spLocks noChangeShapeType="1"/>
          </p:cNvSpPr>
          <p:nvPr/>
        </p:nvSpPr>
        <p:spPr bwMode="auto">
          <a:xfrm flipH="1" flipV="1">
            <a:off x="6581775" y="3543300"/>
            <a:ext cx="1588" cy="1146175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746" name="Line 98"/>
          <p:cNvSpPr>
            <a:spLocks noChangeShapeType="1"/>
          </p:cNvSpPr>
          <p:nvPr/>
        </p:nvSpPr>
        <p:spPr bwMode="auto">
          <a:xfrm flipH="1" flipV="1">
            <a:off x="6700838" y="3694113"/>
            <a:ext cx="1587" cy="995362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747" name="Line 99"/>
          <p:cNvSpPr>
            <a:spLocks noChangeShapeType="1"/>
          </p:cNvSpPr>
          <p:nvPr/>
        </p:nvSpPr>
        <p:spPr bwMode="auto">
          <a:xfrm flipH="1" flipV="1">
            <a:off x="6816725" y="4357688"/>
            <a:ext cx="3175" cy="333375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748" name="Line 100"/>
          <p:cNvSpPr>
            <a:spLocks noChangeShapeType="1"/>
          </p:cNvSpPr>
          <p:nvPr/>
        </p:nvSpPr>
        <p:spPr bwMode="auto">
          <a:xfrm flipH="1" flipV="1">
            <a:off x="6929438" y="4456113"/>
            <a:ext cx="4762" cy="233362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749" name="Line 101"/>
          <p:cNvSpPr>
            <a:spLocks noChangeShapeType="1"/>
          </p:cNvSpPr>
          <p:nvPr/>
        </p:nvSpPr>
        <p:spPr bwMode="auto">
          <a:xfrm flipH="1" flipV="1">
            <a:off x="7300913" y="3762375"/>
            <a:ext cx="1587" cy="930275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750" name="Line 102"/>
          <p:cNvSpPr>
            <a:spLocks noChangeShapeType="1"/>
          </p:cNvSpPr>
          <p:nvPr/>
        </p:nvSpPr>
        <p:spPr bwMode="auto">
          <a:xfrm flipH="1" flipV="1">
            <a:off x="7421563" y="3489325"/>
            <a:ext cx="0" cy="1201738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751" name="Line 103"/>
          <p:cNvSpPr>
            <a:spLocks noChangeShapeType="1"/>
          </p:cNvSpPr>
          <p:nvPr/>
        </p:nvSpPr>
        <p:spPr bwMode="auto">
          <a:xfrm flipH="1" flipV="1">
            <a:off x="7175500" y="4446588"/>
            <a:ext cx="4763" cy="244475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752" name="Line 104"/>
          <p:cNvSpPr>
            <a:spLocks noChangeShapeType="1"/>
          </p:cNvSpPr>
          <p:nvPr/>
        </p:nvSpPr>
        <p:spPr bwMode="auto">
          <a:xfrm flipH="1" flipV="1">
            <a:off x="7054850" y="4279900"/>
            <a:ext cx="6350" cy="414338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753" name="Line 105"/>
          <p:cNvSpPr>
            <a:spLocks noChangeShapeType="1"/>
          </p:cNvSpPr>
          <p:nvPr/>
        </p:nvSpPr>
        <p:spPr bwMode="auto">
          <a:xfrm>
            <a:off x="1838325" y="4695825"/>
            <a:ext cx="568166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754" name="Line 106"/>
          <p:cNvSpPr>
            <a:spLocks noChangeShapeType="1"/>
          </p:cNvSpPr>
          <p:nvPr/>
        </p:nvSpPr>
        <p:spPr bwMode="auto">
          <a:xfrm flipH="1" flipV="1">
            <a:off x="5264150" y="3900488"/>
            <a:ext cx="1588" cy="793750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755" name="Line 107"/>
          <p:cNvSpPr>
            <a:spLocks noChangeShapeType="1"/>
          </p:cNvSpPr>
          <p:nvPr/>
        </p:nvSpPr>
        <p:spPr bwMode="auto">
          <a:xfrm flipH="1" flipV="1">
            <a:off x="6338888" y="4117975"/>
            <a:ext cx="1587" cy="573088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756" name="Line 108"/>
          <p:cNvSpPr>
            <a:spLocks noChangeShapeType="1"/>
          </p:cNvSpPr>
          <p:nvPr/>
        </p:nvSpPr>
        <p:spPr bwMode="auto">
          <a:xfrm flipH="1" flipV="1">
            <a:off x="6210300" y="3940175"/>
            <a:ext cx="6350" cy="750888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757" name="Line 109"/>
          <p:cNvSpPr>
            <a:spLocks noChangeShapeType="1"/>
          </p:cNvSpPr>
          <p:nvPr/>
        </p:nvSpPr>
        <p:spPr bwMode="auto">
          <a:xfrm flipH="1" flipV="1">
            <a:off x="6457950" y="3848100"/>
            <a:ext cx="6350" cy="847725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7758" name="Picture 111" descr="Investing in irrigation-bottom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1714500" y="5356225"/>
            <a:ext cx="3886200" cy="130175"/>
          </a:xfrm>
        </p:spPr>
      </p:pic>
      <p:sp>
        <p:nvSpPr>
          <p:cNvPr id="604272" name="Freeform 112"/>
          <p:cNvSpPr>
            <a:spLocks/>
          </p:cNvSpPr>
          <p:nvPr/>
        </p:nvSpPr>
        <p:spPr bwMode="auto">
          <a:xfrm>
            <a:off x="1971675" y="655638"/>
            <a:ext cx="4953000" cy="2049462"/>
          </a:xfrm>
          <a:custGeom>
            <a:avLst/>
            <a:gdLst>
              <a:gd name="T0" fmla="*/ 66438424 w 2105"/>
              <a:gd name="T1" fmla="*/ 2147483647 h 871"/>
              <a:gd name="T2" fmla="*/ 132874494 w 2105"/>
              <a:gd name="T3" fmla="*/ 2147483647 h 871"/>
              <a:gd name="T4" fmla="*/ 210386004 w 2105"/>
              <a:gd name="T5" fmla="*/ 2147483647 h 871"/>
              <a:gd name="T6" fmla="*/ 437381609 w 2105"/>
              <a:gd name="T7" fmla="*/ 2147483647 h 871"/>
              <a:gd name="T8" fmla="*/ 769569077 w 2105"/>
              <a:gd name="T9" fmla="*/ 2147483647 h 871"/>
              <a:gd name="T10" fmla="*/ 1090683330 w 2105"/>
              <a:gd name="T11" fmla="*/ 2147483647 h 871"/>
              <a:gd name="T12" fmla="*/ 1234631149 w 2105"/>
              <a:gd name="T13" fmla="*/ 2147483647 h 871"/>
              <a:gd name="T14" fmla="*/ 1528062733 w 2105"/>
              <a:gd name="T15" fmla="*/ 2147483647 h 871"/>
              <a:gd name="T16" fmla="*/ 1860252406 w 2105"/>
              <a:gd name="T17" fmla="*/ 2147483647 h 871"/>
              <a:gd name="T18" fmla="*/ 2020809533 w 2105"/>
              <a:gd name="T19" fmla="*/ 2147483647 h 871"/>
              <a:gd name="T20" fmla="*/ 2147483647 w 2105"/>
              <a:gd name="T21" fmla="*/ 2147483647 h 871"/>
              <a:gd name="T22" fmla="*/ 2147483647 w 2105"/>
              <a:gd name="T23" fmla="*/ 2147483647 h 871"/>
              <a:gd name="T24" fmla="*/ 2147483647 w 2105"/>
              <a:gd name="T25" fmla="*/ 2147483647 h 871"/>
              <a:gd name="T26" fmla="*/ 2147483647 w 2105"/>
              <a:gd name="T27" fmla="*/ 2147483647 h 871"/>
              <a:gd name="T28" fmla="*/ 2147483647 w 2105"/>
              <a:gd name="T29" fmla="*/ 2147483647 h 871"/>
              <a:gd name="T30" fmla="*/ 2147483647 w 2105"/>
              <a:gd name="T31" fmla="*/ 2147483647 h 871"/>
              <a:gd name="T32" fmla="*/ 2147483647 w 2105"/>
              <a:gd name="T33" fmla="*/ 2147483647 h 871"/>
              <a:gd name="T34" fmla="*/ 2147483647 w 2105"/>
              <a:gd name="T35" fmla="*/ 2147483647 h 871"/>
              <a:gd name="T36" fmla="*/ 2147483647 w 2105"/>
              <a:gd name="T37" fmla="*/ 2147483647 h 871"/>
              <a:gd name="T38" fmla="*/ 2147483647 w 2105"/>
              <a:gd name="T39" fmla="*/ 2147483647 h 871"/>
              <a:gd name="T40" fmla="*/ 2147483647 w 2105"/>
              <a:gd name="T41" fmla="*/ 2147483647 h 871"/>
              <a:gd name="T42" fmla="*/ 2147483647 w 2105"/>
              <a:gd name="T43" fmla="*/ 2147483647 h 871"/>
              <a:gd name="T44" fmla="*/ 2147483647 w 2105"/>
              <a:gd name="T45" fmla="*/ 2147483647 h 871"/>
              <a:gd name="T46" fmla="*/ 2147483647 w 2105"/>
              <a:gd name="T47" fmla="*/ 2147483647 h 871"/>
              <a:gd name="T48" fmla="*/ 2147483647 w 2105"/>
              <a:gd name="T49" fmla="*/ 2147483647 h 871"/>
              <a:gd name="T50" fmla="*/ 2147483647 w 2105"/>
              <a:gd name="T51" fmla="*/ 2147483647 h 871"/>
              <a:gd name="T52" fmla="*/ 2147483647 w 2105"/>
              <a:gd name="T53" fmla="*/ 2098373787 h 871"/>
              <a:gd name="T54" fmla="*/ 2147483647 w 2105"/>
              <a:gd name="T55" fmla="*/ 2043007740 h 871"/>
              <a:gd name="T56" fmla="*/ 2147483647 w 2105"/>
              <a:gd name="T57" fmla="*/ 1993178297 h 871"/>
              <a:gd name="T58" fmla="*/ 2147483647 w 2105"/>
              <a:gd name="T59" fmla="*/ 1937812250 h 871"/>
              <a:gd name="T60" fmla="*/ 2147483647 w 2105"/>
              <a:gd name="T61" fmla="*/ 1793860526 h 871"/>
              <a:gd name="T62" fmla="*/ 2147483647 w 2105"/>
              <a:gd name="T63" fmla="*/ 1710811455 h 871"/>
              <a:gd name="T64" fmla="*/ 2147483647 w 2105"/>
              <a:gd name="T65" fmla="*/ 1633298988 h 871"/>
              <a:gd name="T66" fmla="*/ 2147483647 w 2105"/>
              <a:gd name="T67" fmla="*/ 1550249917 h 871"/>
              <a:gd name="T68" fmla="*/ 2147483647 w 2105"/>
              <a:gd name="T69" fmla="*/ 1528103498 h 871"/>
              <a:gd name="T70" fmla="*/ 2147483647 w 2105"/>
              <a:gd name="T71" fmla="*/ 1312175913 h 871"/>
              <a:gd name="T72" fmla="*/ 2147483647 w 2105"/>
              <a:gd name="T73" fmla="*/ 1218053338 h 871"/>
              <a:gd name="T74" fmla="*/ 2147483647 w 2105"/>
              <a:gd name="T75" fmla="*/ 1195906919 h 871"/>
              <a:gd name="T76" fmla="*/ 2147483647 w 2105"/>
              <a:gd name="T77" fmla="*/ 1101784639 h 871"/>
              <a:gd name="T78" fmla="*/ 2147483647 w 2105"/>
              <a:gd name="T79" fmla="*/ 1007662358 h 871"/>
              <a:gd name="T80" fmla="*/ 2147483647 w 2105"/>
              <a:gd name="T81" fmla="*/ 913540077 h 871"/>
              <a:gd name="T82" fmla="*/ 2147483647 w 2105"/>
              <a:gd name="T83" fmla="*/ 675466073 h 871"/>
              <a:gd name="T84" fmla="*/ 2147483647 w 2105"/>
              <a:gd name="T85" fmla="*/ 581343645 h 871"/>
              <a:gd name="T86" fmla="*/ 2147483647 w 2105"/>
              <a:gd name="T87" fmla="*/ 437391922 h 871"/>
              <a:gd name="T88" fmla="*/ 2147483647 w 2105"/>
              <a:gd name="T89" fmla="*/ 332196432 h 871"/>
              <a:gd name="T90" fmla="*/ 2147483647 w 2105"/>
              <a:gd name="T91" fmla="*/ 171634821 h 871"/>
              <a:gd name="T92" fmla="*/ 2147483647 w 2105"/>
              <a:gd name="T93" fmla="*/ 66439275 h 871"/>
              <a:gd name="T94" fmla="*/ 2147483647 w 2105"/>
              <a:gd name="T95" fmla="*/ 105195527 h 871"/>
              <a:gd name="T96" fmla="*/ 2147483647 w 2105"/>
              <a:gd name="T97" fmla="*/ 77512503 h 871"/>
              <a:gd name="T98" fmla="*/ 2147483647 w 2105"/>
              <a:gd name="T99" fmla="*/ 0 h 871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105"/>
              <a:gd name="T151" fmla="*/ 0 h 871"/>
              <a:gd name="T152" fmla="*/ 2105 w 2105"/>
              <a:gd name="T153" fmla="*/ 871 h 871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105" h="871">
                <a:moveTo>
                  <a:pt x="12" y="866"/>
                </a:moveTo>
                <a:cubicBezTo>
                  <a:pt x="36" y="859"/>
                  <a:pt x="0" y="871"/>
                  <a:pt x="24" y="856"/>
                </a:cubicBezTo>
                <a:cubicBezTo>
                  <a:pt x="28" y="853"/>
                  <a:pt x="38" y="852"/>
                  <a:pt x="38" y="852"/>
                </a:cubicBezTo>
                <a:cubicBezTo>
                  <a:pt x="51" y="843"/>
                  <a:pt x="64" y="842"/>
                  <a:pt x="79" y="840"/>
                </a:cubicBezTo>
                <a:cubicBezTo>
                  <a:pt x="100" y="831"/>
                  <a:pt x="117" y="817"/>
                  <a:pt x="139" y="811"/>
                </a:cubicBezTo>
                <a:cubicBezTo>
                  <a:pt x="155" y="800"/>
                  <a:pt x="179" y="793"/>
                  <a:pt x="197" y="787"/>
                </a:cubicBezTo>
                <a:cubicBezTo>
                  <a:pt x="206" y="784"/>
                  <a:pt x="223" y="780"/>
                  <a:pt x="223" y="780"/>
                </a:cubicBezTo>
                <a:cubicBezTo>
                  <a:pt x="238" y="769"/>
                  <a:pt x="259" y="768"/>
                  <a:pt x="276" y="765"/>
                </a:cubicBezTo>
                <a:cubicBezTo>
                  <a:pt x="297" y="761"/>
                  <a:pt x="315" y="748"/>
                  <a:pt x="336" y="744"/>
                </a:cubicBezTo>
                <a:cubicBezTo>
                  <a:pt x="345" y="740"/>
                  <a:pt x="355" y="738"/>
                  <a:pt x="365" y="736"/>
                </a:cubicBezTo>
                <a:cubicBezTo>
                  <a:pt x="388" y="723"/>
                  <a:pt x="415" y="709"/>
                  <a:pt x="441" y="703"/>
                </a:cubicBezTo>
                <a:cubicBezTo>
                  <a:pt x="458" y="692"/>
                  <a:pt x="484" y="685"/>
                  <a:pt x="504" y="679"/>
                </a:cubicBezTo>
                <a:cubicBezTo>
                  <a:pt x="515" y="671"/>
                  <a:pt x="521" y="665"/>
                  <a:pt x="533" y="662"/>
                </a:cubicBezTo>
                <a:cubicBezTo>
                  <a:pt x="547" y="652"/>
                  <a:pt x="568" y="649"/>
                  <a:pt x="585" y="643"/>
                </a:cubicBezTo>
                <a:cubicBezTo>
                  <a:pt x="605" y="636"/>
                  <a:pt x="622" y="625"/>
                  <a:pt x="643" y="619"/>
                </a:cubicBezTo>
                <a:cubicBezTo>
                  <a:pt x="652" y="612"/>
                  <a:pt x="663" y="611"/>
                  <a:pt x="672" y="604"/>
                </a:cubicBezTo>
                <a:cubicBezTo>
                  <a:pt x="673" y="602"/>
                  <a:pt x="672" y="598"/>
                  <a:pt x="674" y="597"/>
                </a:cubicBezTo>
                <a:cubicBezTo>
                  <a:pt x="678" y="594"/>
                  <a:pt x="708" y="585"/>
                  <a:pt x="715" y="583"/>
                </a:cubicBezTo>
                <a:cubicBezTo>
                  <a:pt x="733" y="565"/>
                  <a:pt x="756" y="559"/>
                  <a:pt x="780" y="552"/>
                </a:cubicBezTo>
                <a:cubicBezTo>
                  <a:pt x="789" y="546"/>
                  <a:pt x="811" y="542"/>
                  <a:pt x="811" y="542"/>
                </a:cubicBezTo>
                <a:cubicBezTo>
                  <a:pt x="823" y="533"/>
                  <a:pt x="836" y="520"/>
                  <a:pt x="849" y="516"/>
                </a:cubicBezTo>
                <a:cubicBezTo>
                  <a:pt x="856" y="505"/>
                  <a:pt x="863" y="495"/>
                  <a:pt x="876" y="492"/>
                </a:cubicBezTo>
                <a:cubicBezTo>
                  <a:pt x="881" y="483"/>
                  <a:pt x="882" y="478"/>
                  <a:pt x="890" y="472"/>
                </a:cubicBezTo>
                <a:cubicBezTo>
                  <a:pt x="896" y="457"/>
                  <a:pt x="915" y="456"/>
                  <a:pt x="929" y="451"/>
                </a:cubicBezTo>
                <a:cubicBezTo>
                  <a:pt x="967" y="438"/>
                  <a:pt x="1005" y="426"/>
                  <a:pt x="1044" y="415"/>
                </a:cubicBezTo>
                <a:cubicBezTo>
                  <a:pt x="1054" y="408"/>
                  <a:pt x="1068" y="401"/>
                  <a:pt x="1080" y="398"/>
                </a:cubicBezTo>
                <a:cubicBezTo>
                  <a:pt x="1091" y="390"/>
                  <a:pt x="1111" y="383"/>
                  <a:pt x="1125" y="379"/>
                </a:cubicBezTo>
                <a:cubicBezTo>
                  <a:pt x="1134" y="373"/>
                  <a:pt x="1141" y="372"/>
                  <a:pt x="1152" y="369"/>
                </a:cubicBezTo>
                <a:cubicBezTo>
                  <a:pt x="1158" y="365"/>
                  <a:pt x="1173" y="360"/>
                  <a:pt x="1173" y="360"/>
                </a:cubicBezTo>
                <a:cubicBezTo>
                  <a:pt x="1180" y="355"/>
                  <a:pt x="1187" y="352"/>
                  <a:pt x="1195" y="350"/>
                </a:cubicBezTo>
                <a:cubicBezTo>
                  <a:pt x="1215" y="336"/>
                  <a:pt x="1250" y="327"/>
                  <a:pt x="1274" y="324"/>
                </a:cubicBezTo>
                <a:cubicBezTo>
                  <a:pt x="1301" y="316"/>
                  <a:pt x="1319" y="311"/>
                  <a:pt x="1349" y="309"/>
                </a:cubicBezTo>
                <a:cubicBezTo>
                  <a:pt x="1358" y="306"/>
                  <a:pt x="1373" y="295"/>
                  <a:pt x="1373" y="295"/>
                </a:cubicBezTo>
                <a:cubicBezTo>
                  <a:pt x="1376" y="289"/>
                  <a:pt x="1379" y="283"/>
                  <a:pt x="1385" y="280"/>
                </a:cubicBezTo>
                <a:cubicBezTo>
                  <a:pt x="1389" y="278"/>
                  <a:pt x="1399" y="276"/>
                  <a:pt x="1399" y="276"/>
                </a:cubicBezTo>
                <a:cubicBezTo>
                  <a:pt x="1404" y="256"/>
                  <a:pt x="1419" y="245"/>
                  <a:pt x="1437" y="237"/>
                </a:cubicBezTo>
                <a:cubicBezTo>
                  <a:pt x="1442" y="230"/>
                  <a:pt x="1449" y="223"/>
                  <a:pt x="1457" y="220"/>
                </a:cubicBezTo>
                <a:cubicBezTo>
                  <a:pt x="1461" y="218"/>
                  <a:pt x="1471" y="216"/>
                  <a:pt x="1471" y="216"/>
                </a:cubicBezTo>
                <a:cubicBezTo>
                  <a:pt x="1485" y="206"/>
                  <a:pt x="1493" y="204"/>
                  <a:pt x="1509" y="199"/>
                </a:cubicBezTo>
                <a:cubicBezTo>
                  <a:pt x="1514" y="188"/>
                  <a:pt x="1522" y="185"/>
                  <a:pt x="1533" y="182"/>
                </a:cubicBezTo>
                <a:cubicBezTo>
                  <a:pt x="1542" y="177"/>
                  <a:pt x="1544" y="170"/>
                  <a:pt x="1553" y="165"/>
                </a:cubicBezTo>
                <a:cubicBezTo>
                  <a:pt x="1561" y="135"/>
                  <a:pt x="1623" y="124"/>
                  <a:pt x="1649" y="122"/>
                </a:cubicBezTo>
                <a:cubicBezTo>
                  <a:pt x="1666" y="118"/>
                  <a:pt x="1681" y="110"/>
                  <a:pt x="1697" y="105"/>
                </a:cubicBezTo>
                <a:cubicBezTo>
                  <a:pt x="1712" y="94"/>
                  <a:pt x="1760" y="84"/>
                  <a:pt x="1781" y="79"/>
                </a:cubicBezTo>
                <a:cubicBezTo>
                  <a:pt x="1787" y="69"/>
                  <a:pt x="1798" y="66"/>
                  <a:pt x="1807" y="60"/>
                </a:cubicBezTo>
                <a:cubicBezTo>
                  <a:pt x="1831" y="44"/>
                  <a:pt x="1855" y="34"/>
                  <a:pt x="1884" y="31"/>
                </a:cubicBezTo>
                <a:cubicBezTo>
                  <a:pt x="1904" y="24"/>
                  <a:pt x="1924" y="18"/>
                  <a:pt x="1944" y="12"/>
                </a:cubicBezTo>
                <a:cubicBezTo>
                  <a:pt x="1953" y="13"/>
                  <a:pt x="1961" y="18"/>
                  <a:pt x="1970" y="19"/>
                </a:cubicBezTo>
                <a:cubicBezTo>
                  <a:pt x="1988" y="21"/>
                  <a:pt x="2007" y="15"/>
                  <a:pt x="2025" y="14"/>
                </a:cubicBezTo>
                <a:cubicBezTo>
                  <a:pt x="2055" y="6"/>
                  <a:pt x="2071" y="0"/>
                  <a:pt x="2105" y="0"/>
                </a:cubicBezTo>
              </a:path>
            </a:pathLst>
          </a:custGeom>
          <a:noFill/>
          <a:ln w="5715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4273" name="Freeform 113"/>
          <p:cNvSpPr>
            <a:spLocks/>
          </p:cNvSpPr>
          <p:nvPr/>
        </p:nvSpPr>
        <p:spPr bwMode="auto">
          <a:xfrm>
            <a:off x="2001838" y="2957513"/>
            <a:ext cx="4894262" cy="1385887"/>
          </a:xfrm>
          <a:custGeom>
            <a:avLst/>
            <a:gdLst>
              <a:gd name="T0" fmla="*/ 0 w 3990"/>
              <a:gd name="T1" fmla="*/ 815281 h 1535"/>
              <a:gd name="T2" fmla="*/ 55670703 w 3990"/>
              <a:gd name="T3" fmla="*/ 4075501 h 1535"/>
              <a:gd name="T4" fmla="*/ 61689785 w 3990"/>
              <a:gd name="T5" fmla="*/ 15487628 h 1535"/>
              <a:gd name="T6" fmla="*/ 180555368 w 3990"/>
              <a:gd name="T7" fmla="*/ 38311877 h 1535"/>
              <a:gd name="T8" fmla="*/ 388193539 w 3990"/>
              <a:gd name="T9" fmla="*/ 41572999 h 1535"/>
              <a:gd name="T10" fmla="*/ 749304276 w 3990"/>
              <a:gd name="T11" fmla="*/ 64397256 h 1535"/>
              <a:gd name="T12" fmla="*/ 1018632136 w 3990"/>
              <a:gd name="T13" fmla="*/ 105970241 h 1535"/>
              <a:gd name="T14" fmla="*/ 1172103397 w 3990"/>
              <a:gd name="T15" fmla="*/ 87221499 h 1535"/>
              <a:gd name="T16" fmla="*/ 1470020671 w 3990"/>
              <a:gd name="T17" fmla="*/ 83145999 h 1535"/>
              <a:gd name="T18" fmla="*/ 1560298317 w 3990"/>
              <a:gd name="T19" fmla="*/ 68472756 h 1535"/>
              <a:gd name="T20" fmla="*/ 1600923135 w 3990"/>
              <a:gd name="T21" fmla="*/ 60320854 h 1535"/>
              <a:gd name="T22" fmla="*/ 2147483647 w 3990"/>
              <a:gd name="T23" fmla="*/ 64397256 h 1535"/>
              <a:gd name="T24" fmla="*/ 2147483647 w 3990"/>
              <a:gd name="T25" fmla="*/ 49723999 h 1535"/>
              <a:gd name="T26" fmla="*/ 2147483647 w 3990"/>
              <a:gd name="T27" fmla="*/ 52985121 h 1535"/>
              <a:gd name="T28" fmla="*/ 2147483647 w 3990"/>
              <a:gd name="T29" fmla="*/ 64397256 h 1535"/>
              <a:gd name="T30" fmla="*/ 2147483647 w 3990"/>
              <a:gd name="T31" fmla="*/ 68472756 h 1535"/>
              <a:gd name="T32" fmla="*/ 2147483647 w 3990"/>
              <a:gd name="T33" fmla="*/ 87221499 h 1535"/>
              <a:gd name="T34" fmla="*/ 2147483647 w 3990"/>
              <a:gd name="T35" fmla="*/ 136130231 h 1535"/>
              <a:gd name="T36" fmla="*/ 2147483647 w 3990"/>
              <a:gd name="T37" fmla="*/ 218460921 h 1535"/>
              <a:gd name="T38" fmla="*/ 2147483647 w 3990"/>
              <a:gd name="T39" fmla="*/ 251882061 h 1535"/>
              <a:gd name="T40" fmla="*/ 2147483647 w 3990"/>
              <a:gd name="T41" fmla="*/ 274706303 h 1535"/>
              <a:gd name="T42" fmla="*/ 2147483647 w 3990"/>
              <a:gd name="T43" fmla="*/ 286118424 h 1535"/>
              <a:gd name="T44" fmla="*/ 2147483647 w 3990"/>
              <a:gd name="T45" fmla="*/ 338288251 h 1535"/>
              <a:gd name="T46" fmla="*/ 2147483647 w 3990"/>
              <a:gd name="T47" fmla="*/ 372524614 h 1535"/>
              <a:gd name="T48" fmla="*/ 2147483647 w 3990"/>
              <a:gd name="T49" fmla="*/ 387197857 h 1535"/>
              <a:gd name="T50" fmla="*/ 2147483647 w 3990"/>
              <a:gd name="T51" fmla="*/ 398609979 h 1535"/>
              <a:gd name="T52" fmla="*/ 2147483647 w 3990"/>
              <a:gd name="T53" fmla="*/ 443443183 h 1535"/>
              <a:gd name="T54" fmla="*/ 2147483647 w 3990"/>
              <a:gd name="T55" fmla="*/ 454855304 h 1535"/>
              <a:gd name="T56" fmla="*/ 2147483647 w 3990"/>
              <a:gd name="T57" fmla="*/ 489091781 h 1535"/>
              <a:gd name="T58" fmla="*/ 2147483647 w 3990"/>
              <a:gd name="T59" fmla="*/ 507840524 h 1535"/>
              <a:gd name="T60" fmla="*/ 2147483647 w 3990"/>
              <a:gd name="T61" fmla="*/ 552673728 h 1535"/>
              <a:gd name="T62" fmla="*/ 2147483647 w 3990"/>
              <a:gd name="T63" fmla="*/ 620331175 h 1535"/>
              <a:gd name="T64" fmla="*/ 2147483647 w 3990"/>
              <a:gd name="T65" fmla="*/ 721409706 h 1535"/>
              <a:gd name="T66" fmla="*/ 2147483647 w 3990"/>
              <a:gd name="T67" fmla="*/ 748310350 h 1535"/>
              <a:gd name="T68" fmla="*/ 2147483647 w 3990"/>
              <a:gd name="T69" fmla="*/ 789067152 h 1535"/>
              <a:gd name="T70" fmla="*/ 2147483647 w 3990"/>
              <a:gd name="T71" fmla="*/ 804555676 h 1535"/>
              <a:gd name="T72" fmla="*/ 2147483647 w 3990"/>
              <a:gd name="T73" fmla="*/ 856725502 h 1535"/>
              <a:gd name="T74" fmla="*/ 2147483647 w 3990"/>
              <a:gd name="T75" fmla="*/ 905634206 h 1535"/>
              <a:gd name="T76" fmla="*/ 2147483647 w 3990"/>
              <a:gd name="T77" fmla="*/ 980628501 h 1535"/>
              <a:gd name="T78" fmla="*/ 2147483647 w 3990"/>
              <a:gd name="T79" fmla="*/ 1007529146 h 1535"/>
              <a:gd name="T80" fmla="*/ 2147483647 w 3990"/>
              <a:gd name="T81" fmla="*/ 1055622569 h 1535"/>
              <a:gd name="T82" fmla="*/ 2147483647 w 3990"/>
              <a:gd name="T83" fmla="*/ 1138768540 h 1535"/>
              <a:gd name="T84" fmla="*/ 2147483647 w 3990"/>
              <a:gd name="T85" fmla="*/ 1195013866 h 1535"/>
              <a:gd name="T86" fmla="*/ 2147483647 w 3990"/>
              <a:gd name="T87" fmla="*/ 1190938366 h 1535"/>
              <a:gd name="T88" fmla="*/ 2147483647 w 3990"/>
              <a:gd name="T89" fmla="*/ 1221098327 h 1535"/>
              <a:gd name="T90" fmla="*/ 2147483647 w 3990"/>
              <a:gd name="T91" fmla="*/ 1236586851 h 1535"/>
              <a:gd name="T92" fmla="*/ 2147483647 w 3990"/>
              <a:gd name="T93" fmla="*/ 1251259191 h 1535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3990"/>
              <a:gd name="T142" fmla="*/ 0 h 1535"/>
              <a:gd name="T143" fmla="*/ 3990 w 3990"/>
              <a:gd name="T144" fmla="*/ 1535 h 1535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3990" h="1535">
                <a:moveTo>
                  <a:pt x="0" y="1"/>
                </a:moveTo>
                <a:cubicBezTo>
                  <a:pt x="12" y="2"/>
                  <a:pt x="26" y="0"/>
                  <a:pt x="37" y="5"/>
                </a:cubicBezTo>
                <a:cubicBezTo>
                  <a:pt x="41" y="7"/>
                  <a:pt x="38" y="15"/>
                  <a:pt x="41" y="19"/>
                </a:cubicBezTo>
                <a:cubicBezTo>
                  <a:pt x="52" y="30"/>
                  <a:pt x="107" y="47"/>
                  <a:pt x="120" y="47"/>
                </a:cubicBezTo>
                <a:cubicBezTo>
                  <a:pt x="166" y="48"/>
                  <a:pt x="212" y="50"/>
                  <a:pt x="258" y="51"/>
                </a:cubicBezTo>
                <a:cubicBezTo>
                  <a:pt x="353" y="72"/>
                  <a:pt x="374" y="75"/>
                  <a:pt x="498" y="79"/>
                </a:cubicBezTo>
                <a:cubicBezTo>
                  <a:pt x="537" y="105"/>
                  <a:pt x="630" y="125"/>
                  <a:pt x="677" y="130"/>
                </a:cubicBezTo>
                <a:cubicBezTo>
                  <a:pt x="722" y="147"/>
                  <a:pt x="736" y="109"/>
                  <a:pt x="779" y="107"/>
                </a:cubicBezTo>
                <a:cubicBezTo>
                  <a:pt x="845" y="104"/>
                  <a:pt x="911" y="104"/>
                  <a:pt x="977" y="102"/>
                </a:cubicBezTo>
                <a:cubicBezTo>
                  <a:pt x="997" y="95"/>
                  <a:pt x="1018" y="91"/>
                  <a:pt x="1037" y="84"/>
                </a:cubicBezTo>
                <a:cubicBezTo>
                  <a:pt x="1046" y="81"/>
                  <a:pt x="1064" y="74"/>
                  <a:pt x="1064" y="74"/>
                </a:cubicBezTo>
                <a:cubicBezTo>
                  <a:pt x="1218" y="78"/>
                  <a:pt x="1277" y="84"/>
                  <a:pt x="1428" y="79"/>
                </a:cubicBezTo>
                <a:cubicBezTo>
                  <a:pt x="1494" y="61"/>
                  <a:pt x="1563" y="66"/>
                  <a:pt x="1631" y="61"/>
                </a:cubicBezTo>
                <a:cubicBezTo>
                  <a:pt x="1674" y="62"/>
                  <a:pt x="1717" y="61"/>
                  <a:pt x="1760" y="65"/>
                </a:cubicBezTo>
                <a:cubicBezTo>
                  <a:pt x="1770" y="66"/>
                  <a:pt x="1778" y="78"/>
                  <a:pt x="1788" y="79"/>
                </a:cubicBezTo>
                <a:cubicBezTo>
                  <a:pt x="1809" y="82"/>
                  <a:pt x="1831" y="82"/>
                  <a:pt x="1852" y="84"/>
                </a:cubicBezTo>
                <a:cubicBezTo>
                  <a:pt x="1903" y="104"/>
                  <a:pt x="1968" y="101"/>
                  <a:pt x="2023" y="107"/>
                </a:cubicBezTo>
                <a:cubicBezTo>
                  <a:pt x="2057" y="117"/>
                  <a:pt x="2047" y="156"/>
                  <a:pt x="2087" y="167"/>
                </a:cubicBezTo>
                <a:cubicBezTo>
                  <a:pt x="2096" y="215"/>
                  <a:pt x="2120" y="242"/>
                  <a:pt x="2161" y="268"/>
                </a:cubicBezTo>
                <a:cubicBezTo>
                  <a:pt x="2179" y="317"/>
                  <a:pt x="2222" y="296"/>
                  <a:pt x="2267" y="309"/>
                </a:cubicBezTo>
                <a:cubicBezTo>
                  <a:pt x="2273" y="318"/>
                  <a:pt x="2279" y="328"/>
                  <a:pt x="2285" y="337"/>
                </a:cubicBezTo>
                <a:cubicBezTo>
                  <a:pt x="2288" y="342"/>
                  <a:pt x="2295" y="351"/>
                  <a:pt x="2295" y="351"/>
                </a:cubicBezTo>
                <a:cubicBezTo>
                  <a:pt x="2299" y="377"/>
                  <a:pt x="2314" y="407"/>
                  <a:pt x="2341" y="415"/>
                </a:cubicBezTo>
                <a:cubicBezTo>
                  <a:pt x="2390" y="469"/>
                  <a:pt x="2380" y="452"/>
                  <a:pt x="2484" y="457"/>
                </a:cubicBezTo>
                <a:cubicBezTo>
                  <a:pt x="2496" y="459"/>
                  <a:pt x="2537" y="462"/>
                  <a:pt x="2553" y="475"/>
                </a:cubicBezTo>
                <a:cubicBezTo>
                  <a:pt x="2557" y="479"/>
                  <a:pt x="2558" y="485"/>
                  <a:pt x="2562" y="489"/>
                </a:cubicBezTo>
                <a:cubicBezTo>
                  <a:pt x="2596" y="518"/>
                  <a:pt x="2629" y="539"/>
                  <a:pt x="2673" y="544"/>
                </a:cubicBezTo>
                <a:cubicBezTo>
                  <a:pt x="2680" y="547"/>
                  <a:pt x="2696" y="552"/>
                  <a:pt x="2700" y="558"/>
                </a:cubicBezTo>
                <a:cubicBezTo>
                  <a:pt x="2711" y="574"/>
                  <a:pt x="2703" y="586"/>
                  <a:pt x="2719" y="600"/>
                </a:cubicBezTo>
                <a:cubicBezTo>
                  <a:pt x="2736" y="614"/>
                  <a:pt x="2755" y="614"/>
                  <a:pt x="2774" y="623"/>
                </a:cubicBezTo>
                <a:cubicBezTo>
                  <a:pt x="2800" y="636"/>
                  <a:pt x="2820" y="660"/>
                  <a:pt x="2843" y="678"/>
                </a:cubicBezTo>
                <a:cubicBezTo>
                  <a:pt x="2854" y="710"/>
                  <a:pt x="2897" y="737"/>
                  <a:pt x="2921" y="761"/>
                </a:cubicBezTo>
                <a:cubicBezTo>
                  <a:pt x="2962" y="802"/>
                  <a:pt x="2998" y="845"/>
                  <a:pt x="3041" y="885"/>
                </a:cubicBezTo>
                <a:cubicBezTo>
                  <a:pt x="3050" y="910"/>
                  <a:pt x="3043" y="912"/>
                  <a:pt x="3073" y="918"/>
                </a:cubicBezTo>
                <a:cubicBezTo>
                  <a:pt x="3078" y="931"/>
                  <a:pt x="3079" y="959"/>
                  <a:pt x="3087" y="968"/>
                </a:cubicBezTo>
                <a:cubicBezTo>
                  <a:pt x="3095" y="978"/>
                  <a:pt x="3110" y="979"/>
                  <a:pt x="3120" y="987"/>
                </a:cubicBezTo>
                <a:cubicBezTo>
                  <a:pt x="3143" y="1006"/>
                  <a:pt x="3161" y="1043"/>
                  <a:pt x="3189" y="1051"/>
                </a:cubicBezTo>
                <a:cubicBezTo>
                  <a:pt x="3215" y="1069"/>
                  <a:pt x="3237" y="1103"/>
                  <a:pt x="3267" y="1111"/>
                </a:cubicBezTo>
                <a:cubicBezTo>
                  <a:pt x="3277" y="1138"/>
                  <a:pt x="3327" y="1195"/>
                  <a:pt x="3355" y="1203"/>
                </a:cubicBezTo>
                <a:cubicBezTo>
                  <a:pt x="3366" y="1216"/>
                  <a:pt x="3378" y="1221"/>
                  <a:pt x="3387" y="1236"/>
                </a:cubicBezTo>
                <a:cubicBezTo>
                  <a:pt x="3393" y="1255"/>
                  <a:pt x="3431" y="1280"/>
                  <a:pt x="3447" y="1295"/>
                </a:cubicBezTo>
                <a:cubicBezTo>
                  <a:pt x="3482" y="1329"/>
                  <a:pt x="3516" y="1364"/>
                  <a:pt x="3553" y="1397"/>
                </a:cubicBezTo>
                <a:cubicBezTo>
                  <a:pt x="3574" y="1471"/>
                  <a:pt x="3633" y="1461"/>
                  <a:pt x="3700" y="1466"/>
                </a:cubicBezTo>
                <a:cubicBezTo>
                  <a:pt x="3742" y="1464"/>
                  <a:pt x="3794" y="1455"/>
                  <a:pt x="3838" y="1461"/>
                </a:cubicBezTo>
                <a:cubicBezTo>
                  <a:pt x="3862" y="1477"/>
                  <a:pt x="3878" y="1493"/>
                  <a:pt x="3907" y="1498"/>
                </a:cubicBezTo>
                <a:cubicBezTo>
                  <a:pt x="3954" y="1516"/>
                  <a:pt x="3931" y="1510"/>
                  <a:pt x="3977" y="1517"/>
                </a:cubicBezTo>
                <a:cubicBezTo>
                  <a:pt x="3987" y="1533"/>
                  <a:pt x="3982" y="1527"/>
                  <a:pt x="3990" y="1535"/>
                </a:cubicBezTo>
              </a:path>
            </a:pathLst>
          </a:custGeom>
          <a:noFill/>
          <a:ln w="57150">
            <a:solidFill>
              <a:srgbClr val="80008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4274" name="Rectangle 114"/>
          <p:cNvSpPr>
            <a:spLocks noChangeArrowheads="1"/>
          </p:cNvSpPr>
          <p:nvPr/>
        </p:nvSpPr>
        <p:spPr bwMode="auto">
          <a:xfrm>
            <a:off x="1187450" y="3057525"/>
            <a:ext cx="2387600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600" b="1">
                <a:latin typeface="Trebuchet MS" pitchFamily="34" charset="0"/>
              </a:rPr>
              <a:t>Living Planet Index</a:t>
            </a:r>
            <a:br>
              <a:rPr lang="en-US" sz="1600" b="1">
                <a:latin typeface="Trebuchet MS" pitchFamily="34" charset="0"/>
              </a:rPr>
            </a:br>
            <a:r>
              <a:rPr lang="en-US" sz="1600" b="1">
                <a:latin typeface="Trebuchet MS" pitchFamily="34" charset="0"/>
              </a:rPr>
              <a:t>Freshwater Species</a:t>
            </a:r>
          </a:p>
        </p:txBody>
      </p:sp>
      <p:cxnSp>
        <p:nvCxnSpPr>
          <p:cNvPr id="121" name="Straight Connector 120"/>
          <p:cNvCxnSpPr>
            <a:cxnSpLocks noChangeShapeType="1"/>
          </p:cNvCxnSpPr>
          <p:nvPr/>
        </p:nvCxnSpPr>
        <p:spPr bwMode="auto">
          <a:xfrm flipV="1">
            <a:off x="2019300" y="4572000"/>
            <a:ext cx="5035550" cy="76200"/>
          </a:xfrm>
          <a:prstGeom prst="line">
            <a:avLst/>
          </a:prstGeom>
          <a:noFill/>
          <a:ln w="76200" algn="ctr">
            <a:solidFill>
              <a:srgbClr val="00B0F0"/>
            </a:solidFill>
            <a:round/>
            <a:headEnd/>
            <a:tailEnd/>
          </a:ln>
        </p:spPr>
      </p:cxnSp>
      <p:sp>
        <p:nvSpPr>
          <p:cNvPr id="126" name="TextBox 125"/>
          <p:cNvSpPr txBox="1">
            <a:spLocks noChangeArrowheads="1"/>
          </p:cNvSpPr>
          <p:nvPr/>
        </p:nvSpPr>
        <p:spPr bwMode="auto">
          <a:xfrm>
            <a:off x="330200" y="4254500"/>
            <a:ext cx="21621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>
                <a:latin typeface="Trebuchet MS" pitchFamily="34" charset="0"/>
              </a:rPr>
              <a:t>Africa Irrigation</a:t>
            </a:r>
          </a:p>
        </p:txBody>
      </p:sp>
      <p:pic>
        <p:nvPicPr>
          <p:cNvPr id="27764" name="Picture 5" descr="Investing in irrigation-righ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24838" y="228600"/>
            <a:ext cx="119062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48725" name="Line 115"/>
          <p:cNvSpPr>
            <a:spLocks noChangeShapeType="1"/>
          </p:cNvSpPr>
          <p:nvPr/>
        </p:nvSpPr>
        <p:spPr bwMode="auto">
          <a:xfrm flipV="1">
            <a:off x="6972300" y="3352800"/>
            <a:ext cx="685800" cy="76200"/>
          </a:xfrm>
          <a:prstGeom prst="line">
            <a:avLst/>
          </a:prstGeom>
          <a:noFill/>
          <a:ln w="82550" cap="rnd">
            <a:solidFill>
              <a:srgbClr val="FF6600"/>
            </a:solidFill>
            <a:prstDash val="sysDot"/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548726" name="Line 115"/>
          <p:cNvSpPr>
            <a:spLocks noChangeShapeType="1"/>
          </p:cNvSpPr>
          <p:nvPr/>
        </p:nvSpPr>
        <p:spPr bwMode="auto">
          <a:xfrm flipV="1">
            <a:off x="7658100" y="2057400"/>
            <a:ext cx="457200" cy="1295400"/>
          </a:xfrm>
          <a:prstGeom prst="line">
            <a:avLst/>
          </a:prstGeom>
          <a:noFill/>
          <a:ln w="82550" cap="rnd">
            <a:solidFill>
              <a:srgbClr val="FF6600"/>
            </a:solidFill>
            <a:prstDash val="sysDot"/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548727" name="Line 115"/>
          <p:cNvSpPr>
            <a:spLocks noChangeShapeType="1"/>
          </p:cNvSpPr>
          <p:nvPr/>
        </p:nvSpPr>
        <p:spPr bwMode="auto">
          <a:xfrm>
            <a:off x="8039100" y="2133600"/>
            <a:ext cx="228600" cy="381000"/>
          </a:xfrm>
          <a:prstGeom prst="line">
            <a:avLst/>
          </a:prstGeom>
          <a:noFill/>
          <a:ln w="82550" cap="rnd">
            <a:solidFill>
              <a:srgbClr val="FF6600"/>
            </a:solidFill>
            <a:prstDash val="sysDot"/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604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3000"/>
                                        <p:tgtEl>
                                          <p:spTgt spid="604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8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8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8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3000"/>
                                        <p:tgtEl>
                                          <p:spTgt spid="604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4" grpId="0"/>
      <p:bldP spid="604195" grpId="0"/>
      <p:bldP spid="604272" grpId="0" animBg="1"/>
      <p:bldP spid="604273" grpId="0" animBg="1"/>
      <p:bldP spid="604274" grpId="0"/>
      <p:bldP spid="126" grpId="0"/>
      <p:bldP spid="4548725" grpId="0" animBg="1"/>
      <p:bldP spid="4548726" grpId="0" animBg="1"/>
      <p:bldP spid="45487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957263"/>
            <a:ext cx="8229600" cy="61118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z="4000" smtClean="0"/>
              <a:t>Other Water Pressures</a:t>
            </a:r>
          </a:p>
        </p:txBody>
      </p:sp>
      <p:sp>
        <p:nvSpPr>
          <p:cNvPr id="5918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905000"/>
            <a:ext cx="8229600" cy="4800600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r>
              <a:rPr lang="en-US" sz="3000" b="1" i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Urbanization</a:t>
            </a:r>
            <a:r>
              <a:rPr lang="en-US" sz="30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- Cities are projected to use 150% more water in 2025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en-US" sz="3000" b="1" i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Land Degradation</a:t>
            </a:r>
            <a:r>
              <a:rPr lang="en-US" sz="30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– limits further productivity increases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en-US" sz="3000" b="1" i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Climate Change – </a:t>
            </a:r>
            <a:r>
              <a:rPr lang="en-US" sz="30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Shifting patterns of water availability – potential yields decline in Africa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en-US" sz="3000" b="1" i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Energy – </a:t>
            </a:r>
            <a:r>
              <a:rPr lang="en-US" sz="30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Production and use by agriculture is in competition with hydropower</a:t>
            </a:r>
          </a:p>
          <a:p>
            <a:pPr eaLnBrk="1" hangingPunct="1">
              <a:buFont typeface="Arial" charset="0"/>
              <a:buNone/>
              <a:defRPr/>
            </a:pPr>
            <a:endParaRPr lang="en-US" sz="300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8676" name="Picture 15" descr="Damascu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457200"/>
            <a:ext cx="9144000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Rectangle 16"/>
          <p:cNvSpPr>
            <a:spLocks noChangeArrowheads="1"/>
          </p:cNvSpPr>
          <p:nvPr/>
        </p:nvSpPr>
        <p:spPr bwMode="auto">
          <a:xfrm>
            <a:off x="0" y="4572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Drivers of Water Use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187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Chapter 2 Poverty Fig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685800"/>
            <a:ext cx="9310688" cy="1143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 Box 5"/>
          <p:cNvSpPr txBox="1">
            <a:spLocks noChangeArrowheads="1"/>
          </p:cNvSpPr>
          <p:nvPr/>
        </p:nvSpPr>
        <p:spPr bwMode="auto">
          <a:xfrm>
            <a:off x="1371600" y="0"/>
            <a:ext cx="60960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3200">
              <a:solidFill>
                <a:schemeClr val="tx2"/>
              </a:solidFill>
              <a:latin typeface="Trebuchet MS" pitchFamily="34" charset="0"/>
            </a:endParaRPr>
          </a:p>
        </p:txBody>
      </p:sp>
      <p:sp>
        <p:nvSpPr>
          <p:cNvPr id="29700" name="Rectangle 6"/>
          <p:cNvSpPr>
            <a:spLocks noChangeArrowheads="1"/>
          </p:cNvSpPr>
          <p:nvPr/>
        </p:nvSpPr>
        <p:spPr bwMode="auto">
          <a:xfrm>
            <a:off x="5334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6600">
                <a:latin typeface="Calibri" pitchFamily="34" charset="0"/>
              </a:rPr>
              <a:t>Urbanization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Damasc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7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Urbanization</a:t>
            </a:r>
          </a:p>
        </p:txBody>
      </p:sp>
      <p:sp>
        <p:nvSpPr>
          <p:cNvPr id="30724" name="Rectangle 4"/>
          <p:cNvSpPr>
            <a:spLocks noGrp="1"/>
          </p:cNvSpPr>
          <p:nvPr>
            <p:ph type="body" idx="1"/>
          </p:nvPr>
        </p:nvSpPr>
        <p:spPr>
          <a:xfrm>
            <a:off x="533400" y="2362200"/>
            <a:ext cx="8229600" cy="4133850"/>
          </a:xfrm>
        </p:spPr>
        <p:txBody>
          <a:bodyPr/>
          <a:lstStyle/>
          <a:p>
            <a:pPr eaLnBrk="1" hangingPunct="1"/>
            <a:r>
              <a:rPr lang="en-US" sz="2800" smtClean="0"/>
              <a:t>Increased demand for water for cities</a:t>
            </a:r>
          </a:p>
          <a:p>
            <a:pPr eaLnBrk="1" hangingPunct="1"/>
            <a:r>
              <a:rPr lang="en-US" sz="2800" smtClean="0"/>
              <a:t>Reallocation from irrigation to cities</a:t>
            </a:r>
          </a:p>
          <a:p>
            <a:pPr eaLnBrk="1" hangingPunct="1"/>
            <a:r>
              <a:rPr lang="en-US" sz="2800" smtClean="0"/>
              <a:t>Cities generate more wastewater – an important source of agricultural supplies</a:t>
            </a:r>
          </a:p>
          <a:p>
            <a:pPr eaLnBrk="1" hangingPunct="1"/>
            <a:r>
              <a:rPr lang="en-US" sz="2800" smtClean="0"/>
              <a:t>Changes in dietary preferences – farmers respond to different demands</a:t>
            </a:r>
          </a:p>
          <a:p>
            <a:pPr eaLnBrk="1" hangingPunct="1"/>
            <a:r>
              <a:rPr lang="en-US" sz="2800" smtClean="0"/>
              <a:t>Voting dynamics shift</a:t>
            </a:r>
          </a:p>
          <a:p>
            <a:pPr eaLnBrk="1" hangingPunct="1"/>
            <a:r>
              <a:rPr lang="en-US" sz="2800" smtClean="0"/>
              <a:t>Cities offer jobs – competition for rural employment</a:t>
            </a:r>
          </a:p>
          <a:p>
            <a:pPr eaLnBrk="1" hangingPunct="1"/>
            <a:endParaRPr lang="en-US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8_Office Theme">
  <a:themeElements>
    <a:clrScheme name="18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8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8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3_Office Theme">
  <a:themeElements>
    <a:clrScheme name="3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7_Office Theme">
  <a:themeElements>
    <a:clrScheme name="17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7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7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_Office Theme">
  <a:themeElements>
    <a:clrScheme name="2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9_Office Theme">
  <a:themeElements>
    <a:clrScheme name="9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9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9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4_Office Theme">
  <a:themeElements>
    <a:clrScheme name="14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4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4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6_Office Them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20_Office Theme">
  <a:themeElements>
    <a:clrScheme name="12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2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2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0_Office Theme">
  <a:themeElements>
    <a:clrScheme name="10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0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0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9_Office Theme">
  <a:themeElements>
    <a:clrScheme name="15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5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5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2_Office Theme">
  <a:themeElements>
    <a:clrScheme name="12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2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2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5_Office Theme">
  <a:themeElements>
    <a:clrScheme name="15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5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5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3_Office Theme">
  <a:themeElements>
    <a:clrScheme name="13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3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3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7218</TotalTime>
  <Words>1560</Words>
  <Application>Microsoft Office PowerPoint</Application>
  <PresentationFormat>On-screen Show (4:3)</PresentationFormat>
  <Paragraphs>426</Paragraphs>
  <Slides>47</Slides>
  <Notes>29</Notes>
  <HiddenSlides>0</HiddenSlides>
  <MMClips>0</MMClips>
  <ScaleCrop>false</ScaleCrop>
  <HeadingPairs>
    <vt:vector size="6" baseType="variant">
      <vt:variant>
        <vt:lpstr>Theme</vt:lpstr>
      </vt:variant>
      <vt:variant>
        <vt:i4>17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66" baseType="lpstr">
      <vt:lpstr>Office Theme</vt:lpstr>
      <vt:lpstr>10_Office Theme</vt:lpstr>
      <vt:lpstr>19_Office Theme</vt:lpstr>
      <vt:lpstr>2_Custom Design</vt:lpstr>
      <vt:lpstr>12_Office Theme</vt:lpstr>
      <vt:lpstr>1_Custom Design</vt:lpstr>
      <vt:lpstr>Custom Design</vt:lpstr>
      <vt:lpstr>15_Office Theme</vt:lpstr>
      <vt:lpstr>13_Office Theme</vt:lpstr>
      <vt:lpstr>18_Office Theme</vt:lpstr>
      <vt:lpstr>3_Office Theme</vt:lpstr>
      <vt:lpstr>17_Office Theme</vt:lpstr>
      <vt:lpstr>2_Office Theme</vt:lpstr>
      <vt:lpstr>9_Office Theme</vt:lpstr>
      <vt:lpstr>14_Office Theme</vt:lpstr>
      <vt:lpstr>16_Office Theme</vt:lpstr>
      <vt:lpstr>20_Office Theme</vt:lpstr>
      <vt:lpstr>Photo Editor Photo</vt:lpstr>
      <vt:lpstr>Worksheet</vt:lpstr>
      <vt:lpstr>Will there be enough water  to grow enough food? </vt:lpstr>
      <vt:lpstr>International Water Management Institute</vt:lpstr>
      <vt:lpstr>Presentation</vt:lpstr>
      <vt:lpstr>One liter of water produces  one calorie on average</vt:lpstr>
      <vt:lpstr>Diets and water</vt:lpstr>
      <vt:lpstr>Investing in Irrigation</vt:lpstr>
      <vt:lpstr>Other Water Pressures</vt:lpstr>
      <vt:lpstr>Slide 8</vt:lpstr>
      <vt:lpstr>Urbanization</vt:lpstr>
      <vt:lpstr>Slide 10</vt:lpstr>
      <vt:lpstr>Slide 11</vt:lpstr>
      <vt:lpstr>Slide 12</vt:lpstr>
      <vt:lpstr>Limits – reached or breached</vt:lpstr>
      <vt:lpstr>Slide 14</vt:lpstr>
      <vt:lpstr>Will there be enough water to end hunger, and sustain ecosystems? </vt:lpstr>
      <vt:lpstr>Answer from the Comprehensive Assessment –</vt:lpstr>
      <vt:lpstr>WHAT OF THE FUTURE?</vt:lpstr>
      <vt:lpstr>Per capita meat demand (kg/cap/yr)</vt:lpstr>
      <vt:lpstr>How much more cereals?</vt:lpstr>
      <vt:lpstr>Slide 20</vt:lpstr>
      <vt:lpstr>Water Use – Today and 2050</vt:lpstr>
      <vt:lpstr>Water for Biofuels</vt:lpstr>
      <vt:lpstr>Biofuels: India: and in 2030 (WaterSim analysis by IWMI). Green solution with blue impacts</vt:lpstr>
      <vt:lpstr>The Nile Basin More irrigation? More rainfed? </vt:lpstr>
      <vt:lpstr>Slide 25</vt:lpstr>
      <vt:lpstr>Slide 26</vt:lpstr>
      <vt:lpstr>Slide 27</vt:lpstr>
      <vt:lpstr>Slide 28</vt:lpstr>
      <vt:lpstr>Slide 29</vt:lpstr>
      <vt:lpstr>Get water to poor people</vt:lpstr>
      <vt:lpstr>Consider A Range of Agricultural Water Management Options</vt:lpstr>
      <vt:lpstr>Slide 32</vt:lpstr>
      <vt:lpstr>Slide 33</vt:lpstr>
      <vt:lpstr>Opportunities in Rainfed Landscapes</vt:lpstr>
      <vt:lpstr>Slide 35</vt:lpstr>
      <vt:lpstr>Slide 36</vt:lpstr>
      <vt:lpstr>Productivity </vt:lpstr>
      <vt:lpstr>WP for Livestock and Fish</vt:lpstr>
      <vt:lpstr>Slide 39</vt:lpstr>
      <vt:lpstr>Slide 40</vt:lpstr>
      <vt:lpstr>Slide 41</vt:lpstr>
      <vt:lpstr>Slide 42</vt:lpstr>
      <vt:lpstr>Caution – It is not easy </vt:lpstr>
      <vt:lpstr>Engage in Policy Reform</vt:lpstr>
      <vt:lpstr>Address Drivers of Change</vt:lpstr>
      <vt:lpstr>Make difficult choices now, not later; Try to increase the pie – share the benefits</vt:lpstr>
      <vt:lpstr>Make better water choices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Karo</dc:creator>
  <cp:lastModifiedBy>Karen Underwood</cp:lastModifiedBy>
  <cp:revision>86</cp:revision>
  <dcterms:created xsi:type="dcterms:W3CDTF">2008-06-17T07:36:37Z</dcterms:created>
  <dcterms:modified xsi:type="dcterms:W3CDTF">2009-08-27T19:19:10Z</dcterms:modified>
</cp:coreProperties>
</file>