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13" r:id="rId1"/>
    <p:sldMasterId id="2147483928" r:id="rId2"/>
    <p:sldMasterId id="2147483940" r:id="rId3"/>
    <p:sldMasterId id="2147483942" r:id="rId4"/>
    <p:sldMasterId id="2147483944" r:id="rId5"/>
    <p:sldMasterId id="2147483946" r:id="rId6"/>
  </p:sldMasterIdLst>
  <p:notesMasterIdLst>
    <p:notesMasterId r:id="rId37"/>
  </p:notesMasterIdLst>
  <p:handoutMasterIdLst>
    <p:handoutMasterId r:id="rId38"/>
  </p:handoutMasterIdLst>
  <p:sldIdLst>
    <p:sldId id="323" r:id="rId7"/>
    <p:sldId id="322" r:id="rId8"/>
    <p:sldId id="337" r:id="rId9"/>
    <p:sldId id="338" r:id="rId10"/>
    <p:sldId id="334" r:id="rId11"/>
    <p:sldId id="335" r:id="rId12"/>
    <p:sldId id="355" r:id="rId13"/>
    <p:sldId id="356" r:id="rId14"/>
    <p:sldId id="357" r:id="rId15"/>
    <p:sldId id="35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9" r:id="rId28"/>
    <p:sldId id="360" r:id="rId29"/>
    <p:sldId id="361" r:id="rId30"/>
    <p:sldId id="366" r:id="rId31"/>
    <p:sldId id="350" r:id="rId32"/>
    <p:sldId id="351" r:id="rId33"/>
    <p:sldId id="352" r:id="rId34"/>
    <p:sldId id="353" r:id="rId35"/>
    <p:sldId id="321" r:id="rId36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1837"/>
    <a:srgbClr val="FF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7246" autoAdjust="0"/>
    <p:restoredTop sz="80870" autoAdjust="0"/>
  </p:normalViewPr>
  <p:slideViewPr>
    <p:cSldViewPr snapToGrid="0">
      <p:cViewPr>
        <p:scale>
          <a:sx n="100" d="100"/>
          <a:sy n="100" d="100"/>
        </p:scale>
        <p:origin x="-72" y="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3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7053" cy="465773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l" eaLnBrk="0" hangingPunct="0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4614" y="0"/>
            <a:ext cx="3057053" cy="465773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FFFFC28B-BBF8-424C-B82D-439580D02680}" type="datetimeFigureOut">
              <a:rPr lang="en-US"/>
              <a:pPr>
                <a:defRPr/>
              </a:pPr>
              <a:t>8/24/2012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738"/>
            <a:ext cx="3057053" cy="465773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l" eaLnBrk="0" hangingPunct="0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4" y="8841738"/>
            <a:ext cx="3057053" cy="465773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17DCD055-15C2-46CC-BD7D-843E7555F6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39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94" tIns="46747" rIns="93494" bIns="4674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6211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94" tIns="46747" rIns="93494" bIns="4674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dirty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0756" y="4422459"/>
            <a:ext cx="5171754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94" tIns="46747" rIns="93494" bIns="467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328"/>
            <a:ext cx="3057053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94" tIns="46747" rIns="93494" bIns="4674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6211" y="8843328"/>
            <a:ext cx="3057053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94" tIns="46747" rIns="93494" bIns="4674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6EE9ABE-8391-4438-9AD2-18E73EECEF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78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79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add ideas regarding tau protein (NFL); </a:t>
            </a:r>
            <a:r>
              <a:rPr lang="en-US" dirty="0" err="1" smtClean="0"/>
              <a:t>Headforms</a:t>
            </a:r>
            <a:r>
              <a:rPr lang="en-US" baseline="0" dirty="0" smtClean="0"/>
              <a:t> (Natick); Helmet (PEO); Shock-structure interactions (ARO); materials testing (ARL); Sensors/cell testing (Navy/Pentagon); Concussion (CFL); Underbody blast (</a:t>
            </a:r>
            <a:r>
              <a:rPr lang="en-US" baseline="0" dirty="0" err="1" smtClean="0"/>
              <a:t>Tardec</a:t>
            </a:r>
            <a:r>
              <a:rPr lang="en-US" baseline="0" dirty="0" smtClean="0"/>
              <a:t>); biomarkers (</a:t>
            </a:r>
            <a:r>
              <a:rPr lang="en-US" baseline="0" dirty="0" err="1" smtClean="0"/>
              <a:t>Banyon</a:t>
            </a:r>
            <a:r>
              <a:rPr lang="en-US" baseline="0" smtClean="0"/>
              <a:t>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5E34-D7D7-4F9E-9E30-2D78D7F283B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87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18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726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418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431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17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370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87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95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849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60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42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67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38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420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53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79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97EE38-4B07-4AD6-BB83-0D1D57A7E6D3}" type="slidenum">
              <a:rPr lang="en-US" smtClean="0"/>
              <a:pPr/>
              <a:t>30</a:t>
            </a:fld>
            <a:endParaRPr lang="en-US" dirty="0" smtClean="0"/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October 15, 2010</a:t>
            </a:r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996211" y="8843328"/>
            <a:ext cx="3057053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68" tIns="46733" rIns="93468" bIns="46733" anchor="b"/>
          <a:lstStyle/>
          <a:p>
            <a:pPr algn="r" defTabSz="933438" eaLnBrk="0" hangingPunct="0"/>
            <a:fld id="{F8965884-B148-4CC2-A994-1020420B4798}" type="slidenum">
              <a:rPr lang="en-US" sz="1200"/>
              <a:pPr algn="r" defTabSz="933438" eaLnBrk="0" hangingPunct="0"/>
              <a:t>30</a:t>
            </a:fld>
            <a:endParaRPr lang="en-US" sz="1200" dirty="0"/>
          </a:p>
        </p:txBody>
      </p:sp>
      <p:sp>
        <p:nvSpPr>
          <p:cNvPr id="63492" name="Rectangle 7"/>
          <p:cNvSpPr txBox="1">
            <a:spLocks noGrp="1" noChangeArrowheads="1"/>
          </p:cNvSpPr>
          <p:nvPr/>
        </p:nvSpPr>
        <p:spPr bwMode="auto">
          <a:xfrm>
            <a:off x="3996211" y="8843328"/>
            <a:ext cx="3057053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68" tIns="46733" rIns="93468" bIns="46733" anchor="b"/>
          <a:lstStyle/>
          <a:p>
            <a:pPr algn="r" defTabSz="933438" eaLnBrk="0" hangingPunct="0"/>
            <a:fld id="{C3C2B3E3-A8FB-4B54-B4AA-CAC1CA288B29}" type="slidenum">
              <a:rPr lang="en-US" sz="1200"/>
              <a:pPr algn="r" defTabSz="933438" eaLnBrk="0" hangingPunct="0"/>
              <a:t>30</a:t>
            </a:fld>
            <a:endParaRPr lang="en-US" sz="1200" dirty="0"/>
          </a:p>
        </p:txBody>
      </p:sp>
      <p:sp>
        <p:nvSpPr>
          <p:cNvPr id="63493" name="Rectangle 3"/>
          <p:cNvSpPr txBox="1">
            <a:spLocks noGrp="1" noChangeArrowheads="1"/>
          </p:cNvSpPr>
          <p:nvPr/>
        </p:nvSpPr>
        <p:spPr bwMode="auto">
          <a:xfrm>
            <a:off x="3996211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68" tIns="46733" rIns="93468" bIns="46733"/>
          <a:lstStyle/>
          <a:p>
            <a:pPr algn="r" defTabSz="933438" eaLnBrk="0" hangingPunct="0"/>
            <a:endParaRPr lang="en-US" sz="1200" dirty="0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63495" name="Rectangle 7"/>
          <p:cNvSpPr txBox="1">
            <a:spLocks noGrp="1" noChangeArrowheads="1"/>
          </p:cNvSpPr>
          <p:nvPr/>
        </p:nvSpPr>
        <p:spPr bwMode="auto">
          <a:xfrm>
            <a:off x="3996211" y="8843328"/>
            <a:ext cx="3057053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68" tIns="46733" rIns="93468" bIns="46733" anchor="b"/>
          <a:lstStyle/>
          <a:p>
            <a:pPr algn="r" defTabSz="933438" eaLnBrk="0" hangingPunct="0"/>
            <a:fld id="{A13CAE85-1956-4A4C-90EF-7B5F4D4F693D}" type="slidenum">
              <a:rPr lang="en-US" sz="1200"/>
              <a:pPr algn="r" defTabSz="933438" eaLnBrk="0" hangingPunct="0"/>
              <a:t>30</a:t>
            </a:fld>
            <a:endParaRPr lang="en-US" sz="1200" dirty="0"/>
          </a:p>
        </p:txBody>
      </p:sp>
      <p:sp>
        <p:nvSpPr>
          <p:cNvPr id="63496" name="Rectangle 3"/>
          <p:cNvSpPr txBox="1">
            <a:spLocks noGrp="1" noChangeArrowheads="1"/>
          </p:cNvSpPr>
          <p:nvPr/>
        </p:nvSpPr>
        <p:spPr bwMode="auto">
          <a:xfrm>
            <a:off x="3996211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68" tIns="46733" rIns="93468" bIns="46733"/>
          <a:lstStyle/>
          <a:p>
            <a:pPr algn="r" defTabSz="933438" eaLnBrk="0" hangingPunct="0"/>
            <a:endParaRPr lang="en-US" sz="1200" dirty="0"/>
          </a:p>
        </p:txBody>
      </p:sp>
      <p:sp>
        <p:nvSpPr>
          <p:cNvPr id="63497" name="Rectangle 6"/>
          <p:cNvSpPr txBox="1">
            <a:spLocks noGrp="1" noChangeArrowheads="1"/>
          </p:cNvSpPr>
          <p:nvPr/>
        </p:nvSpPr>
        <p:spPr bwMode="auto">
          <a:xfrm>
            <a:off x="0" y="8843328"/>
            <a:ext cx="3057053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68" tIns="46733" rIns="93468" bIns="46733" anchor="b"/>
          <a:lstStyle/>
          <a:p>
            <a:pPr defTabSz="933438" eaLnBrk="0" hangingPunct="0"/>
            <a:endParaRPr lang="en-US" sz="1200" dirty="0"/>
          </a:p>
        </p:txBody>
      </p:sp>
      <p:sp>
        <p:nvSpPr>
          <p:cNvPr id="63498" name="Rectangle 7"/>
          <p:cNvSpPr txBox="1">
            <a:spLocks noGrp="1" noChangeArrowheads="1"/>
          </p:cNvSpPr>
          <p:nvPr/>
        </p:nvSpPr>
        <p:spPr bwMode="auto">
          <a:xfrm>
            <a:off x="3996211" y="8843328"/>
            <a:ext cx="3057053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68" tIns="46733" rIns="93468" bIns="46733" anchor="b"/>
          <a:lstStyle/>
          <a:p>
            <a:pPr algn="r" defTabSz="933438" eaLnBrk="0" hangingPunct="0"/>
            <a:fld id="{0ED9ADB4-AE3F-4EEC-9D3A-BCCF52B6658D}" type="slidenum">
              <a:rPr lang="en-US" sz="1200"/>
              <a:pPr algn="r" defTabSz="933438" eaLnBrk="0" hangingPunct="0"/>
              <a:t>30</a:t>
            </a:fld>
            <a:endParaRPr lang="en-US" sz="1200" dirty="0"/>
          </a:p>
        </p:txBody>
      </p:sp>
      <p:sp>
        <p:nvSpPr>
          <p:cNvPr id="63499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63500" name="Rectangle 7"/>
          <p:cNvSpPr txBox="1">
            <a:spLocks noGrp="1" noChangeArrowheads="1"/>
          </p:cNvSpPr>
          <p:nvPr/>
        </p:nvSpPr>
        <p:spPr bwMode="auto">
          <a:xfrm>
            <a:off x="3996211" y="8843328"/>
            <a:ext cx="3057053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68" tIns="46733" rIns="93468" bIns="46733" anchor="b"/>
          <a:lstStyle/>
          <a:p>
            <a:pPr algn="r" defTabSz="933438" eaLnBrk="0" hangingPunct="0"/>
            <a:fld id="{B55750A5-D17E-4C27-B8EB-1AB761D8F0F2}" type="slidenum">
              <a:rPr lang="en-US" sz="1200"/>
              <a:pPr algn="r" defTabSz="933438" eaLnBrk="0" hangingPunct="0"/>
              <a:t>30</a:t>
            </a:fld>
            <a:endParaRPr lang="en-US" sz="1200" dirty="0"/>
          </a:p>
        </p:txBody>
      </p:sp>
      <p:sp>
        <p:nvSpPr>
          <p:cNvPr id="63501" name="Rectangle 7"/>
          <p:cNvSpPr txBox="1">
            <a:spLocks noGrp="1" noChangeArrowheads="1"/>
          </p:cNvSpPr>
          <p:nvPr/>
        </p:nvSpPr>
        <p:spPr bwMode="auto">
          <a:xfrm>
            <a:off x="3996211" y="8843328"/>
            <a:ext cx="3057053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68" tIns="46733" rIns="93468" bIns="46733" anchor="b"/>
          <a:lstStyle/>
          <a:p>
            <a:pPr algn="r" defTabSz="933438" eaLnBrk="0" hangingPunct="0"/>
            <a:fld id="{F8EDA6FE-2E0F-4940-A731-69DF8DEBC148}" type="slidenum">
              <a:rPr lang="en-US" sz="1200"/>
              <a:pPr algn="r" defTabSz="933438" eaLnBrk="0" hangingPunct="0"/>
              <a:t>30</a:t>
            </a:fld>
            <a:endParaRPr lang="en-US" sz="1200" dirty="0"/>
          </a:p>
        </p:txBody>
      </p:sp>
      <p:sp>
        <p:nvSpPr>
          <p:cNvPr id="635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5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6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1206" eaLnBrk="0" hangingPunct="0"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59666" indent="-292179" defTabSz="951206" eaLnBrk="0" hangingPunct="0"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68718" indent="-233744" defTabSz="951206" eaLnBrk="0" hangingPunct="0"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36205" indent="-233744" defTabSz="951206" eaLnBrk="0" hangingPunct="0"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103692" indent="-233744" defTabSz="951206" eaLnBrk="0" hangingPunct="0"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71179" indent="-233744" algn="ctr" defTabSz="9512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3038666" indent="-233744" algn="ctr" defTabSz="9512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506153" indent="-233744" algn="ctr" defTabSz="9512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973640" indent="-233744" algn="ctr" defTabSz="9512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DC380FB4-F271-4230-8F67-F488EF650B96}" type="slidenum">
              <a:rPr lang="en-US" sz="1200">
                <a:ea typeface="ＭＳ Ｐゴシック" pitchFamily="34" charset="-128"/>
              </a:rPr>
              <a:pPr eaLnBrk="1" hangingPunct="1"/>
              <a:t>4</a:t>
            </a:fld>
            <a:endParaRPr lang="en-US" sz="1200">
              <a:ea typeface="ＭＳ Ｐゴシック" pitchFamily="34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6389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951206" eaLnBrk="0" hangingPunct="0"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59666" indent="-292179" defTabSz="951206" eaLnBrk="0" hangingPunct="0"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68718" indent="-233744" defTabSz="951206" eaLnBrk="0" hangingPunct="0"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36205" indent="-233744" defTabSz="951206" eaLnBrk="0" hangingPunct="0"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103692" indent="-233744" defTabSz="951206" eaLnBrk="0" hangingPunct="0"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71179" indent="-233744" algn="ctr" defTabSz="9512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3038666" indent="-233744" algn="ctr" defTabSz="9512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506153" indent="-233744" algn="ctr" defTabSz="9512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973640" indent="-233744" algn="ctr" defTabSz="95120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r>
              <a:rPr lang="sv-SE" sz="1200"/>
              <a:t>SLPA 932 Fall 2010 Intro Lec </a:t>
            </a:r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29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EE9ABE-8391-4438-9AD2-18E73EECEF4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37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89364C02-DA6C-4B30-BB4A-34E9DE3D0C87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4363A-889C-4310-A6C6-5C464CC6BA4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add ideas regarding tau protein (NFL); </a:t>
            </a:r>
            <a:r>
              <a:rPr lang="en-US" dirty="0" err="1" smtClean="0"/>
              <a:t>Headforms</a:t>
            </a:r>
            <a:r>
              <a:rPr lang="en-US" baseline="0" dirty="0" smtClean="0"/>
              <a:t> (Natick); Helmet (PEO); Shock-structure interactions (ARO); materials testing (ARL); Sensors/cell testing (Navy/Pentagon); Concussion (CFL); Underbody blast (</a:t>
            </a:r>
            <a:r>
              <a:rPr lang="en-US" baseline="0" dirty="0" err="1" smtClean="0"/>
              <a:t>Tardec</a:t>
            </a:r>
            <a:r>
              <a:rPr lang="en-US" baseline="0" dirty="0" smtClean="0"/>
              <a:t>); biomarkers (</a:t>
            </a:r>
            <a:r>
              <a:rPr lang="en-US" baseline="0" dirty="0" err="1" smtClean="0"/>
              <a:t>Banyon</a:t>
            </a:r>
            <a:r>
              <a:rPr lang="en-US" baseline="0" smtClean="0"/>
              <a:t>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5E34-D7D7-4F9E-9E30-2D78D7F283B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8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14400" y="0"/>
            <a:ext cx="100584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91200" y="838200"/>
            <a:ext cx="2971800" cy="3733800"/>
          </a:xfrm>
        </p:spPr>
        <p:txBody>
          <a:bodyPr anchor="t"/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91200" y="4648200"/>
            <a:ext cx="2971800" cy="1219200"/>
          </a:xfrm>
        </p:spPr>
        <p:txBody>
          <a:bodyPr/>
          <a:lstStyle>
            <a:lvl1pPr marL="0" indent="0">
              <a:lnSpc>
                <a:spcPct val="70000"/>
              </a:lnSpc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 sz="2400" baseline="0"/>
            </a:lvl1pPr>
            <a:lvl2pPr>
              <a:buSzPct val="100000"/>
              <a:defRPr sz="2200"/>
            </a:lvl2pPr>
            <a:lvl3pPr>
              <a:buSzPct val="100000"/>
              <a:defRPr sz="2000"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FD7EF-E148-49D9-B7ED-CB1D646233C8}" type="datetimeFigureOut">
              <a:rPr lang="en-US"/>
              <a:pPr>
                <a:defRPr/>
              </a:pPr>
              <a:t>8/24/2012</a:t>
            </a:fld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6643688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A8BBF-696A-46BB-BC1C-E38EB2AA69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0"/>
            <a:ext cx="7315200" cy="1371600"/>
          </a:xfr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057400"/>
            <a:ext cx="3505200" cy="2286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D4DB25-AB63-466E-A600-28AA8E841A1D}" type="datetimeFigureOut">
              <a:rPr lang="en-US" smtClean="0">
                <a:solidFill>
                  <a:prstClr val="white"/>
                </a:solidFill>
              </a:rPr>
              <a:pPr/>
              <a:t>8/24/2012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855230-19DB-44A1-B1AC-1255A4AF3A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067800" y="0"/>
            <a:ext cx="76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27" name="Picture 3" descr="C:\Users\jbrehm2\Desktop\unl logo\N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609600"/>
            <a:ext cx="630238" cy="5603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7D4DB25-AB63-466E-A600-28AA8E841A1D}" type="datetimeFigureOut">
              <a:rPr lang="en-US" smtClean="0">
                <a:solidFill>
                  <a:srgbClr val="EEECE1">
                    <a:lumMod val="50000"/>
                  </a:srgbClr>
                </a:solidFill>
              </a:rPr>
              <a:pPr/>
              <a:t>8/24/2012</a:t>
            </a:fld>
            <a:endParaRPr lang="en-US">
              <a:solidFill>
                <a:srgbClr val="EEECE1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EEECE1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68855230-19DB-44A1-B1AC-1255A4AF3A73}" type="slidenum">
              <a:rPr lang="en-US" smtClean="0">
                <a:solidFill>
                  <a:srgbClr val="EEECE1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B25-AB63-466E-A600-28AA8E841A1D}" type="datetimeFigureOut">
              <a:rPr lang="en-US" smtClean="0">
                <a:solidFill>
                  <a:prstClr val="white"/>
                </a:solidFill>
              </a:rPr>
              <a:pPr/>
              <a:t>8/24/2012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5230-19DB-44A1-B1AC-1255A4AF3A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B25-AB63-466E-A600-28AA8E841A1D}" type="datetimeFigureOut">
              <a:rPr lang="en-US" smtClean="0">
                <a:solidFill>
                  <a:prstClr val="white"/>
                </a:solidFill>
              </a:rPr>
              <a:pPr/>
              <a:t>8/24/2012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5230-19DB-44A1-B1AC-1255A4AF3A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B25-AB63-466E-A600-28AA8E841A1D}" type="datetimeFigureOut">
              <a:rPr lang="en-US" smtClean="0">
                <a:solidFill>
                  <a:prstClr val="white"/>
                </a:solidFill>
              </a:rPr>
              <a:pPr/>
              <a:t>8/24/2012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5230-19DB-44A1-B1AC-1255A4AF3A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B25-AB63-466E-A600-28AA8E841A1D}" type="datetimeFigureOut">
              <a:rPr lang="en-US" smtClean="0">
                <a:solidFill>
                  <a:prstClr val="white"/>
                </a:solidFill>
              </a:rPr>
              <a:pPr/>
              <a:t>8/24/2012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5230-19DB-44A1-B1AC-1255A4AF3A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B25-AB63-466E-A600-28AA8E841A1D}" type="datetimeFigureOut">
              <a:rPr lang="en-US" smtClean="0">
                <a:solidFill>
                  <a:prstClr val="white"/>
                </a:solidFill>
              </a:rPr>
              <a:pPr/>
              <a:t>8/24/2012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5230-19DB-44A1-B1AC-1255A4AF3A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B25-AB63-466E-A600-28AA8E841A1D}" type="datetimeFigureOut">
              <a:rPr lang="en-US" smtClean="0">
                <a:solidFill>
                  <a:prstClr val="white"/>
                </a:solidFill>
              </a:rPr>
              <a:pPr/>
              <a:t>8/24/2012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5230-19DB-44A1-B1AC-1255A4AF3A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B25-AB63-466E-A600-28AA8E841A1D}" type="datetimeFigureOut">
              <a:rPr lang="en-US" smtClean="0">
                <a:solidFill>
                  <a:prstClr val="white"/>
                </a:solidFill>
              </a:rPr>
              <a:pPr/>
              <a:t>8/24/2012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5230-19DB-44A1-B1AC-1255A4AF3A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B25-AB63-466E-A600-28AA8E841A1D}" type="datetimeFigureOut">
              <a:rPr lang="en-US" smtClean="0">
                <a:solidFill>
                  <a:prstClr val="white"/>
                </a:solidFill>
              </a:rPr>
              <a:pPr/>
              <a:t>8/24/2012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5230-19DB-44A1-B1AC-1255A4AF3A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B25-AB63-466E-A600-28AA8E841A1D}" type="datetimeFigureOut">
              <a:rPr lang="en-US" smtClean="0">
                <a:solidFill>
                  <a:prstClr val="white"/>
                </a:solidFill>
              </a:rPr>
              <a:pPr/>
              <a:t>8/24/2012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5230-19DB-44A1-B1AC-1255A4AF3A7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61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5737-5A6C-4C96-80E1-9188B9A80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69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59A61-AF43-4375-9256-8CD60FB42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DF2D1-B59B-4B8C-942B-125A0A7842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13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59A61-AF43-4375-9256-8CD60FB42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DF2D1-B59B-4B8C-942B-125A0A7842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1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478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9" descr="PPcontentBKGD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777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2" name="Line 28"/>
          <p:cNvSpPr>
            <a:spLocks noChangeShapeType="1"/>
          </p:cNvSpPr>
          <p:nvPr/>
        </p:nvSpPr>
        <p:spPr bwMode="auto">
          <a:xfrm>
            <a:off x="685800" y="12954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5" r:id="rId2"/>
    <p:sldLayoutId id="2147483924" r:id="rId3"/>
    <p:sldLayoutId id="2147483923" r:id="rId4"/>
    <p:sldLayoutId id="2147483922" r:id="rId5"/>
    <p:sldLayoutId id="2147483921" r:id="rId6"/>
    <p:sldLayoutId id="2147483920" r:id="rId7"/>
    <p:sldLayoutId id="2147483919" r:id="rId8"/>
    <p:sldLayoutId id="2147483918" r:id="rId9"/>
    <p:sldLayoutId id="2147483917" r:id="rId10"/>
    <p:sldLayoutId id="2147483916" r:id="rId11"/>
    <p:sldLayoutId id="2147483927" r:id="rId12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  <a:ea typeface="ＭＳ Ｐゴシック" pitchFamily="1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  <a:ea typeface="ＭＳ Ｐゴシック" pitchFamily="1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  <a:ea typeface="ＭＳ Ｐゴシック" pitchFamily="1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447800"/>
            <a:ext cx="9144000" cy="5410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7D4DB25-AB63-466E-A600-28AA8E841A1D}" type="datetimeFigureOut">
              <a:rPr lang="en-US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8/24/2012</a:t>
            </a:fld>
            <a:endParaRPr lang="en-US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436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855230-19DB-44A1-B1AC-1255A4AF3A73}" type="slidenum">
              <a:rPr lang="en-US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 l="98333"/>
          <a:stretch>
            <a:fillRect/>
          </a:stretch>
        </p:blipFill>
        <p:spPr bwMode="auto">
          <a:xfrm>
            <a:off x="8991600" y="0"/>
            <a:ext cx="15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 userDrawn="1"/>
        </p:nvCxnSpPr>
        <p:spPr>
          <a:xfrm>
            <a:off x="533400" y="1295400"/>
            <a:ext cx="84201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6134100" y="3695700"/>
            <a:ext cx="52578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>
            <a:lumMod val="75000"/>
          </a:schemeClr>
        </a:buClr>
        <a:buSzPct val="95000"/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2">
            <a:lumMod val="75000"/>
          </a:schemeClr>
        </a:buClr>
        <a:buSzPct val="95000"/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2">
            <a:lumMod val="75000"/>
          </a:schemeClr>
        </a:buClr>
        <a:buSzPct val="9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2">
            <a:lumMod val="75000"/>
          </a:schemeClr>
        </a:buClr>
        <a:buSzPct val="95000"/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2">
            <a:lumMod val="75000"/>
          </a:schemeClr>
        </a:buClr>
        <a:buSzPct val="95000"/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395737-5A6C-4C96-80E1-9188B9A807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8/24/2012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76DF2D1-B59B-4B8C-942B-125A0A784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6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395737-5A6C-4C96-80E1-9188B9A807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8/24/2012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76DF2D1-B59B-4B8C-942B-125A0A784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6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395737-5A6C-4C96-80E1-9188B9A807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8/24/2012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76DF2D1-B59B-4B8C-942B-125A0A784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6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395737-5A6C-4C96-80E1-9188B9A807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8/24/2012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76DF2D1-B59B-4B8C-942B-125A0A7842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6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wmf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julie.honaker@unl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ehs.unl.edu/dizzinesslab/" TargetMode="Externa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13" Type="http://schemas.openxmlformats.org/officeDocument/2006/relationships/image" Target="../media/image25.jpe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9.jpe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jpe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81025"/>
            <a:ext cx="7315200" cy="1752600"/>
          </a:xfrm>
        </p:spPr>
        <p:txBody>
          <a:bodyPr>
            <a:normAutofit fontScale="90000"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UNL Research Strengths &amp; Needs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Panel Discussion</a:t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August 23, 2012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Memorial sta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2771775"/>
            <a:ext cx="8501062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4"/>
          <p:cNvSpPr txBox="1">
            <a:spLocks noChangeArrowheads="1"/>
          </p:cNvSpPr>
          <p:nvPr/>
        </p:nvSpPr>
        <p:spPr>
          <a:xfrm>
            <a:off x="464820" y="0"/>
            <a:ext cx="8229600" cy="457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b="1" dirty="0" smtClean="0">
                <a:solidFill>
                  <a:srgbClr val="C00000"/>
                </a:solidFill>
                <a:latin typeface="Lucida Calligraphy" pitchFamily="66" charset="0"/>
              </a:rPr>
              <a:t>Football concussion: Our approach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74420"/>
            <a:ext cx="1330424" cy="78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164" y="1091379"/>
            <a:ext cx="1330424" cy="78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" y="1927859"/>
            <a:ext cx="21717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428" y="4495799"/>
            <a:ext cx="1859280" cy="214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82654"/>
            <a:ext cx="2316698" cy="237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74446"/>
            <a:ext cx="2646363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7"/>
          <p:cNvSpPr/>
          <p:nvPr/>
        </p:nvSpPr>
        <p:spPr>
          <a:xfrm>
            <a:off x="3765802" y="1091379"/>
            <a:ext cx="2482597" cy="404090"/>
          </a:xfrm>
          <a:custGeom>
            <a:avLst/>
            <a:gdLst>
              <a:gd name="connsiteX0" fmla="*/ 0 w 2103120"/>
              <a:gd name="connsiteY0" fmla="*/ 358370 h 404090"/>
              <a:gd name="connsiteX1" fmla="*/ 960120 w 2103120"/>
              <a:gd name="connsiteY1" fmla="*/ 230 h 404090"/>
              <a:gd name="connsiteX2" fmla="*/ 2103120 w 2103120"/>
              <a:gd name="connsiteY2" fmla="*/ 404090 h 40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3120" h="404090">
                <a:moveTo>
                  <a:pt x="0" y="358370"/>
                </a:moveTo>
                <a:cubicBezTo>
                  <a:pt x="304800" y="175490"/>
                  <a:pt x="609600" y="-7390"/>
                  <a:pt x="960120" y="230"/>
                </a:cubicBezTo>
                <a:cubicBezTo>
                  <a:pt x="1310640" y="7850"/>
                  <a:pt x="1918970" y="371070"/>
                  <a:pt x="2103120" y="404090"/>
                </a:cubicBezTo>
              </a:path>
            </a:pathLst>
          </a:custGeom>
          <a:noFill/>
          <a:ln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 rot="7418356">
            <a:off x="6709576" y="4516184"/>
            <a:ext cx="2103120" cy="404090"/>
          </a:xfrm>
          <a:custGeom>
            <a:avLst/>
            <a:gdLst>
              <a:gd name="connsiteX0" fmla="*/ 0 w 2103120"/>
              <a:gd name="connsiteY0" fmla="*/ 358370 h 404090"/>
              <a:gd name="connsiteX1" fmla="*/ 960120 w 2103120"/>
              <a:gd name="connsiteY1" fmla="*/ 230 h 404090"/>
              <a:gd name="connsiteX2" fmla="*/ 2103120 w 2103120"/>
              <a:gd name="connsiteY2" fmla="*/ 404090 h 40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3120" h="404090">
                <a:moveTo>
                  <a:pt x="0" y="358370"/>
                </a:moveTo>
                <a:cubicBezTo>
                  <a:pt x="304800" y="175490"/>
                  <a:pt x="609600" y="-7390"/>
                  <a:pt x="960120" y="230"/>
                </a:cubicBezTo>
                <a:cubicBezTo>
                  <a:pt x="1310640" y="7850"/>
                  <a:pt x="1918970" y="371070"/>
                  <a:pt x="2103120" y="404090"/>
                </a:cubicBezTo>
              </a:path>
            </a:pathLst>
          </a:custGeom>
          <a:noFill/>
          <a:ln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455164" y="3962399"/>
            <a:ext cx="4724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Data from </a:t>
            </a:r>
            <a:r>
              <a:rPr lang="en-US" sz="1200" b="1" i="1" dirty="0" err="1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MaxTRAQ</a:t>
            </a:r>
            <a:r>
              <a:rPr lang="en-US" sz="12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3D given as input in experiment and simulation</a:t>
            </a:r>
            <a:endParaRPr lang="en-US" sz="1200" b="1" i="1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85581" y="814380"/>
            <a:ext cx="4724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Biomechanical analysis using </a:t>
            </a:r>
            <a:r>
              <a:rPr lang="en-US" sz="1200" b="1" i="1" dirty="0" err="1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MaxTRAQ</a:t>
            </a:r>
            <a:r>
              <a:rPr lang="en-US" sz="12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3D</a:t>
            </a:r>
            <a:endParaRPr lang="en-US" sz="1200" b="1" i="1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52" y="1647827"/>
            <a:ext cx="2587960" cy="208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19"/>
          <p:cNvSpPr/>
          <p:nvPr/>
        </p:nvSpPr>
        <p:spPr>
          <a:xfrm rot="11536592">
            <a:off x="1134829" y="4905921"/>
            <a:ext cx="1788440" cy="213947"/>
          </a:xfrm>
          <a:custGeom>
            <a:avLst/>
            <a:gdLst>
              <a:gd name="connsiteX0" fmla="*/ 0 w 2103120"/>
              <a:gd name="connsiteY0" fmla="*/ 358370 h 404090"/>
              <a:gd name="connsiteX1" fmla="*/ 960120 w 2103120"/>
              <a:gd name="connsiteY1" fmla="*/ 230 h 404090"/>
              <a:gd name="connsiteX2" fmla="*/ 2103120 w 2103120"/>
              <a:gd name="connsiteY2" fmla="*/ 404090 h 40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3120" h="404090">
                <a:moveTo>
                  <a:pt x="0" y="358370"/>
                </a:moveTo>
                <a:cubicBezTo>
                  <a:pt x="304800" y="175490"/>
                  <a:pt x="609600" y="-7390"/>
                  <a:pt x="960120" y="230"/>
                </a:cubicBezTo>
                <a:cubicBezTo>
                  <a:pt x="1310640" y="7850"/>
                  <a:pt x="1918970" y="371070"/>
                  <a:pt x="2103120" y="404090"/>
                </a:cubicBezTo>
              </a:path>
            </a:pathLst>
          </a:custGeom>
          <a:noFill/>
          <a:ln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882290"/>
            <a:ext cx="2497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Better helmets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Lesser concussions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Quality lives</a:t>
            </a:r>
            <a:endParaRPr lang="en-US" sz="1600" b="1" i="1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0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2" grpId="0" animBg="1"/>
      <p:bldP spid="53" grpId="0"/>
      <p:bldP spid="54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66725" y="1038225"/>
            <a:ext cx="8372475" cy="4383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789" y="409814"/>
            <a:ext cx="8191500" cy="510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Luthans  Psychological Capital</a:t>
            </a:r>
            <a:r>
              <a:rPr lang="en-US" sz="40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  (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ea typeface="+mj-ea"/>
                <a:cs typeface="+mj-cs"/>
              </a:rPr>
              <a:t>PsyCap</a:t>
            </a:r>
            <a:r>
              <a:rPr lang="en-US" sz="40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)</a:t>
            </a:r>
            <a:br>
              <a:rPr lang="en-US" sz="40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r>
              <a:rPr lang="en-US" sz="40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Background and Implications for  Selection, Development and PERFORMANCE of </a:t>
            </a:r>
            <a:r>
              <a:rPr lang="en-US" sz="4000" dirty="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Athletes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en-US" sz="2200" b="1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Fred </a:t>
            </a:r>
            <a:r>
              <a:rPr lang="en-US" sz="2200" b="1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Luthans (fluthans1@unl.edu)</a:t>
            </a:r>
            <a:endParaRPr lang="en-US" sz="2200" b="1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en-US" sz="2200" b="1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U. of Nebraska Distinguished Professor of Organizational Behavior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en-US" sz="2200" b="1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Researcher, Author and past President of Academy of Management 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endParaRPr lang="en-US" sz="2200" b="1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98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433" y="925863"/>
            <a:ext cx="7966130" cy="3950938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r>
              <a:rPr lang="en-US" sz="9800" dirty="0" err="1" smtClean="0"/>
              <a:t>Luthans</a:t>
            </a:r>
            <a:r>
              <a:rPr lang="en-US" sz="9800" dirty="0" smtClean="0"/>
              <a:t> Background /Roots</a:t>
            </a:r>
            <a:r>
              <a:rPr lang="en-US" sz="7400" dirty="0" smtClean="0"/>
              <a:t> </a:t>
            </a:r>
            <a:endParaRPr lang="en-US" sz="7400" dirty="0"/>
          </a:p>
          <a:p>
            <a:r>
              <a:rPr lang="en-US" sz="7400" dirty="0" smtClean="0"/>
              <a:t>Positive Reinforcement and  my  approach of OB Mod </a:t>
            </a:r>
            <a:endParaRPr lang="en-US" sz="7400" dirty="0"/>
          </a:p>
          <a:p>
            <a:r>
              <a:rPr lang="en-US" sz="7400" dirty="0" smtClean="0"/>
              <a:t>Self-Efficacy </a:t>
            </a:r>
            <a:r>
              <a:rPr lang="en-US" sz="7400" dirty="0"/>
              <a:t>(</a:t>
            </a:r>
            <a:r>
              <a:rPr lang="en-US" sz="7400" dirty="0" smtClean="0"/>
              <a:t>Meta-analysis )</a:t>
            </a:r>
          </a:p>
          <a:p>
            <a:r>
              <a:rPr lang="en-US" sz="7400" dirty="0" smtClean="0"/>
              <a:t>Follow Bandura ( Stanford, but PhD from my school U. Iowa)</a:t>
            </a:r>
          </a:p>
          <a:p>
            <a:r>
              <a:rPr lang="en-US" sz="7400" dirty="0" smtClean="0"/>
              <a:t>Positive  Psychology ( Inaugural Summit  &amp; my application )</a:t>
            </a:r>
          </a:p>
          <a:p>
            <a:pPr>
              <a:buNone/>
            </a:pPr>
            <a:endParaRPr lang="en-US" sz="7400" dirty="0"/>
          </a:p>
          <a:p>
            <a:pPr lvl="0">
              <a:buNone/>
            </a:pPr>
            <a:r>
              <a:rPr lang="en-US" sz="9800" dirty="0" smtClean="0"/>
              <a:t> Highlights on </a:t>
            </a:r>
            <a:r>
              <a:rPr lang="en-US" sz="9800" dirty="0" err="1" smtClean="0"/>
              <a:t>PsyCap</a:t>
            </a:r>
            <a:endParaRPr lang="en-US" sz="7400" dirty="0"/>
          </a:p>
          <a:p>
            <a:r>
              <a:rPr lang="en-US" sz="7400" dirty="0" smtClean="0"/>
              <a:t>Starting 2002 in top journals (Google Fred Luthans, Wikipedia)</a:t>
            </a:r>
            <a:endParaRPr lang="en-US" sz="7400" dirty="0"/>
          </a:p>
          <a:p>
            <a:r>
              <a:rPr lang="en-US" sz="7400" dirty="0" err="1" smtClean="0"/>
              <a:t>PsyCap</a:t>
            </a:r>
            <a:r>
              <a:rPr lang="en-US" sz="7400" dirty="0" smtClean="0"/>
              <a:t> book ( Oxford U. Press, 2007 and now new edition) </a:t>
            </a:r>
            <a:endParaRPr lang="en-US" sz="7400" dirty="0"/>
          </a:p>
          <a:p>
            <a:r>
              <a:rPr lang="en-US" sz="7400" dirty="0" smtClean="0"/>
              <a:t>Many published research articles ( meta-analysis in HRDQ)</a:t>
            </a:r>
          </a:p>
          <a:p>
            <a:r>
              <a:rPr lang="en-US" sz="7400" dirty="0" smtClean="0"/>
              <a:t>Evidence-Based Selection, Performance  and Development</a:t>
            </a:r>
          </a:p>
          <a:p>
            <a:r>
              <a:rPr lang="en-US" sz="7400" dirty="0" smtClean="0"/>
              <a:t>Both self-report and new, innovative </a:t>
            </a:r>
            <a:r>
              <a:rPr lang="en-US" sz="7400" b="1" dirty="0" smtClean="0"/>
              <a:t>Implicit </a:t>
            </a:r>
            <a:r>
              <a:rPr lang="en-US" sz="7400" dirty="0" smtClean="0"/>
              <a:t>measures and interviews to minimize inflated scores and social desirability.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1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010400" cy="838200"/>
          </a:xfrm>
          <a:prstGeom prst="roundRect">
            <a:avLst>
              <a:gd name="adj" fmla="val 16667"/>
            </a:avLst>
          </a:prstGeom>
        </p:spPr>
        <p:txBody>
          <a:bodyPr rtlCol="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time to move to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3620" y="578603"/>
            <a:ext cx="8001000" cy="5867400"/>
          </a:xfrm>
        </p:spPr>
        <p:txBody>
          <a:bodyPr/>
          <a:lstStyle/>
          <a:p>
            <a:pPr eaLnBrk="1" hangingPunct="1">
              <a:buNone/>
            </a:pPr>
            <a:endParaRPr lang="en-US" sz="48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 smtClean="0">
                <a:latin typeface="Times New Roman" charset="0"/>
                <a:cs typeface="Times New Roman" charset="0"/>
              </a:rPr>
              <a:t>Research and apply our Psychological Capital (</a:t>
            </a:r>
            <a:r>
              <a:rPr lang="en-US" sz="2400" dirty="0" err="1" smtClean="0">
                <a:latin typeface="Times New Roman" charset="0"/>
                <a:cs typeface="Times New Roman" charset="0"/>
              </a:rPr>
              <a:t>PsyCap</a:t>
            </a:r>
            <a:r>
              <a:rPr lang="en-US" sz="2400" dirty="0" smtClean="0">
                <a:latin typeface="Times New Roman" charset="0"/>
                <a:cs typeface="Times New Roman" charset="0"/>
              </a:rPr>
              <a:t>) using  </a:t>
            </a:r>
            <a:r>
              <a:rPr lang="en-US" sz="2400" b="1" dirty="0" smtClean="0">
                <a:latin typeface="Times New Roman" charset="0"/>
                <a:cs typeface="Times New Roman" charset="0"/>
              </a:rPr>
              <a:t>scientific criteria</a:t>
            </a:r>
            <a:r>
              <a:rPr lang="en-US" sz="2400" dirty="0" smtClean="0">
                <a:latin typeface="Times New Roman" charset="0"/>
                <a:cs typeface="Times New Roman" charset="0"/>
              </a:rPr>
              <a:t> meeting positive psychological resources </a:t>
            </a:r>
          </a:p>
          <a:p>
            <a:pPr eaLnBrk="1" hangingPunct="1"/>
            <a:r>
              <a:rPr lang="en-US" sz="2400" b="1" dirty="0" smtClean="0">
                <a:latin typeface="Times New Roman" charset="0"/>
                <a:cs typeface="Times New Roman" charset="0"/>
              </a:rPr>
              <a:t>H</a:t>
            </a:r>
            <a:r>
              <a:rPr lang="en-US" sz="2400" dirty="0" smtClean="0">
                <a:latin typeface="Times New Roman" charset="0"/>
                <a:cs typeface="Times New Roman" charset="0"/>
              </a:rPr>
              <a:t>ope ( Will and the Way, Rick Snyder, KU)</a:t>
            </a:r>
          </a:p>
          <a:p>
            <a:pPr eaLnBrk="1" hangingPunct="1"/>
            <a:r>
              <a:rPr lang="en-US" sz="2400" b="1" dirty="0" smtClean="0">
                <a:latin typeface="Times New Roman" charset="0"/>
                <a:cs typeface="Times New Roman" charset="0"/>
              </a:rPr>
              <a:t>E</a:t>
            </a:r>
            <a:r>
              <a:rPr lang="en-US" sz="2400" dirty="0" smtClean="0">
                <a:latin typeface="Times New Roman" charset="0"/>
                <a:cs typeface="Times New Roman" charset="0"/>
              </a:rPr>
              <a:t>fficacy (Confidence and Belief, </a:t>
            </a:r>
            <a:r>
              <a:rPr lang="en-US" sz="2400" dirty="0" err="1" smtClean="0">
                <a:latin typeface="Times New Roman" charset="0"/>
                <a:cs typeface="Times New Roman" charset="0"/>
              </a:rPr>
              <a:t>Bandura</a:t>
            </a:r>
            <a:r>
              <a:rPr lang="en-US" sz="2400" dirty="0" smtClean="0">
                <a:latin typeface="Times New Roman" charset="0"/>
                <a:cs typeface="Times New Roman" charset="0"/>
              </a:rPr>
              <a:t>)</a:t>
            </a:r>
          </a:p>
          <a:p>
            <a:pPr eaLnBrk="1" hangingPunct="1"/>
            <a:r>
              <a:rPr lang="en-US" sz="2400" b="1" dirty="0" smtClean="0">
                <a:latin typeface="Times New Roman" charset="0"/>
                <a:cs typeface="Times New Roman" charset="0"/>
              </a:rPr>
              <a:t>R</a:t>
            </a:r>
            <a:r>
              <a:rPr lang="en-US" sz="2400" dirty="0" smtClean="0">
                <a:latin typeface="Times New Roman" charset="0"/>
                <a:cs typeface="Times New Roman" charset="0"/>
              </a:rPr>
              <a:t>esiliency ( Bounce Back and Beyond, </a:t>
            </a:r>
            <a:r>
              <a:rPr lang="en-US" sz="2400" dirty="0" err="1" smtClean="0">
                <a:latin typeface="Times New Roman" charset="0"/>
                <a:cs typeface="Times New Roman" charset="0"/>
              </a:rPr>
              <a:t>Masten</a:t>
            </a:r>
            <a:r>
              <a:rPr lang="en-US" sz="2400" dirty="0" smtClean="0">
                <a:latin typeface="Times New Roman" charset="0"/>
                <a:cs typeface="Times New Roman" charset="0"/>
              </a:rPr>
              <a:t>)</a:t>
            </a:r>
          </a:p>
          <a:p>
            <a:pPr eaLnBrk="1" hangingPunct="1"/>
            <a:r>
              <a:rPr lang="en-US" sz="2400" b="1" dirty="0" smtClean="0">
                <a:latin typeface="Times New Roman" charset="0"/>
                <a:cs typeface="Times New Roman" charset="0"/>
              </a:rPr>
              <a:t>O</a:t>
            </a:r>
            <a:r>
              <a:rPr lang="en-US" sz="2400" dirty="0" smtClean="0">
                <a:latin typeface="Times New Roman" charset="0"/>
                <a:cs typeface="Times New Roman" charset="0"/>
              </a:rPr>
              <a:t>ptimism ( Positive Attribution Style,  Seligman and Future Expectations,  </a:t>
            </a:r>
            <a:r>
              <a:rPr lang="en-US" sz="2400" dirty="0" err="1" smtClean="0">
                <a:latin typeface="Times New Roman" charset="0"/>
                <a:cs typeface="Times New Roman" charset="0"/>
              </a:rPr>
              <a:t>Scheier</a:t>
            </a:r>
            <a:r>
              <a:rPr lang="en-US" sz="2400" dirty="0" smtClean="0">
                <a:latin typeface="Times New Roman" charset="0"/>
                <a:cs typeface="Times New Roman" charset="0"/>
              </a:rPr>
              <a:t> &amp; Carver )</a:t>
            </a:r>
          </a:p>
          <a:p>
            <a:pPr eaLnBrk="1" hangingPunct="1"/>
            <a:r>
              <a:rPr lang="en-US" sz="2400" dirty="0" smtClean="0">
                <a:latin typeface="Times New Roman" charset="0"/>
                <a:cs typeface="Times New Roman" charset="0"/>
              </a:rPr>
              <a:t>Time to discover the </a:t>
            </a:r>
            <a:r>
              <a:rPr lang="en-US" sz="2400" b="1" dirty="0" smtClean="0">
                <a:latin typeface="Times New Roman" charset="0"/>
                <a:cs typeface="Times New Roman" charset="0"/>
              </a:rPr>
              <a:t>HERO Within </a:t>
            </a:r>
            <a:r>
              <a:rPr lang="en-US" sz="2400" dirty="0" smtClean="0">
                <a:latin typeface="Times New Roman" charset="0"/>
                <a:cs typeface="Times New Roman" charset="0"/>
              </a:rPr>
              <a:t>(our athletes’ </a:t>
            </a:r>
            <a:r>
              <a:rPr lang="en-US" sz="2400" b="1" dirty="0" err="1" smtClean="0">
                <a:latin typeface="Times New Roman" charset="0"/>
                <a:cs typeface="Times New Roman" charset="0"/>
              </a:rPr>
              <a:t>PsyCap</a:t>
            </a:r>
            <a:r>
              <a:rPr lang="en-US" sz="2400" b="1" dirty="0" smtClean="0">
                <a:latin typeface="Times New Roman" charset="0"/>
                <a:cs typeface="Times New Roman" charset="0"/>
              </a:rPr>
              <a:t>)</a:t>
            </a:r>
          </a:p>
          <a:p>
            <a:pPr eaLnBrk="1" hangingPunct="1"/>
            <a:r>
              <a:rPr lang="en-US" sz="2400" dirty="0" smtClean="0">
                <a:latin typeface="Times New Roman" charset="0"/>
                <a:cs typeface="Times New Roman" charset="0"/>
              </a:rPr>
              <a:t>Selecting the best athletic talent, enhancing their personal growth and well-being, and coaching improved  performance and development for athletic excellence.</a:t>
            </a:r>
          </a:p>
          <a:p>
            <a:pPr lvl="1" eaLnBrk="1" hangingPunct="1">
              <a:buFont typeface="Arial" charset="0"/>
              <a:buNone/>
            </a:pPr>
            <a:endParaRPr lang="en-US" sz="24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buFontTx/>
              <a:buNone/>
            </a:pPr>
            <a:endParaRPr lang="en-US" sz="2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A33671-009C-47EC-90CC-31A5BCDF4188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7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5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5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5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5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933" y="920857"/>
            <a:ext cx="7253207" cy="4711485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PROPOSED FUTURE RESEARCH DIRECTIONS </a:t>
            </a:r>
            <a:r>
              <a:rPr lang="en-US" sz="2000" dirty="0" smtClean="0"/>
              <a:t> </a:t>
            </a:r>
            <a:endParaRPr lang="en-US" sz="2000" dirty="0"/>
          </a:p>
          <a:p>
            <a:pPr lvl="1"/>
            <a:r>
              <a:rPr lang="en-US" sz="2000" dirty="0"/>
              <a:t>B</a:t>
            </a:r>
            <a:r>
              <a:rPr lang="en-US" sz="2000" dirty="0" smtClean="0"/>
              <a:t>uild out research and effective application to athletics.</a:t>
            </a:r>
            <a:endParaRPr lang="en-US" sz="2000" dirty="0"/>
          </a:p>
          <a:p>
            <a:pPr lvl="1"/>
            <a:r>
              <a:rPr lang="en-US" sz="2000" dirty="0" smtClean="0"/>
              <a:t>Alternatives measures ( I-PCQ ) </a:t>
            </a:r>
            <a:r>
              <a:rPr lang="en-US" sz="2000" dirty="0"/>
              <a:t>and develop </a:t>
            </a:r>
            <a:r>
              <a:rPr lang="en-US" sz="2000" dirty="0" err="1"/>
              <a:t>PsyCap</a:t>
            </a:r>
            <a:r>
              <a:rPr lang="en-US" sz="2000" dirty="0"/>
              <a:t> in </a:t>
            </a:r>
            <a:r>
              <a:rPr lang="en-US" sz="2000" dirty="0" smtClean="0"/>
              <a:t>athletic contexts (positive teams, cultures, universities) </a:t>
            </a:r>
            <a:endParaRPr lang="en-US" sz="2000" dirty="0"/>
          </a:p>
          <a:p>
            <a:pPr lvl="1"/>
            <a:r>
              <a:rPr lang="en-US" sz="2000" dirty="0"/>
              <a:t>B</a:t>
            </a:r>
            <a:r>
              <a:rPr lang="en-US" sz="2000" dirty="0" smtClean="0"/>
              <a:t>etter understand the complexity-- fMRI, qualitative  (interviews) and especially mixed methods studies.</a:t>
            </a:r>
            <a:endParaRPr lang="en-US" sz="2000" dirty="0"/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evelop </a:t>
            </a:r>
            <a:r>
              <a:rPr lang="en-US" sz="2000" dirty="0" err="1" smtClean="0"/>
              <a:t>PsyCap</a:t>
            </a:r>
            <a:r>
              <a:rPr lang="en-US" sz="2000" dirty="0" smtClean="0"/>
              <a:t> interventions -- self-development,  coach led development,  and also athlete selection, performance, </a:t>
            </a:r>
            <a:r>
              <a:rPr lang="en-US" sz="2000" dirty="0"/>
              <a:t>and </a:t>
            </a:r>
            <a:r>
              <a:rPr lang="en-US" sz="2000" dirty="0" smtClean="0"/>
              <a:t>team-building</a:t>
            </a:r>
            <a:r>
              <a:rPr lang="en-US" sz="2000" dirty="0"/>
              <a:t> </a:t>
            </a:r>
            <a:r>
              <a:rPr lang="en-US" sz="2000" dirty="0" smtClean="0"/>
              <a:t>(collective </a:t>
            </a:r>
            <a:r>
              <a:rPr lang="en-US" sz="2000" dirty="0" err="1" smtClean="0"/>
              <a:t>PsyCap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Explore applicability of Davidson’s ( U. Wisconsin) work on the “Emotional Brain” leading to behavioral styles.</a:t>
            </a:r>
            <a:endParaRPr lang="en-US" sz="2000" dirty="0"/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Not </a:t>
            </a:r>
            <a:r>
              <a:rPr lang="en-US" sz="2000" u="sng" dirty="0"/>
              <a:t>the</a:t>
            </a:r>
            <a:r>
              <a:rPr lang="en-US" sz="2000" dirty="0"/>
              <a:t> answer to </a:t>
            </a:r>
            <a:r>
              <a:rPr lang="en-US" sz="2000" dirty="0" smtClean="0"/>
              <a:t>athletic  </a:t>
            </a:r>
            <a:r>
              <a:rPr lang="en-US" sz="2000" dirty="0"/>
              <a:t>performance and well being, but too much research </a:t>
            </a:r>
            <a:r>
              <a:rPr lang="en-US" sz="2000" dirty="0" smtClean="0"/>
              <a:t>evidence, potential and fit to ignore.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79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151" y="1790700"/>
            <a:ext cx="8191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Dr. Debra A. Hope</a:t>
            </a:r>
          </a:p>
          <a:p>
            <a:pPr algn="ctr"/>
            <a:r>
              <a:rPr lang="en-US" sz="2000" dirty="0" smtClean="0"/>
              <a:t>Professor</a:t>
            </a:r>
          </a:p>
          <a:p>
            <a:pPr algn="ctr"/>
            <a:r>
              <a:rPr lang="en-US" sz="2000" dirty="0" smtClean="0"/>
              <a:t>Department of Psychology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Director,  Anxiety Disorders Clinic</a:t>
            </a:r>
          </a:p>
          <a:p>
            <a:pPr algn="ctr"/>
            <a:r>
              <a:rPr lang="en-US" sz="1600" dirty="0" smtClean="0"/>
              <a:t>(a specialty clinic in the UNL Psychological Consultation Center)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2000" dirty="0" smtClean="0"/>
              <a:t>Clinical Director, Weibling Project for the </a:t>
            </a:r>
            <a:r>
              <a:rPr lang="en-US" sz="2000" dirty="0" err="1" smtClean="0"/>
              <a:t>Psycholegal</a:t>
            </a:r>
            <a:r>
              <a:rPr lang="en-US" sz="2000" dirty="0" smtClean="0"/>
              <a:t> Study and Treatment of Discrimination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dhope1@unl.edu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61975" y="1104900"/>
            <a:ext cx="8258175" cy="3714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727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Goal: Use understanding of nature of anxiety to inform treatment technologies and then make good treatment broadly available.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Processes in Anxiety</a:t>
            </a:r>
          </a:p>
          <a:p>
            <a:pPr lvl="1"/>
            <a:r>
              <a:rPr lang="en-US" dirty="0" smtClean="0"/>
              <a:t>Anxious people literally see the world differently (</a:t>
            </a:r>
            <a:r>
              <a:rPr lang="en-US" dirty="0" err="1" smtClean="0"/>
              <a:t>attentional</a:t>
            </a:r>
            <a:r>
              <a:rPr lang="en-US" dirty="0" smtClean="0"/>
              <a:t> biases)</a:t>
            </a:r>
          </a:p>
          <a:p>
            <a:pPr lvl="1"/>
            <a:r>
              <a:rPr lang="en-US" dirty="0" smtClean="0"/>
              <a:t>Functional and dysfunctional coping strategies</a:t>
            </a:r>
          </a:p>
          <a:p>
            <a:r>
              <a:rPr lang="en-US" dirty="0" smtClean="0"/>
              <a:t>Impact of anxiety on behavior and performance</a:t>
            </a:r>
          </a:p>
          <a:p>
            <a:pPr lvl="1"/>
            <a:r>
              <a:rPr lang="en-US" dirty="0" smtClean="0"/>
              <a:t>Anxiety interfering with social skills or public speaking</a:t>
            </a:r>
          </a:p>
          <a:p>
            <a:pPr lvl="1"/>
            <a:r>
              <a:rPr lang="en-US" dirty="0" smtClean="0"/>
              <a:t>Sports Anxiety – anxiety preventing participation in everyday athletic activities</a:t>
            </a:r>
          </a:p>
          <a:p>
            <a:r>
              <a:rPr lang="en-US" dirty="0" smtClean="0"/>
              <a:t>Intervention, including clinical trials</a:t>
            </a:r>
          </a:p>
          <a:p>
            <a:pPr lvl="1"/>
            <a:r>
              <a:rPr lang="en-US" dirty="0" smtClean="0"/>
              <a:t>Developing, testing and disseminating effective treatments for anxiety-related problems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4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Goal: Understand, prevent, and intervene on mental health impacts of discrimination.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943850" cy="5105400"/>
          </a:xfrm>
        </p:spPr>
        <p:txBody>
          <a:bodyPr/>
          <a:lstStyle/>
          <a:p>
            <a:r>
              <a:rPr lang="en-US" i="1" dirty="0" smtClean="0"/>
              <a:t>Weibling Project for the </a:t>
            </a:r>
            <a:r>
              <a:rPr lang="en-US" i="1" dirty="0" err="1" smtClean="0"/>
              <a:t>Psycholegal</a:t>
            </a:r>
            <a:r>
              <a:rPr lang="en-US" i="1" dirty="0" smtClean="0"/>
              <a:t> Study and Treatment </a:t>
            </a:r>
            <a:r>
              <a:rPr lang="en-US" i="1" dirty="0"/>
              <a:t>of Discrimination </a:t>
            </a:r>
            <a:r>
              <a:rPr lang="en-US" sz="1800" i="1" dirty="0" smtClean="0"/>
              <a:t>http</a:t>
            </a:r>
            <a:r>
              <a:rPr lang="en-US" sz="1800" i="1" dirty="0"/>
              <a:t>://psychology.unl.edu/weibling/</a:t>
            </a:r>
            <a:endParaRPr lang="en-US" i="1" dirty="0" smtClean="0"/>
          </a:p>
          <a:p>
            <a:r>
              <a:rPr lang="en-US" dirty="0" smtClean="0"/>
              <a:t>Personal experiences of discrimination and stigma impact mental health </a:t>
            </a:r>
          </a:p>
          <a:p>
            <a:r>
              <a:rPr lang="en-US" dirty="0" smtClean="0"/>
              <a:t>Stigma related to mental health problems increases social anxiety and may prevent people from seeking needed services</a:t>
            </a:r>
          </a:p>
          <a:p>
            <a:r>
              <a:rPr lang="en-US" dirty="0" smtClean="0"/>
              <a:t>Impact of public policy on well-being for stigmatized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I Could Bring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Computer-based assessment of </a:t>
            </a:r>
            <a:r>
              <a:rPr lang="en-US" dirty="0" err="1" smtClean="0"/>
              <a:t>attentional</a:t>
            </a:r>
            <a:r>
              <a:rPr lang="en-US" dirty="0" smtClean="0"/>
              <a:t> biases</a:t>
            </a:r>
          </a:p>
          <a:p>
            <a:r>
              <a:rPr lang="en-US" dirty="0" smtClean="0"/>
              <a:t>Assessment of anxiety with a variety of strategies including self-report, physiological markers, behavioral observation.</a:t>
            </a:r>
          </a:p>
          <a:p>
            <a:r>
              <a:rPr lang="en-US" dirty="0" smtClean="0"/>
              <a:t>Knowledge of individual and group interventions to prevent, manage or reduce stress and anxiety</a:t>
            </a:r>
          </a:p>
          <a:p>
            <a:r>
              <a:rPr lang="en-US" dirty="0" smtClean="0"/>
              <a:t>Knowledge of clinical trials methodology</a:t>
            </a:r>
          </a:p>
          <a:p>
            <a:r>
              <a:rPr lang="en-US" dirty="0" err="1" smtClean="0"/>
              <a:t>Telehealth</a:t>
            </a:r>
            <a:endParaRPr lang="en-US" dirty="0" smtClean="0"/>
          </a:p>
          <a:p>
            <a:r>
              <a:rPr lang="en-US" dirty="0" smtClean="0"/>
              <a:t>Assessment and intervention around experiences of bias or discrimination</a:t>
            </a:r>
          </a:p>
          <a:p>
            <a:r>
              <a:rPr lang="en-US" dirty="0" smtClean="0"/>
              <a:t>Outpatient clinics for mental health services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151" y="2066925"/>
            <a:ext cx="8191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Dr. Scott F. Stoltenberg</a:t>
            </a:r>
          </a:p>
          <a:p>
            <a:pPr algn="ctr"/>
            <a:r>
              <a:rPr lang="en-US" sz="2000" dirty="0" smtClean="0"/>
              <a:t>Assistant Professor</a:t>
            </a:r>
          </a:p>
          <a:p>
            <a:pPr algn="ctr"/>
            <a:r>
              <a:rPr lang="en-US" sz="2000" dirty="0" smtClean="0"/>
              <a:t>Department of Psychology</a:t>
            </a:r>
          </a:p>
          <a:p>
            <a:pPr algn="ctr"/>
            <a:r>
              <a:rPr lang="en-US" sz="2000" dirty="0" smtClean="0"/>
              <a:t>Behavior Genetics Laboratory</a:t>
            </a:r>
          </a:p>
          <a:p>
            <a:pPr algn="ctr"/>
            <a:r>
              <a:rPr lang="en-US" sz="2000" dirty="0" smtClean="0"/>
              <a:t>sstoltenberg2@unl.edu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61975" y="1104900"/>
            <a:ext cx="8258175" cy="3714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4" name="Picture 3" descr="BGL-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0950" y="4105275"/>
            <a:ext cx="15621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" y="1447800"/>
            <a:ext cx="8296275" cy="5105400"/>
          </a:xfrm>
        </p:spPr>
        <p:txBody>
          <a:bodyPr/>
          <a:lstStyle/>
          <a:p>
            <a:r>
              <a:rPr lang="en-US" dirty="0" smtClean="0"/>
              <a:t>Julie Honaker (Special Ed &amp; Communication Disorders)</a:t>
            </a:r>
            <a:endParaRPr lang="en-US" dirty="0"/>
          </a:p>
          <a:p>
            <a:r>
              <a:rPr lang="en-US" dirty="0" smtClean="0"/>
              <a:t>Namas Chandra (Mechanical &amp; Materials Engineering)</a:t>
            </a:r>
          </a:p>
          <a:p>
            <a:r>
              <a:rPr lang="en-US" dirty="0"/>
              <a:t>Fred Luthans (Management)</a:t>
            </a:r>
          </a:p>
          <a:p>
            <a:r>
              <a:rPr lang="en-US" dirty="0" smtClean="0"/>
              <a:t>Debra Hope (Psychology)</a:t>
            </a:r>
          </a:p>
          <a:p>
            <a:r>
              <a:rPr lang="en-US" dirty="0" smtClean="0"/>
              <a:t>Scott Stoltenberg (Psychology)</a:t>
            </a:r>
          </a:p>
          <a:p>
            <a:r>
              <a:rPr lang="en-US" dirty="0" smtClean="0"/>
              <a:t>Mario Scalora (Psychology)</a:t>
            </a:r>
          </a:p>
          <a:p>
            <a:r>
              <a:rPr lang="en-US" dirty="0" smtClean="0"/>
              <a:t>Timothy Carr (Nutrition and Health Sciences)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Pathways from genes to behavior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141187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8"/>
          <p:cNvGrpSpPr/>
          <p:nvPr/>
        </p:nvGrpSpPr>
        <p:grpSpPr>
          <a:xfrm>
            <a:off x="2133600" y="1600200"/>
            <a:ext cx="3181350" cy="2019300"/>
            <a:chOff x="2133600" y="1600200"/>
            <a:chExt cx="3181350" cy="201930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3200" y="1600200"/>
              <a:ext cx="2571750" cy="201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ight Arrow 7"/>
            <p:cNvSpPr/>
            <p:nvPr/>
          </p:nvSpPr>
          <p:spPr bwMode="auto">
            <a:xfrm>
              <a:off x="2133600" y="2286000"/>
              <a:ext cx="609600" cy="6096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9" name="Group 10"/>
          <p:cNvGrpSpPr/>
          <p:nvPr/>
        </p:nvGrpSpPr>
        <p:grpSpPr>
          <a:xfrm>
            <a:off x="5334000" y="1600200"/>
            <a:ext cx="3207640" cy="2057400"/>
            <a:chOff x="5334000" y="1600200"/>
            <a:chExt cx="3207640" cy="2057400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19800" y="1600200"/>
              <a:ext cx="252184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ight Arrow 10"/>
            <p:cNvSpPr/>
            <p:nvPr/>
          </p:nvSpPr>
          <p:spPr bwMode="auto">
            <a:xfrm>
              <a:off x="5334000" y="2209800"/>
              <a:ext cx="685800" cy="6096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2" name="Group 14"/>
          <p:cNvGrpSpPr/>
          <p:nvPr/>
        </p:nvGrpSpPr>
        <p:grpSpPr>
          <a:xfrm>
            <a:off x="914400" y="3886200"/>
            <a:ext cx="3505200" cy="2328862"/>
            <a:chOff x="914400" y="3886200"/>
            <a:chExt cx="3505200" cy="2328862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4400" y="3886200"/>
              <a:ext cx="3105149" cy="2328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Left Arrow 13"/>
            <p:cNvSpPr/>
            <p:nvPr/>
          </p:nvSpPr>
          <p:spPr bwMode="auto">
            <a:xfrm>
              <a:off x="3962400" y="4724400"/>
              <a:ext cx="457200" cy="533400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4443736" y="3204839"/>
            <a:ext cx="3901263" cy="2933747"/>
            <a:chOff x="4443736" y="3204839"/>
            <a:chExt cx="3901263" cy="2933747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43736" y="3862111"/>
              <a:ext cx="2990850" cy="227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Curved Left Arrow 16"/>
            <p:cNvSpPr/>
            <p:nvPr/>
          </p:nvSpPr>
          <p:spPr bwMode="auto">
            <a:xfrm>
              <a:off x="7474987" y="3204839"/>
              <a:ext cx="870012" cy="2050742"/>
            </a:xfrm>
            <a:prstGeom prst="curved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743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Genetics Laboratory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4" y="1447800"/>
            <a:ext cx="7991475" cy="5105400"/>
          </a:xfrm>
        </p:spPr>
        <p:txBody>
          <a:bodyPr/>
          <a:lstStyle/>
          <a:p>
            <a:r>
              <a:rPr lang="en-US" b="1" dirty="0" smtClean="0"/>
              <a:t>Purpose</a:t>
            </a:r>
            <a:r>
              <a:rPr lang="en-US" dirty="0" smtClean="0"/>
              <a:t>:  to understand pathways from genes to behavior</a:t>
            </a:r>
          </a:p>
          <a:p>
            <a:r>
              <a:rPr lang="en-US" b="1" dirty="0" smtClean="0"/>
              <a:t>Potential for collaboration</a:t>
            </a:r>
          </a:p>
          <a:p>
            <a:pPr lvl="1"/>
            <a:r>
              <a:rPr lang="en-US" dirty="0" smtClean="0"/>
              <a:t>individual differences in athletic performance or risk for injuries is likely to be, at least in part, due to genetic differences between people</a:t>
            </a:r>
          </a:p>
          <a:p>
            <a:pPr lvl="2"/>
            <a:r>
              <a:rPr lang="en-US" dirty="0" smtClean="0"/>
              <a:t>traits such as impulsivity, anxiety and aggression are influenced by genes and may mediate this pathway</a:t>
            </a:r>
          </a:p>
          <a:p>
            <a:pPr lvl="1"/>
            <a:r>
              <a:rPr lang="en-US" dirty="0" smtClean="0"/>
              <a:t>it is easy to collect genetic material for these studies</a:t>
            </a:r>
          </a:p>
          <a:p>
            <a:pPr lvl="2"/>
            <a:r>
              <a:rPr lang="en-US" dirty="0" smtClean="0"/>
              <a:t>saliva or cheek cells</a:t>
            </a:r>
          </a:p>
          <a:p>
            <a:pPr lvl="1"/>
            <a:r>
              <a:rPr lang="en-US" dirty="0" smtClean="0"/>
              <a:t>BGL routinely extracts DNA and performs genotyping and collects behavioral data</a:t>
            </a:r>
          </a:p>
        </p:txBody>
      </p:sp>
    </p:spTree>
    <p:extLst>
      <p:ext uri="{BB962C8B-B14F-4D97-AF65-F5344CB8AC3E}">
        <p14:creationId xmlns:p14="http://schemas.microsoft.com/office/powerpoint/2010/main" val="87689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151" y="2066925"/>
            <a:ext cx="81915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Safety Issues &amp; Athletics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Mario Scalora, Ph.D.</a:t>
            </a:r>
          </a:p>
          <a:p>
            <a:pPr algn="ctr"/>
            <a:r>
              <a:rPr lang="en-US" sz="2000" dirty="0" smtClean="0"/>
              <a:t>Professor, Department of Psychology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mscalora1@unl.edu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561975" y="1104900"/>
            <a:ext cx="8258175" cy="3714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834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10600" cy="685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dirty="0" smtClean="0"/>
              <a:t>Threats to Campuses, Athletic Departments &amp; Student Athletes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33600"/>
            <a:ext cx="7772400" cy="41148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sz="3600" dirty="0" smtClean="0">
                <a:latin typeface="Arial" charset="0"/>
              </a:rPr>
              <a:t>Stalking</a:t>
            </a:r>
          </a:p>
          <a:p>
            <a:pPr eaLnBrk="1" hangingPunct="1"/>
            <a:r>
              <a:rPr lang="en-US" sz="3600" dirty="0" smtClean="0">
                <a:latin typeface="Arial" charset="0"/>
              </a:rPr>
              <a:t>Domestic Violence</a:t>
            </a:r>
          </a:p>
          <a:p>
            <a:pPr eaLnBrk="1" hangingPunct="1"/>
            <a:r>
              <a:rPr lang="en-US" sz="3600" dirty="0" smtClean="0">
                <a:latin typeface="Arial" charset="0"/>
              </a:rPr>
              <a:t>Harassment of Personnel</a:t>
            </a:r>
          </a:p>
          <a:p>
            <a:pPr eaLnBrk="1" hangingPunct="1"/>
            <a:r>
              <a:rPr lang="en-US" sz="3600" dirty="0" smtClean="0">
                <a:latin typeface="Arial" charset="0"/>
              </a:rPr>
              <a:t>Communications from Disturbed Individuals</a:t>
            </a:r>
          </a:p>
          <a:p>
            <a:pPr eaLnBrk="1" hangingPunct="1"/>
            <a:r>
              <a:rPr lang="en-US" sz="3600" dirty="0" smtClean="0">
                <a:latin typeface="Arial" charset="0"/>
              </a:rPr>
              <a:t>Disgruntled Fan Activity</a:t>
            </a:r>
          </a:p>
          <a:p>
            <a:pPr eaLnBrk="1" hangingPunct="1"/>
            <a:r>
              <a:rPr lang="en-US" sz="3600" dirty="0" smtClean="0">
                <a:latin typeface="Arial" charset="0"/>
              </a:rPr>
              <a:t>Threatening Communications/ Managing Challenging Electronic Communications</a:t>
            </a:r>
          </a:p>
          <a:p>
            <a:pPr eaLnBrk="1" hangingPunct="1"/>
            <a:r>
              <a:rPr lang="en-US" sz="3600" dirty="0" smtClean="0">
                <a:latin typeface="Arial" charset="0"/>
              </a:rPr>
              <a:t>Extremist activity &amp; violence </a:t>
            </a:r>
          </a:p>
        </p:txBody>
      </p:sp>
    </p:spTree>
    <p:extLst>
      <p:ext uri="{BB962C8B-B14F-4D97-AF65-F5344CB8AC3E}">
        <p14:creationId xmlns:p14="http://schemas.microsoft.com/office/powerpoint/2010/main" val="2853567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Noteworthy Trends in Electronic Communications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7630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Threatening language more prevalent </a:t>
            </a:r>
          </a:p>
          <a:p>
            <a:pPr eaLnBrk="1" hangingPunct="1"/>
            <a:r>
              <a:rPr lang="en-US" dirty="0" smtClean="0"/>
              <a:t>Increased threatening e-mail and other electronic/internet activity</a:t>
            </a:r>
          </a:p>
          <a:p>
            <a:pPr eaLnBrk="1" hangingPunct="1"/>
            <a:r>
              <a:rPr lang="en-US" dirty="0" smtClean="0"/>
              <a:t>More intense emotionally driven activity and rhetoric</a:t>
            </a:r>
          </a:p>
          <a:p>
            <a:pPr eaLnBrk="1" hangingPunct="1"/>
            <a:r>
              <a:rPr lang="en-US" dirty="0" smtClean="0"/>
              <a:t>More extremist language from range of domestic and transnational sources</a:t>
            </a:r>
          </a:p>
          <a:p>
            <a:pPr eaLnBrk="1" hangingPunct="1"/>
            <a:r>
              <a:rPr lang="en-US" dirty="0" smtClean="0"/>
              <a:t>Victims set higher threshold for reporting electronic threats</a:t>
            </a:r>
          </a:p>
        </p:txBody>
      </p:sp>
    </p:spTree>
    <p:extLst>
      <p:ext uri="{BB962C8B-B14F-4D97-AF65-F5344CB8AC3E}">
        <p14:creationId xmlns:p14="http://schemas.microsoft.com/office/powerpoint/2010/main" val="563597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/>
              <a:t>Extremist Groups: Tactical Changes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772400" cy="393065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800" smtClean="0">
                <a:latin typeface="Arial" charset="0"/>
              </a:rPr>
              <a:t>More decentralized organization </a:t>
            </a:r>
          </a:p>
          <a:p>
            <a:pPr eaLnBrk="1" hangingPunct="1"/>
            <a:r>
              <a:rPr lang="en-US" sz="2800" smtClean="0">
                <a:latin typeface="Arial" charset="0"/>
              </a:rPr>
              <a:t>Heightened use of internet to educate, recruit and incite activity</a:t>
            </a:r>
          </a:p>
          <a:p>
            <a:pPr eaLnBrk="1" hangingPunct="1"/>
            <a:r>
              <a:rPr lang="en-US" sz="2800" smtClean="0">
                <a:latin typeface="Arial" charset="0"/>
              </a:rPr>
              <a:t>Desire for higher media attention—higher profile activity</a:t>
            </a:r>
          </a:p>
          <a:p>
            <a:pPr eaLnBrk="1" hangingPunct="1"/>
            <a:r>
              <a:rPr lang="en-US" sz="2800" smtClean="0">
                <a:latin typeface="Arial" charset="0"/>
              </a:rPr>
              <a:t>Focus toward high profile and “soft” targets </a:t>
            </a:r>
          </a:p>
          <a:p>
            <a:pPr eaLnBrk="1" hangingPunct="1"/>
            <a:r>
              <a:rPr lang="en-US" sz="2800" smtClean="0">
                <a:latin typeface="Arial" charset="0"/>
              </a:rPr>
              <a:t>More provocative activity</a:t>
            </a:r>
          </a:p>
          <a:p>
            <a:pPr eaLnBrk="1" hangingPunct="1"/>
            <a:r>
              <a:rPr lang="en-US" sz="2800" smtClean="0">
                <a:latin typeface="Arial" charset="0"/>
              </a:rPr>
              <a:t>Notion of “justified violence”</a:t>
            </a:r>
            <a:r>
              <a:rPr lang="en-US" sz="2800" smtClean="0"/>
              <a:t> </a:t>
            </a:r>
          </a:p>
          <a:p>
            <a:pPr eaLnBrk="1" hangingPunct="1"/>
            <a:r>
              <a:rPr lang="en-US" sz="2800" smtClean="0"/>
              <a:t>Coordinated attack strategies often utilizing secondary devices</a:t>
            </a:r>
          </a:p>
        </p:txBody>
      </p:sp>
    </p:spTree>
    <p:extLst>
      <p:ext uri="{BB962C8B-B14F-4D97-AF65-F5344CB8AC3E}">
        <p14:creationId xmlns:p14="http://schemas.microsoft.com/office/powerpoint/2010/main" val="2891936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151" y="2066925"/>
            <a:ext cx="8191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Dr. Timothy Carr</a:t>
            </a:r>
          </a:p>
          <a:p>
            <a:pPr algn="ctr"/>
            <a:r>
              <a:rPr lang="en-US" sz="2000" dirty="0" smtClean="0"/>
              <a:t>Professor and Interim Chair</a:t>
            </a:r>
          </a:p>
          <a:p>
            <a:pPr algn="ctr"/>
            <a:r>
              <a:rPr lang="en-US" sz="2000" dirty="0" smtClean="0"/>
              <a:t>Department of Nutrition and Health Sciences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tcarr2@unl.edu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61975" y="1104900"/>
            <a:ext cx="8258175" cy="3714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01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Nutrition and Health Sciences</a:t>
            </a:r>
            <a:br>
              <a:rPr lang="en-US" dirty="0" smtClean="0"/>
            </a:br>
            <a:r>
              <a:rPr lang="en-US" sz="2400" dirty="0" smtClean="0"/>
              <a:t>Department Core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66" y="1361209"/>
            <a:ext cx="5530909" cy="546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Nutrition and Health Sciences</a:t>
            </a:r>
            <a:br>
              <a:rPr lang="en-US" dirty="0" smtClean="0"/>
            </a:br>
            <a:r>
              <a:rPr lang="en-US" sz="2400" dirty="0" smtClean="0"/>
              <a:t>Research Focus Areas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2890" y="2740926"/>
            <a:ext cx="2643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Nutrigenomics;</a:t>
            </a:r>
          </a:p>
          <a:p>
            <a:pPr algn="ctr"/>
            <a:r>
              <a:rPr lang="en-US" sz="1600" dirty="0" smtClean="0"/>
              <a:t>Cellular/Molecular Nutrition</a:t>
            </a:r>
            <a:endParaRPr lang="en-US" sz="1600" dirty="0"/>
          </a:p>
        </p:txBody>
      </p:sp>
      <p:pic>
        <p:nvPicPr>
          <p:cNvPr id="6" name="Picture 2" descr="http://www.exerciselifeskills.com.au/images/exercise-for-older-adults-elderly-b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9"/>
          <a:stretch/>
        </p:blipFill>
        <p:spPr bwMode="auto">
          <a:xfrm>
            <a:off x="2829791" y="2828929"/>
            <a:ext cx="3251454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research.unl.edu/gradstudies/offered/compiled/Nutriti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6"/>
          <a:stretch/>
        </p:blipFill>
        <p:spPr bwMode="auto">
          <a:xfrm>
            <a:off x="304800" y="3387257"/>
            <a:ext cx="2186831" cy="216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encrypted-tbn2.google.com/images?q=tbn:ANd9GcT-yC9J1yAiESIlbJx2dC91MsZnRvECuCPfXWhW_T2ybM0nJ9Y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64" y="2954487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61918" y="2552705"/>
            <a:ext cx="3089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Exercise Physiology &amp; Nutrition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672705" y="2071258"/>
            <a:ext cx="1973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Nutrition Education;</a:t>
            </a:r>
          </a:p>
          <a:p>
            <a:pPr algn="ctr"/>
            <a:r>
              <a:rPr lang="en-US" sz="1600" dirty="0" smtClean="0"/>
              <a:t>Dietetics;</a:t>
            </a:r>
          </a:p>
          <a:p>
            <a:pPr algn="ctr"/>
            <a:r>
              <a:rPr lang="en-US" sz="1600" dirty="0" smtClean="0"/>
              <a:t>Community Health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63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Nutrition and Health Sciences</a:t>
            </a:r>
            <a:br>
              <a:rPr lang="en-US" dirty="0" smtClean="0"/>
            </a:br>
            <a:r>
              <a:rPr lang="en-US" sz="2400" dirty="0" smtClean="0"/>
              <a:t>Expertise and Methodologies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1" y="1624447"/>
            <a:ext cx="8655628" cy="4578927"/>
          </a:xfrm>
        </p:spPr>
        <p:txBody>
          <a:bodyPr/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/>
              <a:t>Dual-energy X-ray absorptiometry (DXA): </a:t>
            </a:r>
            <a:r>
              <a:rPr lang="en-US" sz="2000" dirty="0" smtClean="0"/>
              <a:t>Body </a:t>
            </a:r>
            <a:r>
              <a:rPr lang="en-US" sz="2000" dirty="0"/>
              <a:t>composition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/>
              <a:t>Hydrostatic weighing: </a:t>
            </a:r>
            <a:r>
              <a:rPr lang="en-US" sz="2000" dirty="0" smtClean="0"/>
              <a:t>Body </a:t>
            </a:r>
            <a:r>
              <a:rPr lang="en-US" sz="2000" dirty="0"/>
              <a:t>composition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/>
              <a:t>Electromyography and </a:t>
            </a:r>
            <a:r>
              <a:rPr lang="en-US" sz="2000" dirty="0" err="1"/>
              <a:t>mechanomyography</a:t>
            </a:r>
            <a:r>
              <a:rPr lang="en-US" sz="2000" dirty="0"/>
              <a:t>: </a:t>
            </a:r>
            <a:r>
              <a:rPr lang="en-US" sz="2000" dirty="0" smtClean="0"/>
              <a:t>Muscle </a:t>
            </a:r>
            <a:r>
              <a:rPr lang="en-US" sz="2000" dirty="0"/>
              <a:t>fatigue and function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/>
              <a:t>Ultrasound: </a:t>
            </a:r>
            <a:r>
              <a:rPr lang="en-US" sz="2000" dirty="0" smtClean="0"/>
              <a:t>Muscle </a:t>
            </a:r>
            <a:r>
              <a:rPr lang="en-US" sz="2000" dirty="0"/>
              <a:t>size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/>
              <a:t>Blood chemistry: </a:t>
            </a:r>
            <a:r>
              <a:rPr lang="en-US" sz="2000" dirty="0" smtClean="0"/>
              <a:t>Lipids</a:t>
            </a:r>
            <a:r>
              <a:rPr lang="en-US" sz="2000" dirty="0"/>
              <a:t>; inflammation markers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/>
              <a:t>Diet assessment: </a:t>
            </a:r>
            <a:r>
              <a:rPr lang="en-US" sz="2000" dirty="0" smtClean="0"/>
              <a:t>Complete </a:t>
            </a:r>
            <a:r>
              <a:rPr lang="en-US" sz="2000" dirty="0"/>
              <a:t>nutrient intake </a:t>
            </a:r>
            <a:r>
              <a:rPr lang="en-US" sz="2000" dirty="0" smtClean="0"/>
              <a:t>analysis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181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151" y="1547812"/>
            <a:ext cx="81915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Julie A. Honaker, Ph.D. </a:t>
            </a:r>
          </a:p>
          <a:p>
            <a:pPr algn="ctr"/>
            <a:r>
              <a:rPr lang="en-US" sz="2000" dirty="0" smtClean="0"/>
              <a:t>Assistant Professor</a:t>
            </a:r>
          </a:p>
          <a:p>
            <a:pPr algn="ctr"/>
            <a:r>
              <a:rPr lang="en-US" sz="2000" dirty="0" smtClean="0"/>
              <a:t>Director, Dizziness and Balance Disorder Lab </a:t>
            </a:r>
          </a:p>
          <a:p>
            <a:pPr algn="ctr"/>
            <a:r>
              <a:rPr lang="en-US" sz="2000" dirty="0" smtClean="0"/>
              <a:t>Department of Special Education and Communication Disorders</a:t>
            </a:r>
            <a:endParaRPr lang="en-US" sz="2000" dirty="0"/>
          </a:p>
          <a:p>
            <a:pPr algn="ctr"/>
            <a:r>
              <a:rPr lang="en-US" dirty="0" smtClean="0">
                <a:hlinkClick r:id="rId3"/>
              </a:rPr>
              <a:t>julie.honaker@unl.edu</a:t>
            </a:r>
            <a:endParaRPr lang="en-US" dirty="0" smtClean="0"/>
          </a:p>
          <a:p>
            <a:pPr algn="ctr"/>
            <a:r>
              <a:rPr lang="en-US" sz="2000" dirty="0" smtClean="0"/>
              <a:t>402-472-5493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61975" y="1104900"/>
            <a:ext cx="8258175" cy="3714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82" y="3726554"/>
            <a:ext cx="1639720" cy="19389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6240" y="5672816"/>
            <a:ext cx="45496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cehs.unl.edu/dizzinesslab/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494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8" descr="PP_lastslid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248400"/>
            <a:ext cx="6400800" cy="304800"/>
          </a:xfrm>
        </p:spPr>
        <p:txBody>
          <a:bodyPr anchor="ctr"/>
          <a:lstStyle/>
          <a:p>
            <a:pPr algn="ctr" eaLnBrk="1" hangingPunct="1"/>
            <a:r>
              <a:rPr lang="en-US" sz="1200" dirty="0" smtClean="0">
                <a:solidFill>
                  <a:schemeClr val="bg1"/>
                </a:solidFill>
                <a:latin typeface="Arial Narrow" pitchFamily="34" charset="0"/>
              </a:rPr>
              <a:t>©2010 The Board of Regents of the University of Nebraska. All rights reserved.</a:t>
            </a:r>
          </a:p>
        </p:txBody>
      </p:sp>
      <p:sp>
        <p:nvSpPr>
          <p:cNvPr id="62467" name="Rectangle 23"/>
          <p:cNvSpPr>
            <a:spLocks noChangeArrowheads="1"/>
          </p:cNvSpPr>
          <p:nvPr/>
        </p:nvSpPr>
        <p:spPr bwMode="auto">
          <a:xfrm>
            <a:off x="1371600" y="1066799"/>
            <a:ext cx="64008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CC0000"/>
                </a:solidFill>
              </a:rPr>
              <a:t/>
            </a:r>
            <a:br>
              <a:rPr lang="en-US" sz="3600" b="1" dirty="0" smtClean="0">
                <a:solidFill>
                  <a:srgbClr val="CC0000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</a:rPr>
              <a:t>Questions?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3600" b="1" dirty="0" smtClean="0">
              <a:solidFill>
                <a:srgbClr val="CC0000"/>
              </a:solidFill>
            </a:endParaRP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000" b="1" dirty="0" smtClean="0"/>
              <a:t>For more information and updates: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2000" b="1" dirty="0" smtClean="0"/>
          </a:p>
          <a:p>
            <a:pPr algn="ctr">
              <a:lnSpc>
                <a:spcPct val="70000"/>
              </a:lnSpc>
              <a:spcBef>
                <a:spcPts val="1200"/>
              </a:spcBef>
            </a:pPr>
            <a:r>
              <a:rPr lang="en-US" sz="2000" dirty="0"/>
              <a:t>http://research.unl.edu/events/athleticsandresearch/</a:t>
            </a:r>
          </a:p>
          <a:p>
            <a:pPr algn="ctr">
              <a:lnSpc>
                <a:spcPct val="70000"/>
              </a:lnSpc>
              <a:spcBef>
                <a:spcPts val="1200"/>
              </a:spcBef>
            </a:pPr>
            <a:endParaRPr lang="en-US" sz="2000" dirty="0" smtClean="0"/>
          </a:p>
          <a:p>
            <a:pPr algn="ctr">
              <a:lnSpc>
                <a:spcPct val="70000"/>
              </a:lnSpc>
              <a:spcBef>
                <a:spcPts val="1200"/>
              </a:spcBef>
            </a:pPr>
            <a:r>
              <a:rPr lang="en-US" sz="2000" dirty="0" smtClean="0"/>
              <a:t>http://research.unl.edu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2000" b="1" dirty="0" smtClean="0"/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0797" y="513160"/>
            <a:ext cx="7944074" cy="659681"/>
          </a:xfrm>
          <a:prstGeom prst="rect">
            <a:avLst/>
          </a:prstGeom>
          <a:noFill/>
        </p:spPr>
        <p:txBody>
          <a:bodyPr lIns="85340" tIns="42670" rIns="85340" bIns="42670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C00000"/>
                </a:solidFill>
                <a:latin typeface="+mn-lt"/>
              </a:rPr>
              <a:t>Brief Overview of My Research </a:t>
            </a:r>
            <a:endParaRPr lang="en-US" sz="37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9084" y="1715180"/>
            <a:ext cx="4071816" cy="4444290"/>
          </a:xfrm>
          <a:prstGeom prst="rect">
            <a:avLst/>
          </a:prstGeom>
          <a:noFill/>
        </p:spPr>
        <p:txBody>
          <a:bodyPr wrap="square" lIns="85340" tIns="42670" rIns="85340" bIns="42670">
            <a:spAutoFit/>
          </a:bodyPr>
          <a:lstStyle/>
          <a:p>
            <a:pPr marL="320027" indent="-320027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/>
            </a:pPr>
            <a:r>
              <a:rPr lang="en-US" dirty="0"/>
              <a:t>Effects of sports-related head trauma on </a:t>
            </a:r>
            <a:r>
              <a:rPr lang="en-US" dirty="0" smtClean="0"/>
              <a:t>the balance system</a:t>
            </a:r>
          </a:p>
          <a:p>
            <a:pPr marL="320027" indent="-320027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/>
            </a:pPr>
            <a:endParaRPr lang="en-US" dirty="0" smtClean="0"/>
          </a:p>
          <a:p>
            <a:pPr marL="320027" indent="-320027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/>
            </a:pPr>
            <a:r>
              <a:rPr lang="en-US" dirty="0" smtClean="0"/>
              <a:t>Assessment of balance dysfunction across one’s lifespan</a:t>
            </a:r>
          </a:p>
          <a:p>
            <a:pPr marL="320027" indent="-320027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/>
            </a:pPr>
            <a:endParaRPr lang="en-US" dirty="0" smtClean="0"/>
          </a:p>
          <a:p>
            <a:pPr marL="320027" indent="-320027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  <a:defRPr/>
            </a:pPr>
            <a:r>
              <a:rPr lang="en-US" dirty="0" smtClean="0"/>
              <a:t>Identification of objective balance measures for predicting falls </a:t>
            </a:r>
            <a:endParaRPr lang="en-US" b="1" dirty="0">
              <a:solidFill>
                <a:srgbClr val="140500"/>
              </a:solidFill>
              <a:latin typeface="+mn-lt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333500"/>
            <a:ext cx="41148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35434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381000"/>
            <a:ext cx="7772400" cy="990600"/>
          </a:xfrm>
        </p:spPr>
        <p:txBody>
          <a:bodyPr/>
          <a:lstStyle/>
          <a:p>
            <a:r>
              <a:rPr lang="en-US" dirty="0" smtClean="0"/>
              <a:t>Concussion Research Initiative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419225"/>
            <a:ext cx="83820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/>
              <a:t>WHY: </a:t>
            </a:r>
          </a:p>
          <a:p>
            <a:pPr marL="400050" lvl="1" indent="0">
              <a:buNone/>
            </a:pPr>
            <a:r>
              <a:rPr lang="en-US" sz="2800" b="1" dirty="0" smtClean="0"/>
              <a:t>1. Dizziness is one of the most common 	  complaints post-head injury</a:t>
            </a:r>
          </a:p>
          <a:p>
            <a:pPr marL="0" indent="0">
              <a:buNone/>
            </a:pPr>
            <a:endParaRPr lang="en-US" sz="1400" b="1" dirty="0" smtClean="0"/>
          </a:p>
          <a:p>
            <a:r>
              <a:rPr lang="en-US" dirty="0" smtClean="0"/>
              <a:t>Unrecognized balance problems may lead to:</a:t>
            </a:r>
          </a:p>
          <a:p>
            <a:pPr lvl="1"/>
            <a:r>
              <a:rPr lang="en-US" dirty="0" smtClean="0"/>
              <a:t>Anxiety &amp; depression</a:t>
            </a:r>
          </a:p>
          <a:p>
            <a:pPr lvl="1"/>
            <a:r>
              <a:rPr lang="en-US" dirty="0" smtClean="0"/>
              <a:t>Headache</a:t>
            </a:r>
          </a:p>
          <a:p>
            <a:pPr lvl="1"/>
            <a:r>
              <a:rPr lang="en-US" dirty="0" smtClean="0"/>
              <a:t>Sleep disturbances </a:t>
            </a:r>
          </a:p>
          <a:p>
            <a:pPr lvl="1"/>
            <a:r>
              <a:rPr lang="en-US" dirty="0" smtClean="0"/>
              <a:t>Poor academic performance </a:t>
            </a:r>
          </a:p>
          <a:p>
            <a:pPr lvl="1"/>
            <a:r>
              <a:rPr lang="en-US" dirty="0" smtClean="0"/>
              <a:t>Debilitating symptoms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1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81000"/>
            <a:ext cx="7772400" cy="990600"/>
          </a:xfrm>
        </p:spPr>
        <p:txBody>
          <a:bodyPr/>
          <a:lstStyle/>
          <a:p>
            <a:r>
              <a:rPr lang="en-US" dirty="0"/>
              <a:t>Concussion Research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4" y="1409700"/>
            <a:ext cx="8442326" cy="51054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PURPOSE:</a:t>
            </a:r>
            <a:r>
              <a:rPr lang="en-US" sz="2800" dirty="0" smtClean="0"/>
              <a:t> </a:t>
            </a:r>
          </a:p>
          <a:p>
            <a:pPr marL="400050" lvl="1" indent="0">
              <a:buNone/>
            </a:pPr>
            <a:r>
              <a:rPr lang="en-US" dirty="0" smtClean="0"/>
              <a:t>1. To identify balance function</a:t>
            </a:r>
            <a:r>
              <a:rPr lang="en-US" dirty="0"/>
              <a:t> </a:t>
            </a:r>
            <a:r>
              <a:rPr lang="en-US" dirty="0" smtClean="0"/>
              <a:t>changes over time</a:t>
            </a:r>
          </a:p>
          <a:p>
            <a:pPr marL="0" indent="0">
              <a:buNone/>
            </a:pPr>
            <a:endParaRPr lang="en-US" sz="1000" dirty="0" smtClean="0"/>
          </a:p>
          <a:p>
            <a:pPr marL="400050" lvl="1" indent="0">
              <a:buNone/>
            </a:pPr>
            <a:r>
              <a:rPr lang="en-US" dirty="0" smtClean="0"/>
              <a:t>2. To improve traditional concussion measurements </a:t>
            </a:r>
          </a:p>
          <a:p>
            <a:pPr marL="400050" lvl="1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 smtClean="0"/>
              <a:t>SIGNIFICANCE:</a:t>
            </a:r>
            <a:r>
              <a:rPr lang="en-US" b="1" dirty="0" smtClean="0"/>
              <a:t>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Increase understanding of results from sport injury </a:t>
            </a:r>
          </a:p>
          <a:p>
            <a:pPr marL="857250" lvl="1" indent="-457200">
              <a:buFont typeface="+mj-lt"/>
              <a:buAutoNum type="arabicPeriod"/>
            </a:pPr>
            <a:endParaRPr lang="en-US" sz="1000" dirty="0" smtClean="0"/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To introduce more objective measures for </a:t>
            </a:r>
            <a:r>
              <a:rPr lang="en-US" dirty="0"/>
              <a:t> </a:t>
            </a:r>
            <a:r>
              <a:rPr lang="en-US" dirty="0" smtClean="0"/>
              <a:t>  concussion assessment and recovery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0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9"/>
          <p:cNvSpPr>
            <a:spLocks noChangeArrowheads="1"/>
          </p:cNvSpPr>
          <p:nvPr/>
        </p:nvSpPr>
        <p:spPr bwMode="auto">
          <a:xfrm>
            <a:off x="152400" y="17526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smtClean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Our approach to Sports Injuries</a:t>
            </a:r>
          </a:p>
        </p:txBody>
      </p:sp>
      <p:sp>
        <p:nvSpPr>
          <p:cNvPr id="327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966175" y="3082031"/>
            <a:ext cx="5029200" cy="495681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latin typeface="+mn-lt"/>
              </a:rPr>
              <a:t>Namas</a:t>
            </a:r>
            <a:r>
              <a:rPr lang="en-US" sz="2000" b="1" dirty="0" smtClean="0">
                <a:latin typeface="+mn-lt"/>
              </a:rPr>
              <a:t> Chandra </a:t>
            </a:r>
            <a:endParaRPr lang="en-US" sz="2000" b="1" dirty="0">
              <a:latin typeface="+mn-lt"/>
            </a:endParaRP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0" y="9906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rPr>
              <a:t>University of Nebraska-Lincoln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3400" y="3432220"/>
            <a:ext cx="8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Elmer-Koch Professor of Engineering</a:t>
            </a:r>
            <a:b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August 2012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en-US" sz="20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Local Disk (D)\UserChandra\NCOne27July10\chandraUNL\Funded Research\coeArmy\2011\General\Visits\HayMarket Feb15-17 2011\facility full 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138" y="123673"/>
            <a:ext cx="2610521" cy="173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cohesive2\Desktop\Business - UNL computer\Project Portfolio\Shock Tube\Blast lab general\IMG_1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7454" y="4265812"/>
            <a:ext cx="2284346" cy="1724855"/>
          </a:xfrm>
          <a:prstGeom prst="rect">
            <a:avLst/>
          </a:prstGeom>
          <a:noFill/>
        </p:spPr>
      </p:pic>
      <p:pic>
        <p:nvPicPr>
          <p:cNvPr id="9" name="Picture 3" descr="C:\Documents and Settings\cohesive2\Desktop\Business - UNL computer\Project Portfolio\Shock Tube\IMG_1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6654" y="4271658"/>
            <a:ext cx="2284346" cy="1713162"/>
          </a:xfrm>
          <a:prstGeom prst="rect">
            <a:avLst/>
          </a:prstGeom>
          <a:noFill/>
        </p:spPr>
      </p:pic>
      <p:pic>
        <p:nvPicPr>
          <p:cNvPr id="10" name="Picture 3" descr="C:\Documents and Settings\cohesive2\Desktop\Business - UNL computer\Project Portfolio\Shock Tube\Rat Experiments\IMG_1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0808"/>
            <a:ext cx="1786214" cy="1339584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47500" t="18667" r="26667" b="37333"/>
          <a:stretch>
            <a:fillRect/>
          </a:stretch>
        </p:blipFill>
        <p:spPr bwMode="auto">
          <a:xfrm>
            <a:off x="0" y="4277505"/>
            <a:ext cx="1638300" cy="1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 l="16458" t="32333" r="52292" b="15000"/>
          <a:stretch>
            <a:fillRect/>
          </a:stretch>
        </p:blipFill>
        <p:spPr bwMode="auto">
          <a:xfrm>
            <a:off x="7880672" y="320809"/>
            <a:ext cx="1263328" cy="133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4277505"/>
            <a:ext cx="21431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029" y="1173956"/>
            <a:ext cx="6372142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131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2770" grpId="0"/>
      <p:bldP spid="307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657600" y="2743200"/>
            <a:ext cx="1797030" cy="1457090"/>
            <a:chOff x="3648093" y="3048000"/>
            <a:chExt cx="1796817" cy="1456435"/>
          </a:xfrm>
        </p:grpSpPr>
        <p:pic>
          <p:nvPicPr>
            <p:cNvPr id="8219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9550" y="3048000"/>
              <a:ext cx="1085850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20" name="TextBox 13"/>
            <p:cNvSpPr txBox="1">
              <a:spLocks noChangeArrowheads="1"/>
            </p:cNvSpPr>
            <p:nvPr/>
          </p:nvSpPr>
          <p:spPr bwMode="auto">
            <a:xfrm>
              <a:off x="3648093" y="3981450"/>
              <a:ext cx="1796817" cy="522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Trauma mechanics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 research facility</a:t>
              </a:r>
              <a:endParaRPr lang="en-US" sz="1400" b="1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220" name="TextBox 15"/>
          <p:cNvSpPr txBox="1">
            <a:spLocks noChangeArrowheads="1"/>
          </p:cNvSpPr>
          <p:nvPr/>
        </p:nvSpPr>
        <p:spPr bwMode="auto">
          <a:xfrm>
            <a:off x="1217734" y="3810000"/>
            <a:ext cx="1676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u="sng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Experiments</a:t>
            </a:r>
            <a:endParaRPr lang="en-US" sz="1200" u="sng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592" y="614177"/>
            <a:ext cx="1591957" cy="117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851" r="1936" b="6477"/>
          <a:stretch/>
        </p:blipFill>
        <p:spPr bwMode="auto">
          <a:xfrm>
            <a:off x="5471463" y="609600"/>
            <a:ext cx="1588129" cy="117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4" r="8053" b="8084"/>
          <a:stretch/>
        </p:blipFill>
        <p:spPr bwMode="auto">
          <a:xfrm>
            <a:off x="5499382" y="2007379"/>
            <a:ext cx="1723401" cy="82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5" b="7884"/>
          <a:stretch/>
        </p:blipFill>
        <p:spPr bwMode="auto">
          <a:xfrm>
            <a:off x="7239000" y="1833470"/>
            <a:ext cx="1543994" cy="99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61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7272" r="55223" b="9912"/>
          <a:stretch/>
        </p:blipFill>
        <p:spPr>
          <a:xfrm>
            <a:off x="2667000" y="1504659"/>
            <a:ext cx="1028743" cy="786912"/>
          </a:xfrm>
          <a:prstGeom prst="rect">
            <a:avLst/>
          </a:prstGeom>
        </p:spPr>
      </p:pic>
      <p:pic>
        <p:nvPicPr>
          <p:cNvPr id="63" name="Picture 62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3" t="6059" r="7260" b="11124"/>
          <a:stretch/>
        </p:blipFill>
        <p:spPr>
          <a:xfrm>
            <a:off x="2674889" y="762000"/>
            <a:ext cx="1028743" cy="786912"/>
          </a:xfrm>
          <a:prstGeom prst="rect">
            <a:avLst/>
          </a:prstGeom>
        </p:spPr>
      </p:pic>
      <p:pic>
        <p:nvPicPr>
          <p:cNvPr id="64" name="Picture 2" descr="C:\Documents and Settings\cohesive2\Desktop\Project Portfolio\Shock Tube\IMG_0090.JPG"/>
          <p:cNvPicPr>
            <a:picLocks noChangeAspect="1" noChangeArrowheads="1"/>
          </p:cNvPicPr>
          <p:nvPr/>
        </p:nvPicPr>
        <p:blipFill rotWithShape="1">
          <a:blip r:embed="rId9" cstate="print"/>
          <a:srcRect l="16184" r="6185" b="31219"/>
          <a:stretch/>
        </p:blipFill>
        <p:spPr bwMode="auto">
          <a:xfrm>
            <a:off x="606669" y="2275525"/>
            <a:ext cx="2898531" cy="1385399"/>
          </a:xfrm>
          <a:prstGeom prst="rect">
            <a:avLst/>
          </a:prstGeom>
          <a:noFill/>
        </p:spPr>
      </p:pic>
      <p:pic>
        <p:nvPicPr>
          <p:cNvPr id="73" name="Picture 72" descr="C:\Users\Aholmberg\Pictures\AZ and stuff\IMG_1356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5" b="27897"/>
          <a:stretch/>
        </p:blipFill>
        <p:spPr bwMode="auto">
          <a:xfrm>
            <a:off x="3635009" y="4473705"/>
            <a:ext cx="1277599" cy="159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Picture 3" descr="C:\Local Disk (D)\UserChandra\NCOne27July10\chandraUNL\Funded Research\coeArmy\2011\General\lab promo\pictures\P101055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30" y="4473705"/>
            <a:ext cx="2150179" cy="16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Documents and Settings\cohesive2\Desktop\Business - UNL computer\Project Portfolio\Shock Tube\Blast lab general\IMG_112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" y="762000"/>
            <a:ext cx="2209801" cy="1513525"/>
          </a:xfrm>
          <a:prstGeom prst="rect">
            <a:avLst/>
          </a:prstGeom>
          <a:noFill/>
        </p:spPr>
      </p:pic>
      <p:sp>
        <p:nvSpPr>
          <p:cNvPr id="79" name="TextBox 15"/>
          <p:cNvSpPr txBox="1">
            <a:spLocks noChangeArrowheads="1"/>
          </p:cNvSpPr>
          <p:nvPr/>
        </p:nvSpPr>
        <p:spPr bwMode="auto">
          <a:xfrm>
            <a:off x="6629400" y="3810000"/>
            <a:ext cx="1676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u="sng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Simulations</a:t>
            </a:r>
            <a:endParaRPr lang="en-US" sz="1200" u="sng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1" name="Picture 2" descr="F:\RED-HEAD\ARO_2ndPhaseWorks\Head\Head_Skull1.jp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28600" y="4456970"/>
            <a:ext cx="1371600" cy="162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2"/>
          <a:stretch/>
        </p:blipFill>
        <p:spPr bwMode="auto">
          <a:xfrm>
            <a:off x="5683250" y="2895958"/>
            <a:ext cx="3308350" cy="95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608" y="4478334"/>
            <a:ext cx="13176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29"/>
          <a:stretch/>
        </p:blipFill>
        <p:spPr bwMode="auto">
          <a:xfrm>
            <a:off x="6250227" y="4473705"/>
            <a:ext cx="2668747" cy="162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TextBox 15"/>
          <p:cNvSpPr txBox="1">
            <a:spLocks noChangeArrowheads="1"/>
          </p:cNvSpPr>
          <p:nvPr/>
        </p:nvSpPr>
        <p:spPr bwMode="auto">
          <a:xfrm>
            <a:off x="3895020" y="6177141"/>
            <a:ext cx="1676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u="sng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Accomplishments</a:t>
            </a:r>
            <a:endParaRPr lang="en-US" sz="1200" u="sng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657600" y="2590800"/>
            <a:ext cx="1828800" cy="1828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75690"/>
            <a:ext cx="3634485" cy="499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9" t="81144" r="10379" b="825"/>
          <a:stretch/>
        </p:blipFill>
        <p:spPr bwMode="auto">
          <a:xfrm>
            <a:off x="5006257" y="5128453"/>
            <a:ext cx="831273" cy="90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Oval 30"/>
          <p:cNvSpPr/>
          <p:nvPr/>
        </p:nvSpPr>
        <p:spPr bwMode="auto">
          <a:xfrm>
            <a:off x="4888494" y="5083809"/>
            <a:ext cx="1066800" cy="990601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 smtClean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79" y="1071879"/>
            <a:ext cx="3633787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90" y="914400"/>
            <a:ext cx="5173662" cy="505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018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indefinite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5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L -0.36441 0.00162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29" y="69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0" grpId="1"/>
      <p:bldP spid="79" grpId="0"/>
      <p:bldP spid="79" grpId="1"/>
      <p:bldP spid="83" grpId="0"/>
      <p:bldP spid="83" grpId="1"/>
      <p:bldP spid="3" grpId="0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4"/>
          <p:cNvSpPr txBox="1">
            <a:spLocks noChangeArrowheads="1"/>
          </p:cNvSpPr>
          <p:nvPr/>
        </p:nvSpPr>
        <p:spPr>
          <a:xfrm>
            <a:off x="464820" y="228600"/>
            <a:ext cx="8229600" cy="457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b="1" dirty="0" smtClean="0">
                <a:solidFill>
                  <a:srgbClr val="C00000"/>
                </a:solidFill>
                <a:latin typeface="Lucida Calligraphy" pitchFamily="66" charset="0"/>
              </a:rPr>
              <a:t>Football concussion: Our approach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255520" y="1968067"/>
            <a:ext cx="4648200" cy="3351287"/>
            <a:chOff x="609600" y="3593441"/>
            <a:chExt cx="2895600" cy="2506170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593441"/>
              <a:ext cx="2895600" cy="2230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1424482" y="5823416"/>
              <a:ext cx="1530079" cy="276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i="1" dirty="0" smtClean="0">
                  <a:solidFill>
                    <a:srgbClr val="C0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Collision during play</a:t>
              </a:r>
              <a:endParaRPr lang="en-US" sz="18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66800"/>
            <a:ext cx="1295400" cy="108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1143000"/>
            <a:ext cx="1298448" cy="107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-197866" y="2221992"/>
            <a:ext cx="245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High speed camera</a:t>
            </a:r>
            <a:endParaRPr lang="en-US" sz="1400" i="1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87210" y="2156476"/>
            <a:ext cx="245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High speed camera</a:t>
            </a:r>
            <a:endParaRPr lang="en-US" sz="1400" i="1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255520" y="1968067"/>
            <a:ext cx="4648200" cy="3351287"/>
            <a:chOff x="609600" y="3593441"/>
            <a:chExt cx="2895600" cy="2506170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593441"/>
              <a:ext cx="2895600" cy="2230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1424482" y="5823416"/>
              <a:ext cx="1530079" cy="276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i="1" dirty="0" smtClean="0">
                  <a:solidFill>
                    <a:srgbClr val="C0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Collision during play</a:t>
              </a:r>
              <a:endParaRPr lang="en-US" sz="18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217420" y="947020"/>
            <a:ext cx="472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Biomechanical analysis using </a:t>
            </a:r>
            <a:r>
              <a:rPr lang="en-US" sz="1800" b="1" i="1" dirty="0" err="1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MaxTRAQ</a:t>
            </a:r>
            <a:r>
              <a:rPr lang="en-US" sz="18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3D</a:t>
            </a:r>
            <a:endParaRPr lang="en-US" sz="1800" b="1" i="1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/>
          <a:stretch/>
        </p:blipFill>
        <p:spPr bwMode="auto">
          <a:xfrm>
            <a:off x="2217420" y="1600200"/>
            <a:ext cx="4724399" cy="423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17420" y="947020"/>
            <a:ext cx="472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Data from </a:t>
            </a:r>
            <a:r>
              <a:rPr lang="en-US" sz="1800" b="1" i="1" dirty="0" err="1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MaxTRAQ</a:t>
            </a:r>
            <a:r>
              <a:rPr lang="en-US" sz="1800" b="1" i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3D given as input in experiment and simulation</a:t>
            </a:r>
            <a:endParaRPr lang="en-US" sz="1800" b="1" i="1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744366" y="1600200"/>
            <a:ext cx="3860352" cy="3892361"/>
            <a:chOff x="4633547" y="3563274"/>
            <a:chExt cx="2648344" cy="2456035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810" y="3563274"/>
              <a:ext cx="1719810" cy="2238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633547" y="5805685"/>
              <a:ext cx="2648344" cy="213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i="1" dirty="0" smtClean="0">
                  <a:solidFill>
                    <a:srgbClr val="C0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Experimental modeling of actual collision.</a:t>
              </a:r>
              <a:endParaRPr lang="en-US" sz="16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1158" y="1623060"/>
            <a:ext cx="3417178" cy="3871299"/>
            <a:chOff x="990600" y="2178128"/>
            <a:chExt cx="3088350" cy="3665735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2178128"/>
              <a:ext cx="3088350" cy="3388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490081" y="5523286"/>
              <a:ext cx="2089386" cy="320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i="1" dirty="0" smtClean="0">
                  <a:solidFill>
                    <a:srgbClr val="C0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Finite element </a:t>
              </a:r>
              <a:r>
                <a:rPr lang="en-US" sz="1600" b="1" i="1" dirty="0" err="1" smtClean="0">
                  <a:solidFill>
                    <a:srgbClr val="C0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modelling</a:t>
              </a:r>
              <a:endParaRPr lang="en-US" sz="1600" b="1" i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39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54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54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54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36" grpId="1"/>
      <p:bldP spid="37" grpId="0"/>
      <p:bldP spid="37" grpId="1"/>
      <p:bldP spid="42" grpId="0"/>
      <p:bldP spid="42" grpId="1"/>
      <p:bldP spid="25" grpId="0"/>
    </p:bldLst>
  </p:timing>
</p:sld>
</file>

<file path=ppt/theme/theme1.xml><?xml version="1.0" encoding="utf-8"?>
<a:theme xmlns:a="http://schemas.openxmlformats.org/drawingml/2006/main" name="UNLtemplate_2011">
  <a:themeElements>
    <a:clrScheme name="Default Design 1">
      <a:dk1>
        <a:srgbClr val="000000"/>
      </a:dk1>
      <a:lt1>
        <a:srgbClr val="FFFFFF"/>
      </a:lt1>
      <a:dk2>
        <a:srgbClr val="E51837"/>
      </a:dk2>
      <a:lt2>
        <a:srgbClr val="969696"/>
      </a:lt2>
      <a:accent1>
        <a:srgbClr val="FBDF53"/>
      </a:accent1>
      <a:accent2>
        <a:srgbClr val="FF8000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7300"/>
      </a:accent6>
      <a:hlink>
        <a:srgbClr val="0000FF"/>
      </a:hlink>
      <a:folHlink>
        <a:srgbClr val="4C4C4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E51837"/>
        </a:dk2>
        <a:lt2>
          <a:srgbClr val="969696"/>
        </a:lt2>
        <a:accent1>
          <a:srgbClr val="FBDF53"/>
        </a:accent1>
        <a:accent2>
          <a:srgbClr val="FF8000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7300"/>
        </a:accent6>
        <a:hlink>
          <a:srgbClr val="0000FF"/>
        </a:hlink>
        <a:folHlink>
          <a:srgbClr val="4C4C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UNLtemplate_2011</Template>
  <TotalTime>17837</TotalTime>
  <Words>1298</Words>
  <Application>Microsoft Office PowerPoint</Application>
  <PresentationFormat>On-screen Show (4:3)</PresentationFormat>
  <Paragraphs>239</Paragraphs>
  <Slides>30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UNLtemplate_2011</vt:lpstr>
      <vt:lpstr>Office Theme</vt:lpstr>
      <vt:lpstr>1_Office Theme</vt:lpstr>
      <vt:lpstr>2_Office Theme</vt:lpstr>
      <vt:lpstr>3_Office Theme</vt:lpstr>
      <vt:lpstr>4_Office Theme</vt:lpstr>
      <vt:lpstr>UNL Research Strengths &amp; Needs Panel Discussion  August 23, 2012 </vt:lpstr>
      <vt:lpstr>Agenda</vt:lpstr>
      <vt:lpstr>PowerPoint Presentation</vt:lpstr>
      <vt:lpstr>PowerPoint Presentation</vt:lpstr>
      <vt:lpstr>Concussion Research Initiative</vt:lpstr>
      <vt:lpstr>Concussion Research Initiative</vt:lpstr>
      <vt:lpstr>Namas Chandra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time to move to</vt:lpstr>
      <vt:lpstr>PowerPoint Presentation</vt:lpstr>
      <vt:lpstr>PowerPoint Presentation</vt:lpstr>
      <vt:lpstr>Goal: Use understanding of nature of anxiety to inform treatment technologies and then make good treatment broadly available.</vt:lpstr>
      <vt:lpstr>Goal: Understand, prevent, and intervene on mental health impacts of discrimination.</vt:lpstr>
      <vt:lpstr>Tools I Could Bring</vt:lpstr>
      <vt:lpstr>PowerPoint Presentation</vt:lpstr>
      <vt:lpstr>Pathways from genes to behavior</vt:lpstr>
      <vt:lpstr>Behavior Genetics Laboratory</vt:lpstr>
      <vt:lpstr>PowerPoint Presentation</vt:lpstr>
      <vt:lpstr>Threats to Campuses, Athletic Departments &amp; Student Athletes</vt:lpstr>
      <vt:lpstr>Noteworthy Trends in Electronic Communications</vt:lpstr>
      <vt:lpstr>Extremist Groups: Tactical Changes</vt:lpstr>
      <vt:lpstr>PowerPoint Presentation</vt:lpstr>
      <vt:lpstr>Nutrition and Health Sciences Department Core</vt:lpstr>
      <vt:lpstr>Nutrition and Health Sciences Research Focus Areas</vt:lpstr>
      <vt:lpstr>Nutrition and Health Sciences Expertise and Methodologies</vt:lpstr>
      <vt:lpstr>PowerPoint Presentation</vt:lpstr>
    </vt:vector>
  </TitlesOfParts>
  <Company>University of Nebraska - Publications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Clint Chapman</dc:creator>
  <cp:lastModifiedBy>awashburn2</cp:lastModifiedBy>
  <cp:revision>768</cp:revision>
  <cp:lastPrinted>2012-08-18T00:12:34Z</cp:lastPrinted>
  <dcterms:created xsi:type="dcterms:W3CDTF">2007-03-23T21:23:54Z</dcterms:created>
  <dcterms:modified xsi:type="dcterms:W3CDTF">2012-08-24T16:21:28Z</dcterms:modified>
</cp:coreProperties>
</file>